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9"/>
  </p:notesMasterIdLst>
  <p:sldIdLst>
    <p:sldId id="350" r:id="rId2"/>
    <p:sldId id="365" r:id="rId3"/>
    <p:sldId id="383" r:id="rId4"/>
    <p:sldId id="384" r:id="rId5"/>
    <p:sldId id="376" r:id="rId6"/>
    <p:sldId id="377" r:id="rId7"/>
    <p:sldId id="378" r:id="rId8"/>
    <p:sldId id="395" r:id="rId9"/>
    <p:sldId id="329" r:id="rId10"/>
    <p:sldId id="380" r:id="rId11"/>
    <p:sldId id="379" r:id="rId12"/>
    <p:sldId id="356" r:id="rId13"/>
    <p:sldId id="381" r:id="rId14"/>
    <p:sldId id="385" r:id="rId15"/>
    <p:sldId id="382" r:id="rId16"/>
    <p:sldId id="386" r:id="rId17"/>
    <p:sldId id="388" r:id="rId18"/>
    <p:sldId id="390" r:id="rId19"/>
    <p:sldId id="354" r:id="rId20"/>
    <p:sldId id="398" r:id="rId21"/>
    <p:sldId id="391" r:id="rId22"/>
    <p:sldId id="392" r:id="rId23"/>
    <p:sldId id="393" r:id="rId24"/>
    <p:sldId id="394" r:id="rId25"/>
    <p:sldId id="301" r:id="rId26"/>
    <p:sldId id="396" r:id="rId27"/>
    <p:sldId id="397" r:id="rId28"/>
  </p:sldIdLst>
  <p:sldSz cx="12192000" cy="6858000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FE6FD"/>
    <a:srgbClr val="1EDAEE"/>
    <a:srgbClr val="48BEC4"/>
    <a:srgbClr val="E9E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5000" autoAdjust="0"/>
  </p:normalViewPr>
  <p:slideViewPr>
    <p:cSldViewPr>
      <p:cViewPr varScale="1">
        <p:scale>
          <a:sx n="79" d="100"/>
          <a:sy n="79" d="100"/>
        </p:scale>
        <p:origin x="96" y="6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1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849234393404002E-2"/>
          <c:y val="0.16475972540045766"/>
          <c:w val="0.92235964954005911"/>
          <c:h val="0.67963386727688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FF"/>
            </a:solidFill>
            <a:ln w="1272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5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5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movingAvg"/>
            <c:period val="2"/>
            <c:dispRSqr val="0"/>
            <c:dispEq val="0"/>
          </c:trendline>
          <c:cat>
            <c:numRef>
              <c:f>Sheet1!$B$1:$K$1</c:f>
              <c:numCache>
                <c:formatCode>General</c:formatCode>
                <c:ptCount val="10"/>
                <c:pt idx="0">
                  <c:v>1984</c:v>
                </c:pt>
                <c:pt idx="1">
                  <c:v>1988</c:v>
                </c:pt>
                <c:pt idx="2">
                  <c:v>1992</c:v>
                </c:pt>
                <c:pt idx="3">
                  <c:v>1996</c:v>
                </c:pt>
                <c:pt idx="4">
                  <c:v>2000</c:v>
                </c:pt>
                <c:pt idx="5">
                  <c:v>2004</c:v>
                </c:pt>
                <c:pt idx="6">
                  <c:v>2008</c:v>
                </c:pt>
                <c:pt idx="7">
                  <c:v>2012</c:v>
                </c:pt>
                <c:pt idx="8">
                  <c:v>2016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89A2-4E66-984B-1D808E6F5EA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FFFF00"/>
            </a:solidFill>
            <a:ln w="1272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5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9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Sheet1!$B$1:$K$1</c:f>
              <c:numCache>
                <c:formatCode>General</c:formatCode>
                <c:ptCount val="10"/>
                <c:pt idx="0">
                  <c:v>1984</c:v>
                </c:pt>
                <c:pt idx="1">
                  <c:v>1988</c:v>
                </c:pt>
                <c:pt idx="2">
                  <c:v>1992</c:v>
                </c:pt>
                <c:pt idx="3">
                  <c:v>1996</c:v>
                </c:pt>
                <c:pt idx="4">
                  <c:v>2000</c:v>
                </c:pt>
                <c:pt idx="5">
                  <c:v>2004</c:v>
                </c:pt>
                <c:pt idx="6">
                  <c:v>2008</c:v>
                </c:pt>
                <c:pt idx="7">
                  <c:v>2012</c:v>
                </c:pt>
                <c:pt idx="8">
                  <c:v>2016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89A2-4E66-984B-1D808E6F5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24672"/>
        <c:axId val="1"/>
      </c:barChart>
      <c:catAx>
        <c:axId val="2252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5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60"/>
          <c:min val="0"/>
        </c:scaling>
        <c:delete val="0"/>
        <c:axPos val="l"/>
        <c:majorGridlines>
          <c:spPr>
            <a:ln w="3182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60000" vert="horz"/>
              <a:lstStyle/>
              <a:p>
                <a:pPr algn="ctr">
                  <a:defRPr sz="1423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645310617311626"/>
            </c:manualLayout>
          </c:layout>
          <c:overlay val="0"/>
          <c:spPr>
            <a:noFill/>
            <a:ln w="25458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524672"/>
        <c:crosses val="autoZero"/>
        <c:crossBetween val="between"/>
        <c:majorUnit val="10"/>
      </c:valAx>
      <c:spPr>
        <a:solidFill>
          <a:srgbClr val="00FFFF"/>
        </a:solidFill>
        <a:ln w="12729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 w="38187">
      <a:solidFill>
        <a:schemeClr val="tx1"/>
      </a:solidFill>
      <a:prstDash val="solid"/>
    </a:ln>
  </c:spPr>
  <c:txPr>
    <a:bodyPr/>
    <a:lstStyle/>
    <a:p>
      <a:pPr>
        <a:defRPr sz="1805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849234393404002E-2"/>
          <c:y val="0.16475972540045766"/>
          <c:w val="0.92235964954005911"/>
          <c:h val="0.67963386727688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narkotyki - rok</c:v>
                </c:pt>
              </c:strCache>
            </c:strRef>
          </c:tx>
          <c:spPr>
            <a:solidFill>
              <a:srgbClr val="0000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4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movingAvg"/>
            <c:period val="2"/>
            <c:dispRSqr val="0"/>
            <c:dispEq val="0"/>
          </c:trendline>
          <c:cat>
            <c:numRef>
              <c:f>Sheet1!$B$1:$K$1</c:f>
              <c:numCache>
                <c:formatCode>General</c:formatCode>
                <c:ptCount val="10"/>
                <c:pt idx="0">
                  <c:v>1984</c:v>
                </c:pt>
                <c:pt idx="1">
                  <c:v>1988</c:v>
                </c:pt>
                <c:pt idx="2">
                  <c:v>1992</c:v>
                </c:pt>
                <c:pt idx="3">
                  <c:v>1996</c:v>
                </c:pt>
                <c:pt idx="4">
                  <c:v>2000</c:v>
                </c:pt>
                <c:pt idx="5">
                  <c:v>2004</c:v>
                </c:pt>
                <c:pt idx="6">
                  <c:v>2008</c:v>
                </c:pt>
                <c:pt idx="7">
                  <c:v>2012</c:v>
                </c:pt>
                <c:pt idx="8">
                  <c:v>2016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2.6</c:v>
                </c:pt>
                <c:pt idx="1">
                  <c:v>2.2000000000000002</c:v>
                </c:pt>
                <c:pt idx="2">
                  <c:v>6.3</c:v>
                </c:pt>
                <c:pt idx="3">
                  <c:v>13.7</c:v>
                </c:pt>
                <c:pt idx="4">
                  <c:v>17.3</c:v>
                </c:pt>
                <c:pt idx="5">
                  <c:v>17.3</c:v>
                </c:pt>
                <c:pt idx="6">
                  <c:v>16</c:v>
                </c:pt>
                <c:pt idx="7">
                  <c:v>18.2</c:v>
                </c:pt>
                <c:pt idx="8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F-4905-8B55-0656AD02981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narkotyki - rok często</c:v>
                </c:pt>
              </c:strCache>
            </c:strRef>
          </c:tx>
          <c:spPr>
            <a:solidFill>
              <a:srgbClr val="FFFF00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8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Sheet1!$B$1:$K$1</c:f>
              <c:numCache>
                <c:formatCode>General</c:formatCode>
                <c:ptCount val="10"/>
                <c:pt idx="0">
                  <c:v>1984</c:v>
                </c:pt>
                <c:pt idx="1">
                  <c:v>1988</c:v>
                </c:pt>
                <c:pt idx="2">
                  <c:v>1992</c:v>
                </c:pt>
                <c:pt idx="3">
                  <c:v>1996</c:v>
                </c:pt>
                <c:pt idx="4">
                  <c:v>2000</c:v>
                </c:pt>
                <c:pt idx="5">
                  <c:v>2004</c:v>
                </c:pt>
                <c:pt idx="6">
                  <c:v>2008</c:v>
                </c:pt>
                <c:pt idx="7">
                  <c:v>2012</c:v>
                </c:pt>
                <c:pt idx="8">
                  <c:v>2016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0.6</c:v>
                </c:pt>
                <c:pt idx="1">
                  <c:v>0.4</c:v>
                </c:pt>
                <c:pt idx="2">
                  <c:v>0.7</c:v>
                </c:pt>
                <c:pt idx="3">
                  <c:v>2.6</c:v>
                </c:pt>
                <c:pt idx="4">
                  <c:v>4</c:v>
                </c:pt>
                <c:pt idx="5">
                  <c:v>4.2</c:v>
                </c:pt>
                <c:pt idx="6">
                  <c:v>2.8</c:v>
                </c:pt>
                <c:pt idx="7">
                  <c:v>4.3</c:v>
                </c:pt>
                <c:pt idx="8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3F-4905-8B55-0656AD0298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741824"/>
        <c:axId val="1"/>
      </c:barChart>
      <c:catAx>
        <c:axId val="2274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60"/>
          <c:min val="0"/>
        </c:scaling>
        <c:delete val="0"/>
        <c:axPos val="l"/>
        <c:majorGridlines>
          <c:spPr>
            <a:ln w="3173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60000" vert="horz"/>
              <a:lstStyle/>
              <a:p>
                <a:pPr algn="ctr">
                  <a:defRPr sz="1412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6453096906193814"/>
            </c:manualLayout>
          </c:layout>
          <c:overlay val="0"/>
          <c:spPr>
            <a:noFill/>
            <a:ln w="2539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4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2741824"/>
        <c:crosses val="autoZero"/>
        <c:crossBetween val="between"/>
        <c:majorUnit val="10"/>
      </c:valAx>
      <c:spPr>
        <a:solidFill>
          <a:srgbClr val="00FFFF"/>
        </a:solidFill>
        <a:ln w="12696">
          <a:solidFill>
            <a:schemeClr val="tx1"/>
          </a:solidFill>
          <a:prstDash val="solid"/>
        </a:ln>
      </c:spPr>
    </c:plotArea>
    <c:legend>
      <c:legendPos val="tr"/>
      <c:layout>
        <c:manualLayout>
          <c:xMode val="edge"/>
          <c:yMode val="edge"/>
          <c:wMode val="edge"/>
          <c:hMode val="edge"/>
          <c:x val="0.59873563524154072"/>
          <c:y val="3.220389774112882E-2"/>
          <c:w val="0.99303814641413068"/>
          <c:h val="0.48644573955814574"/>
        </c:manualLayout>
      </c:layout>
      <c:overlay val="1"/>
    </c:legend>
    <c:plotVisOnly val="1"/>
    <c:dispBlanksAs val="gap"/>
    <c:showDLblsOverMax val="0"/>
  </c:chart>
  <c:spPr>
    <a:noFill/>
    <a:ln w="38087">
      <a:solidFill>
        <a:schemeClr val="tx1"/>
      </a:solidFill>
      <a:prstDash val="solid"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pl-PL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849234393404002E-2"/>
          <c:y val="0.16743119266055045"/>
          <c:w val="0.85630153121319197"/>
          <c:h val="0.66972477064220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nie palili</c:v>
                </c:pt>
              </c:strCache>
            </c:strRef>
          </c:tx>
          <c:spPr>
            <a:solidFill>
              <a:srgbClr val="0000FF"/>
            </a:solidFill>
            <a:ln w="1192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pPr>
                      <a:defRPr sz="1809" b="0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1809" b="1" i="0" u="none" strike="noStrike" baseline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31,7</a:t>
                    </a:r>
                    <a:r>
                      <a:rPr lang="en-US" sz="1809" b="1" i="0" u="none" strike="noStrike" baseline="0">
                        <a:solidFill>
                          <a:srgbClr val="000000"/>
                        </a:solidFill>
                        <a:latin typeface="Arial Black"/>
                        <a:cs typeface="Calibri"/>
                      </a:rPr>
                      <a:t>*</a:t>
                    </a:r>
                    <a:endParaRPr lang="en-US" sz="1810" b="1" i="0" u="none" strike="noStrike" baseline="0">
                      <a:solidFill>
                        <a:srgbClr val="000000"/>
                      </a:solidFill>
                      <a:latin typeface="Arial Black"/>
                    </a:endParaRPr>
                  </a:p>
                </c:rich>
              </c:tx>
              <c:spPr>
                <a:noFill/>
                <a:ln w="23838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52-494F-BA1D-03F69B40FB66}"/>
                </c:ext>
              </c:extLst>
            </c:dLbl>
            <c:spPr>
              <a:noFill/>
              <a:ln w="2383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23838">
                <a:solidFill>
                  <a:srgbClr val="0000FF"/>
                </a:solidFill>
                <a:prstDash val="solid"/>
              </a:ln>
            </c:spPr>
            <c:trendlineType val="poly"/>
            <c:order val="3"/>
            <c:dispRSqr val="0"/>
            <c:dispEq val="0"/>
          </c:trendline>
          <c:cat>
            <c:numRef>
              <c:f>Sheet1!$B$1:$K$1</c:f>
              <c:numCache>
                <c:formatCode>General</c:formatCode>
                <c:ptCount val="10"/>
                <c:pt idx="0">
                  <c:v>1984</c:v>
                </c:pt>
                <c:pt idx="1">
                  <c:v>1988</c:v>
                </c:pt>
                <c:pt idx="2">
                  <c:v>1992</c:v>
                </c:pt>
                <c:pt idx="3">
                  <c:v>1996</c:v>
                </c:pt>
                <c:pt idx="4">
                  <c:v>2000</c:v>
                </c:pt>
                <c:pt idx="5">
                  <c:v>2004</c:v>
                </c:pt>
                <c:pt idx="6">
                  <c:v>2008</c:v>
                </c:pt>
                <c:pt idx="7">
                  <c:v>2012</c:v>
                </c:pt>
                <c:pt idx="8">
                  <c:v>2016</c:v>
                </c:pt>
                <c:pt idx="9">
                  <c:v>2020</c:v>
                </c:pt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0">
                  <c:v>27</c:v>
                </c:pt>
                <c:pt idx="1">
                  <c:v>31.5</c:v>
                </c:pt>
                <c:pt idx="2">
                  <c:v>30</c:v>
                </c:pt>
                <c:pt idx="3">
                  <c:v>36.5</c:v>
                </c:pt>
                <c:pt idx="4">
                  <c:v>40</c:v>
                </c:pt>
                <c:pt idx="5">
                  <c:v>48.6</c:v>
                </c:pt>
                <c:pt idx="6">
                  <c:v>52.4</c:v>
                </c:pt>
                <c:pt idx="7">
                  <c:v>56</c:v>
                </c:pt>
                <c:pt idx="8">
                  <c:v>60.5</c:v>
                </c:pt>
                <c:pt idx="9">
                  <c:v>65.3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52-494F-BA1D-03F69B40FB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nałogowo przynajmniej jeden z rodziców</c:v>
                </c:pt>
              </c:strCache>
            </c:strRef>
          </c:tx>
          <c:spPr>
            <a:solidFill>
              <a:srgbClr val="FFFF00"/>
            </a:solidFill>
            <a:ln w="1192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pPr>
                      <a:defRPr sz="2058" b="0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2058" b="1" i="0" u="none" strike="noStrike" baseline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8,4</a:t>
                    </a:r>
                    <a:r>
                      <a:rPr lang="en-US" sz="2058" b="1" i="0" u="none" strike="noStrike" baseline="0">
                        <a:solidFill>
                          <a:srgbClr val="000000"/>
                        </a:solidFill>
                        <a:latin typeface="Arial Black"/>
                        <a:cs typeface="Calibri"/>
                      </a:rPr>
                      <a:t>*</a:t>
                    </a:r>
                    <a:endParaRPr lang="en-US" sz="2060" b="1" i="0" u="none" strike="noStrike" baseline="0">
                      <a:solidFill>
                        <a:srgbClr val="000000"/>
                      </a:solidFill>
                      <a:latin typeface="Arial Black"/>
                    </a:endParaRPr>
                  </a:p>
                </c:rich>
              </c:tx>
              <c:spPr>
                <a:noFill/>
                <a:ln w="23838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52-494F-BA1D-03F69B40FB66}"/>
                </c:ext>
              </c:extLst>
            </c:dLbl>
            <c:spPr>
              <a:noFill/>
              <a:ln w="2383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5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23838">
                <a:solidFill>
                  <a:srgbClr val="FF6600"/>
                </a:solidFill>
                <a:prstDash val="solid"/>
              </a:ln>
            </c:spPr>
            <c:trendlineType val="poly"/>
            <c:order val="6"/>
            <c:dispRSqr val="0"/>
            <c:dispEq val="0"/>
          </c:trendline>
          <c:cat>
            <c:numRef>
              <c:f>Sheet1!$B$1:$K$1</c:f>
              <c:numCache>
                <c:formatCode>General</c:formatCode>
                <c:ptCount val="10"/>
                <c:pt idx="0">
                  <c:v>1984</c:v>
                </c:pt>
                <c:pt idx="1">
                  <c:v>1988</c:v>
                </c:pt>
                <c:pt idx="2">
                  <c:v>1992</c:v>
                </c:pt>
                <c:pt idx="3">
                  <c:v>1996</c:v>
                </c:pt>
                <c:pt idx="4">
                  <c:v>2000</c:v>
                </c:pt>
                <c:pt idx="5">
                  <c:v>2004</c:v>
                </c:pt>
                <c:pt idx="6">
                  <c:v>2008</c:v>
                </c:pt>
                <c:pt idx="7">
                  <c:v>2012</c:v>
                </c:pt>
                <c:pt idx="8">
                  <c:v>2016</c:v>
                </c:pt>
                <c:pt idx="9">
                  <c:v>2020</c:v>
                </c:pt>
              </c:numCache>
            </c:numRef>
          </c:cat>
          <c:val>
            <c:numRef>
              <c:f>Sheet1!$B$3:$K$3</c:f>
              <c:numCache>
                <c:formatCode>General</c:formatCode>
                <c:ptCount val="10"/>
                <c:pt idx="0">
                  <c:v>46.5</c:v>
                </c:pt>
                <c:pt idx="1">
                  <c:v>44.5</c:v>
                </c:pt>
                <c:pt idx="2">
                  <c:v>48.7</c:v>
                </c:pt>
                <c:pt idx="3">
                  <c:v>46.1</c:v>
                </c:pt>
                <c:pt idx="4">
                  <c:v>43.8</c:v>
                </c:pt>
                <c:pt idx="5">
                  <c:v>37.200000000000003</c:v>
                </c:pt>
                <c:pt idx="6">
                  <c:v>32.6</c:v>
                </c:pt>
                <c:pt idx="7">
                  <c:v>28.9</c:v>
                </c:pt>
                <c:pt idx="8">
                  <c:v>23.2</c:v>
                </c:pt>
                <c:pt idx="9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52-494F-BA1D-03F69B40F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03424"/>
        <c:axId val="1"/>
      </c:barChart>
      <c:catAx>
        <c:axId val="2480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75"/>
          <c:min val="0"/>
        </c:scaling>
        <c:delete val="0"/>
        <c:axPos val="l"/>
        <c:majorGridlines>
          <c:spPr>
            <a:ln w="2981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60000" vert="horz"/>
              <a:lstStyle/>
              <a:p>
                <a:pPr algn="ctr">
                  <a:defRPr sz="1329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6330281727723033"/>
            </c:manualLayout>
          </c:layout>
          <c:overlay val="0"/>
          <c:spPr>
            <a:noFill/>
            <a:ln w="23838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4803424"/>
        <c:crosses val="autoZero"/>
        <c:crossBetween val="between"/>
      </c:valAx>
      <c:spPr>
        <a:solidFill>
          <a:srgbClr val="00FFFF"/>
        </a:solidFill>
        <a:ln w="11920">
          <a:solidFill>
            <a:schemeClr val="tx1"/>
          </a:solidFill>
          <a:prstDash val="solid"/>
        </a:ln>
      </c:spPr>
    </c:plotArea>
    <c:legend>
      <c:legendPos val="t"/>
      <c:legendEntry>
        <c:idx val="0"/>
        <c:txPr>
          <a:bodyPr/>
          <a:lstStyle/>
          <a:p>
            <a:pPr>
              <a:defRPr sz="230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wMode val="edge"/>
          <c:hMode val="edge"/>
          <c:x val="5.1699185829947571E-2"/>
          <c:y val="3.8804003473687787E-2"/>
          <c:w val="0.93386298622784514"/>
          <c:h val="0.16264601860072481"/>
        </c:manualLayout>
      </c:layout>
      <c:overlay val="0"/>
      <c:spPr>
        <a:noFill/>
        <a:ln w="2981">
          <a:solidFill>
            <a:schemeClr val="tx1"/>
          </a:solidFill>
          <a:prstDash val="solid"/>
        </a:ln>
      </c:spPr>
      <c:txPr>
        <a:bodyPr/>
        <a:lstStyle/>
        <a:p>
          <a:pPr>
            <a:defRPr sz="23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 w="35759">
      <a:solidFill>
        <a:schemeClr val="tx1"/>
      </a:solidFill>
      <a:prstDash val="solid"/>
    </a:ln>
  </c:spPr>
  <c:txPr>
    <a:bodyPr/>
    <a:lstStyle/>
    <a:p>
      <a:pPr>
        <a:defRPr sz="1690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0.10547</cdr:x>
      <cdr:y>0.18194</cdr:y>
    </cdr:from>
    <cdr:to>
      <cdr:x>1</cdr:x>
      <cdr:y>0.82655</cdr:y>
    </cdr:to>
    <cdr:sp macro="" textlink="">
      <cdr:nvSpPr>
        <cdr:cNvPr id="2" name="Prostokąt 1"/>
        <cdr:cNvSpPr/>
      </cdr:nvSpPr>
      <cdr:spPr>
        <a:xfrm xmlns:a="http://schemas.openxmlformats.org/drawingml/2006/main">
          <a:off x="870088" y="955347"/>
          <a:ext cx="9942832" cy="3384777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rgbClr val="FFFF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3200" dirty="0">
              <a:solidFill>
                <a:schemeClr val="tx1"/>
              </a:solidFill>
            </a:rPr>
            <a:t>Substancje psychoaktywne oraz leki uspokajające/nasenne</a:t>
          </a:r>
        </a:p>
      </cdr:txBody>
    </cdr:sp>
  </cdr:relSizeAnchor>
  <cdr:relSizeAnchor xmlns:cdr="http://schemas.openxmlformats.org/drawingml/2006/chartDrawing">
    <cdr:from>
      <cdr:x>0.53785</cdr:x>
      <cdr:y>0.41507</cdr:y>
    </cdr:from>
    <cdr:to>
      <cdr:x>0.99795</cdr:x>
      <cdr:y>0.8276</cdr:y>
    </cdr:to>
    <cdr:sp macro="" textlink="">
      <cdr:nvSpPr>
        <cdr:cNvPr id="3" name="Prostokąt 2"/>
        <cdr:cNvSpPr/>
      </cdr:nvSpPr>
      <cdr:spPr>
        <a:xfrm xmlns:a="http://schemas.openxmlformats.org/drawingml/2006/main">
          <a:off x="5688632" y="2179483"/>
          <a:ext cx="5107521" cy="2166152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solidFill>
            <a:srgbClr val="FFFF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lnSpc>
              <a:spcPts val="3000"/>
            </a:lnSpc>
          </a:pPr>
          <a:r>
            <a:rPr lang="pl-PL" sz="2800" dirty="0">
              <a:solidFill>
                <a:schemeClr val="tx1"/>
              </a:solidFill>
            </a:rPr>
            <a:t>Nowe wątki </a:t>
          </a:r>
        </a:p>
        <a:p xmlns:a="http://schemas.openxmlformats.org/drawingml/2006/main">
          <a:pPr>
            <a:lnSpc>
              <a:spcPts val="3000"/>
            </a:lnSpc>
          </a:pPr>
          <a:r>
            <a:rPr lang="pl-PL" sz="2800" dirty="0">
              <a:solidFill>
                <a:schemeClr val="tx1"/>
              </a:solidFill>
            </a:rPr>
            <a:t>badań </a:t>
          </a:r>
        </a:p>
        <a:p xmlns:a="http://schemas.openxmlformats.org/drawingml/2006/main">
          <a:pPr>
            <a:lnSpc>
              <a:spcPts val="3000"/>
            </a:lnSpc>
          </a:pPr>
          <a:endParaRPr lang="pl-PL" sz="2800" dirty="0">
            <a:solidFill>
              <a:schemeClr val="tx1"/>
            </a:solidFill>
          </a:endParaRPr>
        </a:p>
        <a:p xmlns:a="http://schemas.openxmlformats.org/drawingml/2006/main">
          <a:pPr>
            <a:lnSpc>
              <a:spcPts val="3000"/>
            </a:lnSpc>
          </a:pPr>
          <a:r>
            <a:rPr lang="pl-PL" sz="2800" dirty="0">
              <a:solidFill>
                <a:schemeClr val="tx1"/>
              </a:solidFill>
            </a:rPr>
            <a:t>Problemy zdrowia psychicznego i inne zachowania ryzykowne</a:t>
          </a:r>
        </a:p>
      </cdr:txBody>
    </cdr:sp>
  </cdr:relSizeAnchor>
  <cdr:relSizeAnchor xmlns:cdr="http://schemas.openxmlformats.org/drawingml/2006/chartDrawing">
    <cdr:from>
      <cdr:x>0.78981</cdr:x>
      <cdr:y>0.26422</cdr:y>
    </cdr:from>
    <cdr:to>
      <cdr:x>1</cdr:x>
      <cdr:y>0.68934</cdr:y>
    </cdr:to>
    <cdr:sp macro="" textlink="">
      <cdr:nvSpPr>
        <cdr:cNvPr id="4" name="Prostokąt zaokrąglony 3"/>
        <cdr:cNvSpPr/>
      </cdr:nvSpPr>
      <cdr:spPr>
        <a:xfrm xmlns:a="http://schemas.openxmlformats.org/drawingml/2006/main">
          <a:off x="8657489" y="1387396"/>
          <a:ext cx="2359735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2400" dirty="0">
              <a:solidFill>
                <a:schemeClr val="tx1"/>
              </a:solidFill>
            </a:rPr>
            <a:t>Badania na Ukrainie obwód lwowski </a:t>
          </a:r>
        </a:p>
        <a:p xmlns:a="http://schemas.openxmlformats.org/drawingml/2006/main">
          <a:r>
            <a:rPr lang="pl-PL" sz="2400" dirty="0">
              <a:solidFill>
                <a:schemeClr val="tx1"/>
              </a:solidFill>
            </a:rPr>
            <a:t>Lwów </a:t>
          </a:r>
        </a:p>
        <a:p xmlns:a="http://schemas.openxmlformats.org/drawingml/2006/main">
          <a:r>
            <a:rPr lang="pl-PL" sz="2400" dirty="0">
              <a:solidFill>
                <a:schemeClr val="tx1"/>
              </a:solidFill>
            </a:rPr>
            <a:t>Drohobycz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0.61401</cdr:x>
      <cdr:y>0.38142</cdr:y>
    </cdr:from>
    <cdr:to>
      <cdr:x>1</cdr:x>
      <cdr:y>0.50314</cdr:y>
    </cdr:to>
    <cdr:sp macro="" textlink="">
      <cdr:nvSpPr>
        <cdr:cNvPr id="2" name="Prostokąt 1"/>
        <cdr:cNvSpPr/>
      </cdr:nvSpPr>
      <cdr:spPr>
        <a:xfrm xmlns:a="http://schemas.openxmlformats.org/drawingml/2006/main">
          <a:off x="6624736" y="1804986"/>
          <a:ext cx="4320479" cy="576065"/>
        </a:xfrm>
        <a:prstGeom xmlns:a="http://schemas.openxmlformats.org/drawingml/2006/main" prst="rect">
          <a:avLst/>
        </a:prstGeom>
        <a:solidFill xmlns:a="http://schemas.openxmlformats.org/drawingml/2006/main">
          <a:srgbClr val="0FE6FD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6B709B5-01AC-4F74-AAD2-61843EC3BE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417EE31-3A29-43AB-AB74-0D95560CD1F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4EB95FB-352E-46EF-998A-D0D320BD53B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386C59F-BECE-4275-8152-0D87A6C647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26E66B59-8455-4D66-ABCC-62FD3EFF833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CD6DD994-3FE0-4DBA-8C47-7D269ED8F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9F3235A-9E9A-4F45-AD13-7526A2D65F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432AF3-0C2F-4ACE-9E1D-77EA01AE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7CA530-DEF3-4B9B-8E5B-3A50AF1CE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9CA680-DA17-425E-95C5-9687814A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86BFD-9E3B-4CD1-8BDD-CC248C7BD1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7011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39400B-AFE6-4802-846A-F15E3F69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EB8B1A-DCD8-431C-AB84-F07239D10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18A534-DC8A-4699-8017-C40BA66F8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6CE3E-344B-4D56-A15D-993186CEE50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2570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5EC540-FF2A-4C00-968C-E70EA9B4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09E8F5-A349-4EE1-A986-63808781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923B788-A321-42AF-8EF2-F5699EDEE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59691-54CB-450E-9AC2-40CEEB80A49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785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ytuł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wykresu 2"/>
          <p:cNvSpPr>
            <a:spLocks noGrp="1"/>
          </p:cNvSpPr>
          <p:nvPr>
            <p:ph type="chart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pl-PL" noProof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941F1B-552A-4095-B2B8-DC2102121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DA97802-8A0F-4DC9-A1D5-DF4F9E371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69ADB9-DEA5-4B56-988B-5009F8B66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8C2C7-DC0B-412F-BC1E-456B364E65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4664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7300D8-211A-4E16-8C85-EA18BD3E8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7B1BBC-631D-4C17-B053-44B29970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4D18B5-6671-4017-9265-CDBBBF94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3027-03DF-4472-9B21-C56B9667D74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669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D1C36F-E162-432D-8CC2-15F5511E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F15F5D-E589-44C9-9E70-3A7BF13C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8529F1-4302-4198-ABE8-BA4EA3EB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9CB4-45E9-4F45-8650-F1CE324011D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126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741D33BA-B44C-4168-BE3D-91F81C4B9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A278F919-7330-41B9-BA0B-BAB02D6F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F5A01D31-64C1-442D-800B-65F0EEAE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3039-9B21-4AB8-B8B1-11EE2595735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8486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58DCD1E1-F06D-436A-9F16-10A4E448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0B64936F-B99B-46F3-8C0A-5DA5F3FC2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4F47BBBF-FC96-4016-9015-02759895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F07B7-8485-492F-A142-B2C8C652C36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2400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0506067B-46F0-4874-B2E9-1CC848C3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E69363C-F094-41F0-969F-02E83511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C2D924E5-B19B-445D-9B4E-771FE99B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DD66F-8BBD-4E79-A775-54FD497072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134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7BABC26E-9F76-43EE-8FB0-FED001EB1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5C27F727-F657-42DD-AB6C-1EA4112F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1D594F8B-BAC9-46A0-9438-9365C465E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D57E5-C882-4A1C-A8F4-BF8BF020C92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7954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E88D3D9E-EC8F-49AE-A741-BD6032EC7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0F4FE003-125A-49B7-A396-9303CF4C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AB3E8C2B-B692-4B78-AFB7-4DA73CF8F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1F496-F3B9-4382-AE4B-41E80798401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7704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EEB5643B-4D75-4281-842C-072B820C6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3545624-096D-4A90-AE23-2184448D5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4CCD0CFF-6B87-4EE3-8D12-36F62031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ADA59-8717-438F-8A04-8ED7428DDB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8008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350BBC2F-1494-4D64-9E1F-939CB941DE5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  <a:endParaRPr lang="en-US" altLang="pl-PL"/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F9F06C00-84F4-48FC-8208-0E0BEBE9EC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  <a:endParaRPr lang="en-US" alt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CC4B59-3F31-4CD5-A8E5-F9E6B6959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94CEA5-F0F6-4780-A068-2AB73C4B4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8BC62A-CA1B-4CB4-9306-A6E3E6350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4E4AFCB-42FC-4314-B24B-F70FEDC976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C17252C-FC8F-411F-BBB8-B6B70E2324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43025" y="1925638"/>
            <a:ext cx="9361488" cy="2193925"/>
          </a:xfrm>
        </p:spPr>
        <p:txBody>
          <a:bodyPr/>
          <a:lstStyle/>
          <a:p>
            <a:pPr eaLnBrk="1" hangingPunct="1"/>
            <a:r>
              <a:rPr lang="pl-PL" altLang="pl-PL" sz="3600" b="1"/>
              <a:t> </a:t>
            </a:r>
            <a:r>
              <a:rPr lang="pl-PL" altLang="pl-PL" sz="2800" b="1"/>
              <a:t>Używanie substancji psychoaktywnych (narkotyki, alkohol, nikotyna) przez 15- letnią młodzież w czasie pandemii</a:t>
            </a:r>
            <a:br>
              <a:rPr lang="pl-PL" altLang="pl-PL" sz="2800" b="1"/>
            </a:br>
            <a:r>
              <a:rPr lang="pl-PL" altLang="pl-PL" sz="2800" b="1"/>
              <a:t> Badania mokotowskie 2016-2020</a:t>
            </a:r>
            <a:r>
              <a:rPr lang="pl-PL" altLang="pl-PL" sz="3600" b="1"/>
              <a:t>   </a:t>
            </a:r>
            <a:endParaRPr lang="pl-PL" altLang="pl-PL" b="1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975A741-9D99-4082-8F30-8F8124758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74825" y="4267200"/>
            <a:ext cx="8929688" cy="218598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tx1"/>
                </a:solidFill>
              </a:rPr>
              <a:t>Krzysztof Ostaszewski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l-PL" sz="2800" dirty="0">
                <a:solidFill>
                  <a:schemeClr val="tx1"/>
                </a:solidFill>
              </a:rPr>
              <a:t>oraz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l-PL" sz="2800" dirty="0">
                <a:solidFill>
                  <a:schemeClr val="tx1"/>
                </a:solidFill>
              </a:rPr>
              <a:t>Krzysztof Bobrowski, Jakub Greń, Agnieszka Pisarska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l-PL" sz="2800" dirty="0">
                <a:solidFill>
                  <a:schemeClr val="tx1"/>
                </a:solidFill>
              </a:rPr>
              <a:t>Instytut Psychiatrii i Neurologii w Warszawie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  <a:latin typeface="Gill Sans MT" panose="020B0502020104020203" pitchFamily="34" charset="-18"/>
              </a:rPr>
              <a:t>Konferencja wyniki badań mokotowskich (Warszawa) i badań ukraińskich z obwodu lwowskiego (Lwów i Drohobycz)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l-PL" sz="2400" dirty="0">
                <a:solidFill>
                  <a:schemeClr val="tx1"/>
                </a:solidFill>
                <a:latin typeface="Gill Sans MT" panose="020B0502020104020203" pitchFamily="34" charset="-18"/>
              </a:rPr>
              <a:t>Lwów, Ukraina, 8-9 grudnia 2021</a:t>
            </a: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3076" name="Obraz 1">
            <a:extLst>
              <a:ext uri="{FF2B5EF4-FFF2-40B4-BE49-F238E27FC236}">
                <a16:creationId xmlns:a16="http://schemas.microsoft.com/office/drawing/2014/main" id="{E52897A1-A41B-482C-A3EF-C8092C7295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8" y="3349625"/>
            <a:ext cx="1566862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Obraz 2">
            <a:extLst>
              <a:ext uri="{FF2B5EF4-FFF2-40B4-BE49-F238E27FC236}">
                <a16:creationId xmlns:a16="http://schemas.microsoft.com/office/drawing/2014/main" id="{5466B85C-9B5B-4585-89A7-2CD7D818B5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3" y="157163"/>
            <a:ext cx="1970087" cy="19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Obraz 5">
            <a:extLst>
              <a:ext uri="{FF2B5EF4-FFF2-40B4-BE49-F238E27FC236}">
                <a16:creationId xmlns:a16="http://schemas.microsoft.com/office/drawing/2014/main" id="{75ABF7C5-F926-484F-9E3C-5663ACBF7A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441325"/>
            <a:ext cx="10906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Obraz 6">
            <a:extLst>
              <a:ext uri="{FF2B5EF4-FFF2-40B4-BE49-F238E27FC236}">
                <a16:creationId xmlns:a16="http://schemas.microsoft.com/office/drawing/2014/main" id="{F28967C8-769D-4E91-AC6C-6F930D3E7A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8" y="541338"/>
            <a:ext cx="1206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Obraz 7">
            <a:extLst>
              <a:ext uri="{FF2B5EF4-FFF2-40B4-BE49-F238E27FC236}">
                <a16:creationId xmlns:a16="http://schemas.microsoft.com/office/drawing/2014/main" id="{C08A515A-75B0-4150-BA1B-6D8DA4EA27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9" b="7005"/>
          <a:stretch>
            <a:fillRect/>
          </a:stretch>
        </p:blipFill>
        <p:spPr bwMode="auto">
          <a:xfrm>
            <a:off x="7932738" y="712788"/>
            <a:ext cx="25717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995DCFA5-BDA9-411F-9743-1EC9F814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Udział w imprezach towarzyskich „z narkotykami” – ostatni rok</a:t>
            </a:r>
          </a:p>
        </p:txBody>
      </p:sp>
      <p:graphicFrame>
        <p:nvGraphicFramePr>
          <p:cNvPr id="12291" name="Symbol zastępczy zawartości 7">
            <a:extLst>
              <a:ext uri="{FF2B5EF4-FFF2-40B4-BE49-F238E27FC236}">
                <a16:creationId xmlns:a16="http://schemas.microsoft.com/office/drawing/2014/main" id="{C88CAECE-C1BC-40E9-8283-F0BC38F802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9788" y="1868488"/>
          <a:ext cx="10369550" cy="448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Wykres" r:id="rId3" imgW="8162831" imgH="3533598" progId="Excel.Chart.8">
                  <p:embed/>
                </p:oleObj>
              </mc:Choice>
              <mc:Fallback>
                <p:oleObj name="Wykres" r:id="rId3" imgW="8162831" imgH="3533598" progId="Excel.Chart.8">
                  <p:embed/>
                  <p:pic>
                    <p:nvPicPr>
                      <p:cNvPr id="0" name="Symbol zastępczy zawartości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1868488"/>
                        <a:ext cx="10369550" cy="448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Symbol zastępczy numeru slajdu 4">
            <a:extLst>
              <a:ext uri="{FF2B5EF4-FFF2-40B4-BE49-F238E27FC236}">
                <a16:creationId xmlns:a16="http://schemas.microsoft.com/office/drawing/2014/main" id="{C89742E4-83D2-4C07-B436-D49E74D2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0541BE-0453-4F09-A911-1FF21E607090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296E55A8-2648-4E94-9454-985FAE819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4000" b="1"/>
              <a:t>Używanie jakichkolwiek narkotyków: przynajmniej raz w ostatnim roku</a:t>
            </a:r>
          </a:p>
        </p:txBody>
      </p:sp>
      <p:graphicFrame>
        <p:nvGraphicFramePr>
          <p:cNvPr id="13315" name="Symbol zastępczy zawartości 7">
            <a:extLst>
              <a:ext uri="{FF2B5EF4-FFF2-40B4-BE49-F238E27FC236}">
                <a16:creationId xmlns:a16="http://schemas.microsoft.com/office/drawing/2014/main" id="{D57997F2-95B6-466A-8FDE-B96694810C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8975" y="1998663"/>
          <a:ext cx="10814050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Wykres" r:id="rId3" imgW="8067801" imgH="2867202" progId="Excel.Chart.8">
                  <p:embed/>
                </p:oleObj>
              </mc:Choice>
              <mc:Fallback>
                <p:oleObj name="Wykres" r:id="rId3" imgW="8067801" imgH="2867202" progId="Excel.Chart.8">
                  <p:embed/>
                  <p:pic>
                    <p:nvPicPr>
                      <p:cNvPr id="0" name="Symbol zastępczy zawartości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1998663"/>
                        <a:ext cx="10814050" cy="384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Symbol zastępczy numeru slajdu 4">
            <a:extLst>
              <a:ext uri="{FF2B5EF4-FFF2-40B4-BE49-F238E27FC236}">
                <a16:creationId xmlns:a16="http://schemas.microsoft.com/office/drawing/2014/main" id="{6A778CBE-E524-4EF0-9BEE-B272949A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B110C7-8B3A-4B48-97F6-32C9F3A28376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19D871B-1C75-4944-9668-FF09F2D2BD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0400" y="765175"/>
            <a:ext cx="8197850" cy="911225"/>
          </a:xfrm>
        </p:spPr>
        <p:txBody>
          <a:bodyPr/>
          <a:lstStyle/>
          <a:p>
            <a:pPr eaLnBrk="1" hangingPunct="1"/>
            <a:r>
              <a:rPr lang="pl-PL" altLang="pl-PL" b="1"/>
              <a:t>Rodzaje narkotyków</a:t>
            </a:r>
            <a:endParaRPr lang="pl-PL" altLang="pl-PL"/>
          </a:p>
        </p:txBody>
      </p:sp>
      <p:graphicFrame>
        <p:nvGraphicFramePr>
          <p:cNvPr id="14339" name="Object 3">
            <a:extLst>
              <a:ext uri="{FF2B5EF4-FFF2-40B4-BE49-F238E27FC236}">
                <a16:creationId xmlns:a16="http://schemas.microsoft.com/office/drawing/2014/main" id="{D9F2E710-EA1D-4034-A62E-5CF7806D097E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852488" y="1676400"/>
          <a:ext cx="10296525" cy="491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Wykres" r:id="rId3" imgW="7286688" imgH="3476504" progId="Excel.Chart.8">
                  <p:embed/>
                </p:oleObj>
              </mc:Choice>
              <mc:Fallback>
                <p:oleObj name="Wykres" r:id="rId3" imgW="7286688" imgH="3476504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1676400"/>
                        <a:ext cx="10296525" cy="491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Symbol zastępczy numeru slajdu 4">
            <a:extLst>
              <a:ext uri="{FF2B5EF4-FFF2-40B4-BE49-F238E27FC236}">
                <a16:creationId xmlns:a16="http://schemas.microsoft.com/office/drawing/2014/main" id="{B8C70D2E-01A8-4E8F-B888-0FD114E9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5D2DA4-A46E-40C9-B129-13B06FFD0275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>
            <a:extLst>
              <a:ext uri="{FF2B5EF4-FFF2-40B4-BE49-F238E27FC236}">
                <a16:creationId xmlns:a16="http://schemas.microsoft.com/office/drawing/2014/main" id="{3AF9DD5E-9DC7-4730-8853-E9A9A9670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Papierosy tradycyjne - codziennie</a:t>
            </a:r>
          </a:p>
        </p:txBody>
      </p:sp>
      <p:graphicFrame>
        <p:nvGraphicFramePr>
          <p:cNvPr id="15363" name="Symbol zastępczy zawartości 7">
            <a:extLst>
              <a:ext uri="{FF2B5EF4-FFF2-40B4-BE49-F238E27FC236}">
                <a16:creationId xmlns:a16="http://schemas.microsoft.com/office/drawing/2014/main" id="{D3A002FF-0418-4FFB-98F5-EA66428DF1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2675" y="1550988"/>
          <a:ext cx="9809163" cy="497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Wykres" r:id="rId3" imgW="8077127" imgH="4095620" progId="Excel.Chart.8">
                  <p:embed/>
                </p:oleObj>
              </mc:Choice>
              <mc:Fallback>
                <p:oleObj name="Wykres" r:id="rId3" imgW="8077127" imgH="4095620" progId="Excel.Chart.8">
                  <p:embed/>
                  <p:pic>
                    <p:nvPicPr>
                      <p:cNvPr id="0" name="Symbol zastępczy zawartości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550988"/>
                        <a:ext cx="9809163" cy="497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Symbol zastępczy numeru slajdu 4">
            <a:extLst>
              <a:ext uri="{FF2B5EF4-FFF2-40B4-BE49-F238E27FC236}">
                <a16:creationId xmlns:a16="http://schemas.microsoft.com/office/drawing/2014/main" id="{976B977F-6F52-459E-975F-44166AC7A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27E045-7F4A-4D0C-9E9C-664A64841097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>
            <a:extLst>
              <a:ext uri="{FF2B5EF4-FFF2-40B4-BE49-F238E27FC236}">
                <a16:creationId xmlns:a16="http://schemas.microsoft.com/office/drawing/2014/main" id="{222F303C-00EE-4233-AEEB-9D0730DBB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Papierosy i e-papierosy  - codziennie</a:t>
            </a:r>
          </a:p>
        </p:txBody>
      </p:sp>
      <p:graphicFrame>
        <p:nvGraphicFramePr>
          <p:cNvPr id="16387" name="Symbol zastępczy zawartości 7">
            <a:extLst>
              <a:ext uri="{FF2B5EF4-FFF2-40B4-BE49-F238E27FC236}">
                <a16:creationId xmlns:a16="http://schemas.microsoft.com/office/drawing/2014/main" id="{1139FA44-E0CF-48D8-BB02-E38C813E64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650" y="1847850"/>
          <a:ext cx="106807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Wykres" r:id="rId3" imgW="8143737" imgH="3467137" progId="Excel.Chart.8">
                  <p:embed/>
                </p:oleObj>
              </mc:Choice>
              <mc:Fallback>
                <p:oleObj name="Wykres" r:id="rId3" imgW="8143737" imgH="3467137" progId="Excel.Chart.8">
                  <p:embed/>
                  <p:pic>
                    <p:nvPicPr>
                      <p:cNvPr id="0" name="Symbol zastępczy zawartości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847850"/>
                        <a:ext cx="106807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Symbol zastępczy numeru slajdu 4">
            <a:extLst>
              <a:ext uri="{FF2B5EF4-FFF2-40B4-BE49-F238E27FC236}">
                <a16:creationId xmlns:a16="http://schemas.microsoft.com/office/drawing/2014/main" id="{D8DD6938-3032-44D4-B9E1-881E9412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E82449-48D7-4436-9C08-DA60767F4BB0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>
            <a:extLst>
              <a:ext uri="{FF2B5EF4-FFF2-40B4-BE49-F238E27FC236}">
                <a16:creationId xmlns:a16="http://schemas.microsoft.com/office/drawing/2014/main" id="{1B30B246-F48C-4370-88CE-F180B4D7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Alkohol – 30 dni</a:t>
            </a:r>
          </a:p>
        </p:txBody>
      </p:sp>
      <p:graphicFrame>
        <p:nvGraphicFramePr>
          <p:cNvPr id="17411" name="Symbol zastępczy zawartości 7">
            <a:extLst>
              <a:ext uri="{FF2B5EF4-FFF2-40B4-BE49-F238E27FC236}">
                <a16:creationId xmlns:a16="http://schemas.microsoft.com/office/drawing/2014/main" id="{6948B0AF-03D5-43AF-B450-9DF3DF2B33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2675" y="1550988"/>
          <a:ext cx="9809163" cy="497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Wykres" r:id="rId3" imgW="8077127" imgH="4095620" progId="Excel.Chart.8">
                  <p:embed/>
                </p:oleObj>
              </mc:Choice>
              <mc:Fallback>
                <p:oleObj name="Wykres" r:id="rId3" imgW="8077127" imgH="4095620" progId="Excel.Chart.8">
                  <p:embed/>
                  <p:pic>
                    <p:nvPicPr>
                      <p:cNvPr id="0" name="Symbol zastępczy zawartości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550988"/>
                        <a:ext cx="9809163" cy="497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Symbol zastępczy numeru slajdu 4">
            <a:extLst>
              <a:ext uri="{FF2B5EF4-FFF2-40B4-BE49-F238E27FC236}">
                <a16:creationId xmlns:a16="http://schemas.microsoft.com/office/drawing/2014/main" id="{80FAB5F3-42A8-4C05-854F-3151C73D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5B03A5-B10C-43D7-9BF5-E58FACE78B0D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>
            <a:extLst>
              <a:ext uri="{FF2B5EF4-FFF2-40B4-BE49-F238E27FC236}">
                <a16:creationId xmlns:a16="http://schemas.microsoft.com/office/drawing/2014/main" id="{1E74D700-9986-454C-90E4-01EA874A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Upicie się – 30 dni</a:t>
            </a:r>
          </a:p>
        </p:txBody>
      </p:sp>
      <p:graphicFrame>
        <p:nvGraphicFramePr>
          <p:cNvPr id="18435" name="Symbol zastępczy zawartości 7">
            <a:extLst>
              <a:ext uri="{FF2B5EF4-FFF2-40B4-BE49-F238E27FC236}">
                <a16:creationId xmlns:a16="http://schemas.microsoft.com/office/drawing/2014/main" id="{D40A0E79-9D10-4D09-BA94-6D06FE7256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55688" y="1689100"/>
          <a:ext cx="10153650" cy="469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Wykres" r:id="rId3" imgW="8077127" imgH="3733874" progId="Excel.Chart.8">
                  <p:embed/>
                </p:oleObj>
              </mc:Choice>
              <mc:Fallback>
                <p:oleObj name="Wykres" r:id="rId3" imgW="8077127" imgH="3733874" progId="Excel.Chart.8">
                  <p:embed/>
                  <p:pic>
                    <p:nvPicPr>
                      <p:cNvPr id="0" name="Symbol zastępczy zawartości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1689100"/>
                        <a:ext cx="10153650" cy="469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Symbol zastępczy numeru slajdu 4">
            <a:extLst>
              <a:ext uri="{FF2B5EF4-FFF2-40B4-BE49-F238E27FC236}">
                <a16:creationId xmlns:a16="http://schemas.microsoft.com/office/drawing/2014/main" id="{DEE40EDE-4BF7-45A2-97F8-BC7300C0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B64AF1-4AAF-499F-9704-10C85774DAF9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>
            <a:extLst>
              <a:ext uri="{FF2B5EF4-FFF2-40B4-BE49-F238E27FC236}">
                <a16:creationId xmlns:a16="http://schemas.microsoft.com/office/drawing/2014/main" id="{25547F4E-0391-4062-9D08-F83A304A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Piwo – Wino – Wódka – 30 dni</a:t>
            </a:r>
          </a:p>
        </p:txBody>
      </p:sp>
      <p:graphicFrame>
        <p:nvGraphicFramePr>
          <p:cNvPr id="19459" name="Symbol zastępczy zawartości 6">
            <a:extLst>
              <a:ext uri="{FF2B5EF4-FFF2-40B4-BE49-F238E27FC236}">
                <a16:creationId xmlns:a16="http://schemas.microsoft.com/office/drawing/2014/main" id="{B00F9F94-EA8C-45D3-84F2-90FE1987A1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800" y="1549400"/>
          <a:ext cx="110744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Wykres" r:id="rId3" imgW="11083489" imgH="4633362" progId="Excel.Chart.8">
                  <p:embed/>
                </p:oleObj>
              </mc:Choice>
              <mc:Fallback>
                <p:oleObj name="Wykres" r:id="rId3" imgW="11083489" imgH="4633362" progId="Excel.Chart.8">
                  <p:embed/>
                  <p:pic>
                    <p:nvPicPr>
                      <p:cNvPr id="0" name="Symbol zastępczy zawartości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549400"/>
                        <a:ext cx="110744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Symbol zastępczy numeru slajdu 3">
            <a:extLst>
              <a:ext uri="{FF2B5EF4-FFF2-40B4-BE49-F238E27FC236}">
                <a16:creationId xmlns:a16="http://schemas.microsoft.com/office/drawing/2014/main" id="{996FC131-1A87-4952-9E4E-10776AE0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36F864-923B-4D4D-B4DE-881597074EC2}" type="slidenum">
              <a:rPr lang="pl-PL" altLang="pl-PL" smtClean="0">
                <a:solidFill>
                  <a:srgbClr val="898989"/>
                </a:solidFill>
              </a:rPr>
              <a:pPr/>
              <a:t>17</a:t>
            </a:fld>
            <a:endParaRPr lang="pl-PL" altLang="pl-PL">
              <a:solidFill>
                <a:srgbClr val="898989"/>
              </a:solidFill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8F59B092-784C-4284-A260-C6DA4C56623E}"/>
              </a:ext>
            </a:extLst>
          </p:cNvPr>
          <p:cNvCxnSpPr/>
          <p:nvPr/>
        </p:nvCxnSpPr>
        <p:spPr>
          <a:xfrm>
            <a:off x="4583113" y="2276475"/>
            <a:ext cx="0" cy="316865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3EBFAADA-7348-4E45-BC3F-60956AB00805}"/>
              </a:ext>
            </a:extLst>
          </p:cNvPr>
          <p:cNvCxnSpPr/>
          <p:nvPr/>
        </p:nvCxnSpPr>
        <p:spPr>
          <a:xfrm>
            <a:off x="7967663" y="2420938"/>
            <a:ext cx="0" cy="30956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5B9E8DD-8F8D-4434-85CE-7836C3F8EA28}"/>
              </a:ext>
            </a:extLst>
          </p:cNvPr>
          <p:cNvGraphicFramePr>
            <a:graphicFrameLocks noGrp="1"/>
          </p:cNvGraphicFramePr>
          <p:nvPr/>
        </p:nvGraphicFramePr>
        <p:xfrm>
          <a:off x="766763" y="836613"/>
          <a:ext cx="10225087" cy="5908675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8227501">
                  <a:extLst>
                    <a:ext uri="{9D8B030D-6E8A-4147-A177-3AD203B41FA5}">
                      <a16:colId xmlns:a16="http://schemas.microsoft.com/office/drawing/2014/main" val="2931033328"/>
                    </a:ext>
                  </a:extLst>
                </a:gridCol>
                <a:gridCol w="1997586">
                  <a:extLst>
                    <a:ext uri="{9D8B030D-6E8A-4147-A177-3AD203B41FA5}">
                      <a16:colId xmlns:a16="http://schemas.microsoft.com/office/drawing/2014/main" val="594523962"/>
                    </a:ext>
                  </a:extLst>
                </a:gridCol>
              </a:tblGrid>
              <a:tr h="6884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Predyktory</a:t>
                      </a:r>
                      <a:r>
                        <a:rPr lang="pl-PL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używania substancji psychoaktywnych </a:t>
                      </a:r>
                      <a:endParaRPr lang="pl-PL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10891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ZMIENNE SOCJODEMOGRAFICZNE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13289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</a:rPr>
                        <a:t>Płeć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0,057 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24145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Wiek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0,021</a:t>
                      </a:r>
                      <a:r>
                        <a:rPr lang="pl-P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114978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</a:rPr>
                        <a:t>Skład rodziny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0,261 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85312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CZYNNIKI RYZYKA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731779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Myśli samobójcze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0,001</a:t>
                      </a:r>
                      <a:r>
                        <a:rPr lang="pl-P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99483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Poszukiwanie wrażeń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0,001 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641360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Udział w cyberprzemocy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0,006 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067785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CZYNNIKI CHRONIĄCE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531742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0" dirty="0">
                          <a:solidFill>
                            <a:schemeClr val="tx1"/>
                          </a:solidFill>
                          <a:effectLst/>
                        </a:rPr>
                        <a:t>Praktyki religijne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0,136 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3807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Monitorowanie przez rodziców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0,001</a:t>
                      </a:r>
                      <a:r>
                        <a:rPr lang="pl-P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730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0" dirty="0">
                          <a:solidFill>
                            <a:schemeClr val="tx1"/>
                          </a:solidFill>
                          <a:effectLst/>
                        </a:rPr>
                        <a:t>Aktywności sportowe i pozalekcyjne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</a:rPr>
                        <a:t>0,058 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3189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>
            <a:extLst>
              <a:ext uri="{FF2B5EF4-FFF2-40B4-BE49-F238E27FC236}">
                <a16:creationId xmlns:a16="http://schemas.microsoft.com/office/drawing/2014/main" id="{99425F17-D870-49B1-8C6C-4AEF104873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59000" y="476250"/>
            <a:ext cx="7824788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b="1" dirty="0">
                <a:latin typeface="Tahoma" pitchFamily="34" charset="0"/>
              </a:rPr>
              <a:t> Trendy w paleniu papierosów przez rodziców uczniów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06E93DF4-891D-4FB9-8B4E-78ECA5F810C4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644525" y="1527175"/>
          <a:ext cx="11120438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Symbol zastępczy numeru slajdu 2">
            <a:extLst>
              <a:ext uri="{FF2B5EF4-FFF2-40B4-BE49-F238E27FC236}">
                <a16:creationId xmlns:a16="http://schemas.microsoft.com/office/drawing/2014/main" id="{471A5730-103D-4903-A5F2-0029315FB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3F4E28-ACD2-43F8-B065-D7720D80F22E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84CC0E-D873-45B7-BF55-24F3CCFE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Charakterystyka</a:t>
            </a:r>
            <a:r>
              <a:rPr lang="pl-PL" altLang="pl-PL"/>
              <a:t> </a:t>
            </a:r>
            <a:r>
              <a:rPr lang="pl-PL" altLang="pl-PL" b="1"/>
              <a:t>badań mokotowskich </a:t>
            </a:r>
            <a:r>
              <a:rPr lang="pl-PL" altLang="pl-PL"/>
              <a:t>(</a:t>
            </a:r>
            <a:r>
              <a:rPr lang="pl-PL" altLang="pl-PL" b="1"/>
              <a:t>BM)</a:t>
            </a:r>
            <a:endParaRPr lang="en-US" altLang="pl-PL" b="1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B47FEC4-8DBF-40D2-8AE3-49C1F5CBF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/>
              <a:t>Powtarzane co 4 lata w latach 1984 – 2020 </a:t>
            </a:r>
          </a:p>
          <a:p>
            <a:endParaRPr lang="pl-PL" altLang="pl-PL"/>
          </a:p>
          <a:p>
            <a:r>
              <a:rPr lang="pl-PL" altLang="pl-PL"/>
              <a:t>W 2020 roku - 10 runda BM</a:t>
            </a:r>
          </a:p>
          <a:p>
            <a:r>
              <a:rPr lang="pl-PL" altLang="pl-PL"/>
              <a:t>Cel – monitorowanie zachowań i zdrowia 15-latków</a:t>
            </a:r>
          </a:p>
          <a:p>
            <a:pPr>
              <a:buFontTx/>
              <a:buChar char="-"/>
            </a:pPr>
            <a:r>
              <a:rPr lang="pl-PL" altLang="pl-PL"/>
              <a:t>używanie substancji psychoaktywnych </a:t>
            </a:r>
          </a:p>
          <a:p>
            <a:pPr>
              <a:buFontTx/>
              <a:buChar char="-"/>
            </a:pPr>
            <a:r>
              <a:rPr lang="pl-PL" altLang="pl-PL"/>
              <a:t>inne zachowania ryzykowne (np. wykroczenia, przemoc) </a:t>
            </a:r>
          </a:p>
          <a:p>
            <a:pPr>
              <a:buFontTx/>
              <a:buChar char="-"/>
            </a:pPr>
            <a:r>
              <a:rPr lang="pl-PL" altLang="pl-PL"/>
              <a:t>problemów zdrowia psychicznego </a:t>
            </a:r>
          </a:p>
          <a:p>
            <a:pPr>
              <a:buFontTx/>
              <a:buChar char="-"/>
            </a:pPr>
            <a:r>
              <a:rPr lang="pl-PL" altLang="pl-PL"/>
              <a:t>zachowań nałogowych (np. internet, hazard)</a:t>
            </a:r>
          </a:p>
          <a:p>
            <a:pPr>
              <a:buFontTx/>
              <a:buChar char="-"/>
            </a:pPr>
            <a:endParaRPr lang="pl-PL" altLang="pl-PL"/>
          </a:p>
        </p:txBody>
      </p:sp>
      <p:sp>
        <p:nvSpPr>
          <p:cNvPr id="4100" name="Symbol zastępczy numeru slajdu 1">
            <a:extLst>
              <a:ext uri="{FF2B5EF4-FFF2-40B4-BE49-F238E27FC236}">
                <a16:creationId xmlns:a16="http://schemas.microsoft.com/office/drawing/2014/main" id="{C270F829-9738-47DB-90A3-0BBBB611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0108AC-156B-4564-BDCB-7D1FE97F30E7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>
            <a:extLst>
              <a:ext uri="{FF2B5EF4-FFF2-40B4-BE49-F238E27FC236}">
                <a16:creationId xmlns:a16="http://schemas.microsoft.com/office/drawing/2014/main" id="{B0744A1C-BE5B-41A9-8136-73F6E174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Cyberprzemoc</a:t>
            </a:r>
          </a:p>
        </p:txBody>
      </p:sp>
      <p:graphicFrame>
        <p:nvGraphicFramePr>
          <p:cNvPr id="22531" name="Symbol zastępczy zawartości 6">
            <a:extLst>
              <a:ext uri="{FF2B5EF4-FFF2-40B4-BE49-F238E27FC236}">
                <a16:creationId xmlns:a16="http://schemas.microsoft.com/office/drawing/2014/main" id="{8A721423-FCE8-4C25-A0C4-D4C2AFA4BA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800" y="1549400"/>
          <a:ext cx="110744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Wykres" r:id="rId3" imgW="11083489" imgH="4633362" progId="Excel.Chart.8">
                  <p:embed/>
                </p:oleObj>
              </mc:Choice>
              <mc:Fallback>
                <p:oleObj name="Wykres" r:id="rId3" imgW="11083489" imgH="4633362" progId="Excel.Chart.8">
                  <p:embed/>
                  <p:pic>
                    <p:nvPicPr>
                      <p:cNvPr id="0" name="Symbol zastępczy zawartości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549400"/>
                        <a:ext cx="110744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Symbol zastępczy numeru slajdu 3">
            <a:extLst>
              <a:ext uri="{FF2B5EF4-FFF2-40B4-BE49-F238E27FC236}">
                <a16:creationId xmlns:a16="http://schemas.microsoft.com/office/drawing/2014/main" id="{CD2ED408-5419-4134-9D62-02B0D305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98F584-3623-470C-9E84-1FCE09FC165C}" type="slidenum">
              <a:rPr lang="pl-PL" altLang="pl-PL" smtClean="0">
                <a:solidFill>
                  <a:srgbClr val="898989"/>
                </a:solidFill>
              </a:rPr>
              <a:pPr/>
              <a:t>20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>
            <a:extLst>
              <a:ext uri="{FF2B5EF4-FFF2-40B4-BE49-F238E27FC236}">
                <a16:creationId xmlns:a16="http://schemas.microsoft.com/office/drawing/2014/main" id="{34A3A19B-DF2F-4631-B10B-845EFABC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Problemy zdrowia psychicznego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3B9205-29B0-464C-865C-0A32A6DEF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l-PL" b="1" dirty="0"/>
              <a:t>Zaburzenia emocjonalne, stres, złe samopoczucie – „złe dni”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dirty="0"/>
              <a:t>- Wskaźnik 14 lub więcej „złych dni” w ostatnim miesiącu  </a:t>
            </a:r>
          </a:p>
          <a:p>
            <a:pPr>
              <a:defRPr/>
            </a:pPr>
            <a:r>
              <a:rPr lang="pl-PL" b="1" dirty="0"/>
              <a:t>Objawy obniżonego nastroju (objawy depresji)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dirty="0"/>
              <a:t>- 4 objawy (smutek, przygnębienie, osamotnienie, płacz) często lub bardzo często w ostatnim tygodniu </a:t>
            </a:r>
          </a:p>
          <a:p>
            <a:pPr>
              <a:defRPr/>
            </a:pPr>
            <a:r>
              <a:rPr lang="pl-PL" b="1" dirty="0"/>
              <a:t>Myśli samobójcze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dirty="0"/>
              <a:t>- Częstość w ostatnim roku</a:t>
            </a:r>
          </a:p>
        </p:txBody>
      </p:sp>
      <p:sp>
        <p:nvSpPr>
          <p:cNvPr id="23556" name="Symbol zastępczy numeru slajdu 3">
            <a:extLst>
              <a:ext uri="{FF2B5EF4-FFF2-40B4-BE49-F238E27FC236}">
                <a16:creationId xmlns:a16="http://schemas.microsoft.com/office/drawing/2014/main" id="{435C0112-9F76-4025-B760-E6AE4FB9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DF9BD7-4681-4DB5-A544-505F0934CDDF}" type="slidenum">
              <a:rPr lang="pl-PL" altLang="pl-PL" smtClean="0">
                <a:solidFill>
                  <a:srgbClr val="898989"/>
                </a:solidFill>
              </a:rPr>
              <a:pPr/>
              <a:t>21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>
            <a:extLst>
              <a:ext uri="{FF2B5EF4-FFF2-40B4-BE49-F238E27FC236}">
                <a16:creationId xmlns:a16="http://schemas.microsoft.com/office/drawing/2014/main" id="{D5507AB2-17CE-4E4C-A339-B8633A27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14 lub więcej „złych dni” w ostatnim miesiącu</a:t>
            </a:r>
          </a:p>
        </p:txBody>
      </p:sp>
      <p:graphicFrame>
        <p:nvGraphicFramePr>
          <p:cNvPr id="24579" name="Symbol zastępczy zawartości 6">
            <a:extLst>
              <a:ext uri="{FF2B5EF4-FFF2-40B4-BE49-F238E27FC236}">
                <a16:creationId xmlns:a16="http://schemas.microsoft.com/office/drawing/2014/main" id="{10463E5A-52F4-49BC-8F48-5A1EC4EC13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800" y="1549400"/>
          <a:ext cx="110744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Wykres" r:id="rId3" imgW="11083489" imgH="4633362" progId="Excel.Chart.8">
                  <p:embed/>
                </p:oleObj>
              </mc:Choice>
              <mc:Fallback>
                <p:oleObj name="Wykres" r:id="rId3" imgW="11083489" imgH="4633362" progId="Excel.Chart.8">
                  <p:embed/>
                  <p:pic>
                    <p:nvPicPr>
                      <p:cNvPr id="0" name="Symbol zastępczy zawartości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549400"/>
                        <a:ext cx="110744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Symbol zastępczy numeru slajdu 3">
            <a:extLst>
              <a:ext uri="{FF2B5EF4-FFF2-40B4-BE49-F238E27FC236}">
                <a16:creationId xmlns:a16="http://schemas.microsoft.com/office/drawing/2014/main" id="{5D8D4D55-9BB6-47D0-B98B-70A24423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90B5DF-0E68-42B8-B3F5-4AEDA9A41797}" type="slidenum">
              <a:rPr lang="pl-PL" altLang="pl-PL" smtClean="0">
                <a:solidFill>
                  <a:srgbClr val="898989"/>
                </a:solidFill>
              </a:rPr>
              <a:pPr/>
              <a:t>22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>
            <a:extLst>
              <a:ext uri="{FF2B5EF4-FFF2-40B4-BE49-F238E27FC236}">
                <a16:creationId xmlns:a16="http://schemas.microsoft.com/office/drawing/2014/main" id="{47A38178-CACE-421C-BC7C-8889C437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Wysokie ryzyko zaburzeń depresyjnych</a:t>
            </a:r>
          </a:p>
        </p:txBody>
      </p:sp>
      <p:graphicFrame>
        <p:nvGraphicFramePr>
          <p:cNvPr id="25603" name="Symbol zastępczy zawartości 6">
            <a:extLst>
              <a:ext uri="{FF2B5EF4-FFF2-40B4-BE49-F238E27FC236}">
                <a16:creationId xmlns:a16="http://schemas.microsoft.com/office/drawing/2014/main" id="{954A389E-6641-412E-8667-B8BB63BC5A7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800" y="1549400"/>
          <a:ext cx="110744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Wykres" r:id="rId3" imgW="11083489" imgH="4633362" progId="Excel.Chart.8">
                  <p:embed/>
                </p:oleObj>
              </mc:Choice>
              <mc:Fallback>
                <p:oleObj name="Wykres" r:id="rId3" imgW="11083489" imgH="4633362" progId="Excel.Chart.8">
                  <p:embed/>
                  <p:pic>
                    <p:nvPicPr>
                      <p:cNvPr id="0" name="Symbol zastępczy zawartości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549400"/>
                        <a:ext cx="110744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Symbol zastępczy numeru slajdu 3">
            <a:extLst>
              <a:ext uri="{FF2B5EF4-FFF2-40B4-BE49-F238E27FC236}">
                <a16:creationId xmlns:a16="http://schemas.microsoft.com/office/drawing/2014/main" id="{71D63D39-4122-4234-99B1-EA36F5C7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03458F-E038-4855-A09B-1BD3F3789BA3}" type="slidenum">
              <a:rPr lang="pl-PL" altLang="pl-PL" smtClean="0">
                <a:solidFill>
                  <a:srgbClr val="898989"/>
                </a:solidFill>
              </a:rPr>
              <a:pPr/>
              <a:t>23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>
            <a:extLst>
              <a:ext uri="{FF2B5EF4-FFF2-40B4-BE49-F238E27FC236}">
                <a16:creationId xmlns:a16="http://schemas.microsoft.com/office/drawing/2014/main" id="{17ECB268-E4B8-4AE3-9346-5F7CD54C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Myśli samobójcze w ostatnim roku</a:t>
            </a:r>
          </a:p>
        </p:txBody>
      </p:sp>
      <p:graphicFrame>
        <p:nvGraphicFramePr>
          <p:cNvPr id="26627" name="Symbol zastępczy zawartości 6">
            <a:extLst>
              <a:ext uri="{FF2B5EF4-FFF2-40B4-BE49-F238E27FC236}">
                <a16:creationId xmlns:a16="http://schemas.microsoft.com/office/drawing/2014/main" id="{0114110C-DD15-4677-A759-45023F0742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800" y="1549400"/>
          <a:ext cx="110744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Wykres" r:id="rId3" imgW="11083489" imgH="4633362" progId="Excel.Chart.8">
                  <p:embed/>
                </p:oleObj>
              </mc:Choice>
              <mc:Fallback>
                <p:oleObj name="Wykres" r:id="rId3" imgW="11083489" imgH="4633362" progId="Excel.Chart.8">
                  <p:embed/>
                  <p:pic>
                    <p:nvPicPr>
                      <p:cNvPr id="0" name="Symbol zastępczy zawartości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1549400"/>
                        <a:ext cx="110744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Symbol zastępczy numeru slajdu 3">
            <a:extLst>
              <a:ext uri="{FF2B5EF4-FFF2-40B4-BE49-F238E27FC236}">
                <a16:creationId xmlns:a16="http://schemas.microsoft.com/office/drawing/2014/main" id="{5258A90A-ACE5-43F2-8004-4EE2FDCC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10B952-BCC9-4EDC-B3F8-12D9C7A4F2E2}" type="slidenum">
              <a:rPr lang="pl-PL" altLang="pl-PL" smtClean="0">
                <a:solidFill>
                  <a:srgbClr val="898989"/>
                </a:solidFill>
              </a:rPr>
              <a:pPr/>
              <a:t>24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1EEAE71-5B19-4F7A-A5DF-29AB4DC01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b="1">
                <a:latin typeface="Tahoma" panose="020B0604030504040204" pitchFamily="34" charset="0"/>
                <a:cs typeface="Tahoma" panose="020B0604030504040204" pitchFamily="34" charset="0"/>
              </a:rPr>
              <a:t>Wnioski – substancje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C2E6EAE-42C0-4545-B8D0-0D934F0B7D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788" y="1571625"/>
            <a:ext cx="9648825" cy="452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/>
              <a:t>Wyniki badań mokotowskich z 2020 roku sugerują: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/>
              <a:t>Znaczny spadek częstości używania wszystkich substancji psychoaktywnych w grupie 15-latków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/>
              <a:t>Jest to prawdopodobnie związane z sytuacją pandemii i ograniczeniem istotnych czynników ryzyka (kontaktów społecznych młodzieży)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/>
              <a:t>Jak wiadomo, kontakty z rówieśnikami pijącymi alkohol lub używającymi innych substancji psychoaktywnych są jednym z najsilniejszych czynników ryzyka używania tych substancji</a:t>
            </a:r>
          </a:p>
          <a:p>
            <a:pPr eaLnBrk="1" hangingPunct="1">
              <a:lnSpc>
                <a:spcPct val="80000"/>
              </a:lnSpc>
            </a:pPr>
            <a:endParaRPr lang="pl-PL" altLang="pl-PL"/>
          </a:p>
          <a:p>
            <a:pPr eaLnBrk="1" hangingPunct="1">
              <a:lnSpc>
                <a:spcPct val="80000"/>
              </a:lnSpc>
            </a:pPr>
            <a:endParaRPr lang="pl-PL" altLang="pl-PL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2000"/>
          </a:p>
          <a:p>
            <a:pPr eaLnBrk="1" hangingPunct="1">
              <a:lnSpc>
                <a:spcPct val="80000"/>
              </a:lnSpc>
            </a:pPr>
            <a:endParaRPr lang="pl-PL" altLang="pl-PL" sz="2000"/>
          </a:p>
          <a:p>
            <a:pPr eaLnBrk="1" hangingPunct="1">
              <a:lnSpc>
                <a:spcPct val="80000"/>
              </a:lnSpc>
            </a:pPr>
            <a:endParaRPr lang="pl-PL" altLang="pl-PL" sz="2000"/>
          </a:p>
        </p:txBody>
      </p:sp>
      <p:sp>
        <p:nvSpPr>
          <p:cNvPr id="27652" name="Symbol zastępczy numeru slajdu 4">
            <a:extLst>
              <a:ext uri="{FF2B5EF4-FFF2-40B4-BE49-F238E27FC236}">
                <a16:creationId xmlns:a16="http://schemas.microsoft.com/office/drawing/2014/main" id="{A8DAF3A6-12C1-498B-B992-ABEB0683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B4865D-8ADE-4DC5-936F-DF0CD16CB17C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>
            <a:extLst>
              <a:ext uri="{FF2B5EF4-FFF2-40B4-BE49-F238E27FC236}">
                <a16:creationId xmlns:a16="http://schemas.microsoft.com/office/drawing/2014/main" id="{13FA7D15-1434-47D3-BA97-44FEB2984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Wnioski – problemy zdrowia psychicznego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BD9722-9C2E-415D-8073-17E3FA167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0213" indent="-323850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  <a:defRPr/>
            </a:pPr>
            <a:r>
              <a:rPr lang="pl-PL" altLang="pl-PL" dirty="0"/>
              <a:t>Złe samopoczucie psychiczne oraz duże ryzyko zaburzeń depresyjnych wyraźnie wzrosło wśród dziewcząt. Można sformułować hipotezę, że wynika to z ograniczeń związanych z pandemią COVID-19 oraz zmian w stylu życia. </a:t>
            </a:r>
          </a:p>
          <a:p>
            <a:pPr marL="430213" indent="-323850">
              <a:buClr>
                <a:srgbClr val="0E594D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  <a:defRPr/>
            </a:pPr>
            <a:r>
              <a:rPr lang="pl-PL" altLang="pl-PL" dirty="0"/>
              <a:t>Według relacji badanych jedną z najbardziej dotkliwych niedogodności związanych z pandemią było ograniczenie kontaktów z rówieśnikami oraz możliwości samodzielnego wychodzenia z domu. Dotyczyło to aż 70-80% badanych uczniów</a:t>
            </a:r>
          </a:p>
          <a:p>
            <a:pPr>
              <a:defRPr/>
            </a:pPr>
            <a:endParaRPr lang="pl-PL" dirty="0"/>
          </a:p>
        </p:txBody>
      </p:sp>
      <p:sp>
        <p:nvSpPr>
          <p:cNvPr id="28676" name="Symbol zastępczy numeru slajdu 3">
            <a:extLst>
              <a:ext uri="{FF2B5EF4-FFF2-40B4-BE49-F238E27FC236}">
                <a16:creationId xmlns:a16="http://schemas.microsoft.com/office/drawing/2014/main" id="{996D729B-5B48-4A2B-AB70-9892A8300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39371E-CD21-4618-AFE3-E94FD8A2B95F}" type="slidenum">
              <a:rPr lang="pl-PL" altLang="pl-PL" smtClean="0">
                <a:solidFill>
                  <a:srgbClr val="898989"/>
                </a:solidFill>
              </a:rPr>
              <a:pPr/>
              <a:t>26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>
            <a:extLst>
              <a:ext uri="{FF2B5EF4-FFF2-40B4-BE49-F238E27FC236}">
                <a16:creationId xmlns:a16="http://schemas.microsoft.com/office/drawing/2014/main" id="{954D0817-9A5B-447A-9BF6-DE296E0B4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Wnioski dla badań</a:t>
            </a:r>
          </a:p>
        </p:txBody>
      </p:sp>
      <p:sp>
        <p:nvSpPr>
          <p:cNvPr id="29699" name="Symbol zastępczy zawartości 2">
            <a:extLst>
              <a:ext uri="{FF2B5EF4-FFF2-40B4-BE49-F238E27FC236}">
                <a16:creationId xmlns:a16="http://schemas.microsoft.com/office/drawing/2014/main" id="{BD30ED59-40AB-40DD-AF2B-FE3D4C8DA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/>
              <a:t>Pandemia, nauczanie zdalne, reforma szkolnictwa i inne czynniki spowodowały istotne zachwianie porównywalności wyników badań mokotowskich, dlatego ocena trendów powinna być odłożona do czasu kolejnej rundy badań</a:t>
            </a:r>
          </a:p>
          <a:p>
            <a:endParaRPr lang="pl-PL" altLang="pl-PL"/>
          </a:p>
        </p:txBody>
      </p:sp>
      <p:sp>
        <p:nvSpPr>
          <p:cNvPr id="29700" name="Symbol zastępczy numeru slajdu 3">
            <a:extLst>
              <a:ext uri="{FF2B5EF4-FFF2-40B4-BE49-F238E27FC236}">
                <a16:creationId xmlns:a16="http://schemas.microsoft.com/office/drawing/2014/main" id="{F6B822CE-62D9-47CA-AD63-C1E58DF0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3BA5B-FF81-4669-84DC-0F7A9C8A7AB2}" type="slidenum">
              <a:rPr lang="pl-PL" altLang="pl-PL" smtClean="0">
                <a:solidFill>
                  <a:srgbClr val="898989"/>
                </a:solidFill>
              </a:rPr>
              <a:pPr/>
              <a:t>27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3CF176B-4BDA-4511-9BF0-25BA65A1E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476250"/>
            <a:ext cx="8509000" cy="1143000"/>
          </a:xfrm>
        </p:spPr>
        <p:txBody>
          <a:bodyPr/>
          <a:lstStyle/>
          <a:p>
            <a:pPr eaLnBrk="1" hangingPunct="1"/>
            <a:r>
              <a:rPr lang="pl-PL" altLang="pl-PL" sz="3600" b="1">
                <a:latin typeface="Tahoma" panose="020B0604030504040204" pitchFamily="34" charset="0"/>
              </a:rPr>
              <a:t> Historia badań mokotowskich</a:t>
            </a:r>
            <a:br>
              <a:rPr lang="pl-PL" altLang="pl-PL" sz="3600" b="1"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pl-PL" altLang="pl-PL" sz="36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0DBD6B8D-956D-488B-86E8-8D35138C49A4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522288" y="1292225"/>
          <a:ext cx="11220450" cy="5453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Symbol zastępczy numeru slajdu 4">
            <a:extLst>
              <a:ext uri="{FF2B5EF4-FFF2-40B4-BE49-F238E27FC236}">
                <a16:creationId xmlns:a16="http://schemas.microsoft.com/office/drawing/2014/main" id="{DD731B03-4ACE-4C3B-ADC8-DF7572F28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A4F261-5260-4703-BB9E-89EA2A93D756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5125" name="Text Box 6">
            <a:extLst>
              <a:ext uri="{FF2B5EF4-FFF2-40B4-BE49-F238E27FC236}">
                <a16:creationId xmlns:a16="http://schemas.microsoft.com/office/drawing/2014/main" id="{96FE7C06-4B15-4A88-8F2B-3861C36FF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57638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1800">
              <a:latin typeface="Arial" panose="020B0604020202020204" pitchFamily="34" charset="0"/>
            </a:endParaRPr>
          </a:p>
        </p:txBody>
      </p:sp>
      <p:sp>
        <p:nvSpPr>
          <p:cNvPr id="7175" name="pole tekstowe 2">
            <a:extLst>
              <a:ext uri="{FF2B5EF4-FFF2-40B4-BE49-F238E27FC236}">
                <a16:creationId xmlns:a16="http://schemas.microsoft.com/office/drawing/2014/main" id="{2322B489-CBAF-4041-8A72-CEE268BD6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7513" y="5300663"/>
            <a:ext cx="159385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l-PL" altLang="pl-PL" sz="2400" dirty="0"/>
              <a:t>Pandemia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4218F1A-0914-46FE-A42D-C464E46FF8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476250"/>
            <a:ext cx="8509000" cy="1143000"/>
          </a:xfrm>
        </p:spPr>
        <p:txBody>
          <a:bodyPr/>
          <a:lstStyle/>
          <a:p>
            <a:pPr eaLnBrk="1" hangingPunct="1"/>
            <a:r>
              <a:rPr lang="pl-PL" altLang="pl-PL" sz="3600" b="1">
                <a:latin typeface="Tahoma" panose="020B0604030504040204" pitchFamily="34" charset="0"/>
              </a:rPr>
              <a:t> Trendy w używaniu </a:t>
            </a:r>
            <a:r>
              <a:rPr lang="pl-PL" altLang="pl-PL" sz="3600" b="1">
                <a:latin typeface="Tahoma" panose="020B0604030504040204" pitchFamily="34" charset="0"/>
                <a:cs typeface="Tahoma" panose="020B0604030504040204" pitchFamily="34" charset="0"/>
              </a:rPr>
              <a:t>narkotyków</a:t>
            </a:r>
            <a:br>
              <a:rPr lang="pl-PL" altLang="pl-PL" sz="3600" b="1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pl-PL" altLang="pl-PL" sz="3600">
                <a:latin typeface="Tahoma" panose="020B0604030504040204" pitchFamily="34" charset="0"/>
                <a:cs typeface="Tahoma" panose="020B0604030504040204" pitchFamily="34" charset="0"/>
              </a:rPr>
              <a:t>Co zrobić z wynikami BM 2020?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DD88339-79A3-4A2C-8A12-70E45BF271D9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9563" y="1539875"/>
          <a:ext cx="11377612" cy="493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8" name="Symbol zastępczy numeru slajdu 4">
            <a:extLst>
              <a:ext uri="{FF2B5EF4-FFF2-40B4-BE49-F238E27FC236}">
                <a16:creationId xmlns:a16="http://schemas.microsoft.com/office/drawing/2014/main" id="{E542B336-A508-491A-9E71-8381A0F6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91817D-8704-4B27-B068-673097B6EF8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149" name="Text Box 6">
            <a:extLst>
              <a:ext uri="{FF2B5EF4-FFF2-40B4-BE49-F238E27FC236}">
                <a16:creationId xmlns:a16="http://schemas.microsoft.com/office/drawing/2014/main" id="{A8214EE0-3517-412E-A72D-A34164ABC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57638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pl-PL" sz="1800">
              <a:latin typeface="Arial" panose="020B0604020202020204" pitchFamily="34" charset="0"/>
            </a:endParaRPr>
          </a:p>
        </p:txBody>
      </p:sp>
      <p:sp>
        <p:nvSpPr>
          <p:cNvPr id="7175" name="pole tekstowe 2">
            <a:extLst>
              <a:ext uri="{FF2B5EF4-FFF2-40B4-BE49-F238E27FC236}">
                <a16:creationId xmlns:a16="http://schemas.microsoft.com/office/drawing/2014/main" id="{A3DD265F-7BF1-4A28-8FC5-8070B1C54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04513" y="4652963"/>
            <a:ext cx="514350" cy="101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2000" b="1" dirty="0">
                <a:latin typeface="Arial" panose="020B0604020202020204" pitchFamily="34" charset="0"/>
              </a:rPr>
              <a:t>??????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8">
            <a:extLst>
              <a:ext uri="{FF2B5EF4-FFF2-40B4-BE49-F238E27FC236}">
                <a16:creationId xmlns:a16="http://schemas.microsoft.com/office/drawing/2014/main" id="{E34AC1F2-0A07-45CA-A677-B0EFE4F75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Zachwiana porównywalność badań </a:t>
            </a:r>
          </a:p>
        </p:txBody>
      </p:sp>
      <p:sp>
        <p:nvSpPr>
          <p:cNvPr id="7171" name="Symbol zastępczy numeru slajdu 4">
            <a:extLst>
              <a:ext uri="{FF2B5EF4-FFF2-40B4-BE49-F238E27FC236}">
                <a16:creationId xmlns:a16="http://schemas.microsoft.com/office/drawing/2014/main" id="{D965B4E8-4A27-40D3-9D55-0F6EE4B03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763B61-55B3-4297-B08F-D7EC5C752C59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3" name="Symbol zastępczy zawartości 12">
            <a:extLst>
              <a:ext uri="{FF2B5EF4-FFF2-40B4-BE49-F238E27FC236}">
                <a16:creationId xmlns:a16="http://schemas.microsoft.com/office/drawing/2014/main" id="{34315182-932A-4954-9108-F5C180F780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268413"/>
          <a:ext cx="10887075" cy="534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4175">
                  <a:extLst>
                    <a:ext uri="{9D8B030D-6E8A-4147-A177-3AD203B41FA5}">
                      <a16:colId xmlns:a16="http://schemas.microsoft.com/office/drawing/2014/main" val="334286075"/>
                    </a:ext>
                  </a:extLst>
                </a:gridCol>
                <a:gridCol w="3483535">
                  <a:extLst>
                    <a:ext uri="{9D8B030D-6E8A-4147-A177-3AD203B41FA5}">
                      <a16:colId xmlns:a16="http://schemas.microsoft.com/office/drawing/2014/main" val="1895532437"/>
                    </a:ext>
                  </a:extLst>
                </a:gridCol>
                <a:gridCol w="4149365">
                  <a:extLst>
                    <a:ext uri="{9D8B030D-6E8A-4147-A177-3AD203B41FA5}">
                      <a16:colId xmlns:a16="http://schemas.microsoft.com/office/drawing/2014/main" val="491248572"/>
                    </a:ext>
                  </a:extLst>
                </a:gridCol>
              </a:tblGrid>
              <a:tr h="661337">
                <a:tc>
                  <a:txBody>
                    <a:bodyPr/>
                    <a:lstStyle/>
                    <a:p>
                      <a:endParaRPr lang="pl-PL" sz="3600" dirty="0"/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3600" dirty="0"/>
                        <a:t>Do</a:t>
                      </a:r>
                      <a:r>
                        <a:rPr lang="pl-PL" sz="3600" baseline="0" dirty="0"/>
                        <a:t> 2016 roku </a:t>
                      </a:r>
                      <a:endParaRPr lang="pl-PL" sz="3600" dirty="0"/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3600" dirty="0"/>
                        <a:t> W</a:t>
                      </a:r>
                      <a:r>
                        <a:rPr lang="pl-PL" sz="3600" baseline="0" dirty="0"/>
                        <a:t> </a:t>
                      </a:r>
                      <a:r>
                        <a:rPr lang="pl-PL" sz="3600" dirty="0"/>
                        <a:t>2020  roku</a:t>
                      </a:r>
                    </a:p>
                  </a:txBody>
                  <a:tcPr marL="91445" marR="91445" marT="45725" marB="45725"/>
                </a:tc>
                <a:extLst>
                  <a:ext uri="{0D108BD9-81ED-4DB2-BD59-A6C34878D82A}">
                    <a16:rowId xmlns:a16="http://schemas.microsoft.com/office/drawing/2014/main" val="4075043197"/>
                  </a:ext>
                </a:extLst>
              </a:tr>
              <a:tr h="563130">
                <a:tc>
                  <a:txBody>
                    <a:bodyPr/>
                    <a:lstStyle/>
                    <a:p>
                      <a:r>
                        <a:rPr lang="pl-PL" sz="2400" b="1" dirty="0"/>
                        <a:t>Narzędzie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Papierowa ankieta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Ankieta online </a:t>
                      </a:r>
                    </a:p>
                  </a:txBody>
                  <a:tcPr marL="91445" marR="91445" marT="45725" marB="45725"/>
                </a:tc>
                <a:extLst>
                  <a:ext uri="{0D108BD9-81ED-4DB2-BD59-A6C34878D82A}">
                    <a16:rowId xmlns:a16="http://schemas.microsoft.com/office/drawing/2014/main" val="2855813505"/>
                  </a:ext>
                </a:extLst>
              </a:tr>
              <a:tr h="823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Metoda zbierania danych 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Metoda audytoryjna w klasach szkolnych 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Nauczanie zdalne, uczniowie w domach </a:t>
                      </a:r>
                    </a:p>
                  </a:txBody>
                  <a:tcPr marL="91445" marR="91445" marT="45725" marB="45725"/>
                </a:tc>
                <a:extLst>
                  <a:ext uri="{0D108BD9-81ED-4DB2-BD59-A6C34878D82A}">
                    <a16:rowId xmlns:a16="http://schemas.microsoft.com/office/drawing/2014/main" val="1567903858"/>
                  </a:ext>
                </a:extLst>
              </a:tr>
              <a:tr h="833290">
                <a:tc>
                  <a:txBody>
                    <a:bodyPr/>
                    <a:lstStyle/>
                    <a:p>
                      <a:r>
                        <a:rPr lang="pl-PL" sz="2400" b="1" dirty="0"/>
                        <a:t>Reforma systemu</a:t>
                      </a:r>
                      <a:r>
                        <a:rPr lang="pl-PL" sz="2400" b="1" baseline="0" dirty="0"/>
                        <a:t> </a:t>
                      </a:r>
                      <a:r>
                        <a:rPr lang="pl-PL" sz="2400" b="1" dirty="0"/>
                        <a:t>edukacji 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Lata 2004 – 2016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Trzecie klasy gimnazjum 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Pierwsze klasy liceów, techników i szkół zawodowych</a:t>
                      </a:r>
                    </a:p>
                  </a:txBody>
                  <a:tcPr marL="91445" marR="91445" marT="45725" marB="45725"/>
                </a:tc>
                <a:extLst>
                  <a:ext uri="{0D108BD9-81ED-4DB2-BD59-A6C34878D82A}">
                    <a16:rowId xmlns:a16="http://schemas.microsoft.com/office/drawing/2014/main" val="2869324456"/>
                  </a:ext>
                </a:extLst>
              </a:tr>
              <a:tr h="822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%</a:t>
                      </a:r>
                      <a:r>
                        <a:rPr lang="pl-PL" sz="2400" b="1" baseline="0" dirty="0"/>
                        <a:t> uczniów, którzy poszli do I kl. w wieku 6 lat</a:t>
                      </a:r>
                      <a:endParaRPr lang="pl-PL" sz="2400" b="1" dirty="0"/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baseline="0" dirty="0"/>
                        <a:t>Ok. 2% lub mniej</a:t>
                      </a:r>
                    </a:p>
                    <a:p>
                      <a:r>
                        <a:rPr lang="pl-PL" sz="2400" dirty="0"/>
                        <a:t>Średnia wieku 15,04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Ok. 37%</a:t>
                      </a:r>
                    </a:p>
                    <a:p>
                      <a:r>
                        <a:rPr lang="pl-PL" sz="2400" dirty="0"/>
                        <a:t>Średnia wieku</a:t>
                      </a:r>
                      <a:r>
                        <a:rPr lang="pl-PL" sz="2400" baseline="0" dirty="0"/>
                        <a:t> 14,73***</a:t>
                      </a:r>
                      <a:endParaRPr lang="pl-PL" sz="2400" dirty="0"/>
                    </a:p>
                  </a:txBody>
                  <a:tcPr marL="91445" marR="91445" marT="45725" marB="45725"/>
                </a:tc>
                <a:extLst>
                  <a:ext uri="{0D108BD9-81ED-4DB2-BD59-A6C34878D82A}">
                    <a16:rowId xmlns:a16="http://schemas.microsoft.com/office/drawing/2014/main" val="2201226782"/>
                  </a:ext>
                </a:extLst>
              </a:tr>
              <a:tr h="823050">
                <a:tc>
                  <a:txBody>
                    <a:bodyPr/>
                    <a:lstStyle/>
                    <a:p>
                      <a:r>
                        <a:rPr lang="pl-PL" sz="2400" b="1" dirty="0"/>
                        <a:t>Nadzwyczajne</a:t>
                      </a:r>
                      <a:r>
                        <a:rPr lang="pl-PL" sz="2400" b="1" baseline="0" dirty="0"/>
                        <a:t> okoliczności </a:t>
                      </a:r>
                      <a:endParaRPr lang="pl-PL" sz="2400" b="1" dirty="0"/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Nie było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Pandemia</a:t>
                      </a:r>
                    </a:p>
                  </a:txBody>
                  <a:tcPr marL="91445" marR="91445" marT="45725" marB="45725"/>
                </a:tc>
                <a:extLst>
                  <a:ext uri="{0D108BD9-81ED-4DB2-BD59-A6C34878D82A}">
                    <a16:rowId xmlns:a16="http://schemas.microsoft.com/office/drawing/2014/main" val="1654997939"/>
                  </a:ext>
                </a:extLst>
              </a:tr>
              <a:tr h="823050">
                <a:tc>
                  <a:txBody>
                    <a:bodyPr/>
                    <a:lstStyle/>
                    <a:p>
                      <a:r>
                        <a:rPr lang="pl-PL" sz="2400" b="1" dirty="0"/>
                        <a:t>Zmiana kontekstu niektórych pytań 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Np. Pytanie o bójki w szkole, przemoc w szkole </a:t>
                      </a:r>
                    </a:p>
                  </a:txBody>
                  <a:tcPr marL="91445" marR="91445" marT="45725" marB="45725"/>
                </a:tc>
                <a:tc>
                  <a:txBody>
                    <a:bodyPr/>
                    <a:lstStyle/>
                    <a:p>
                      <a:r>
                        <a:rPr lang="pl-PL" sz="2400" dirty="0"/>
                        <a:t>Uczniowie</a:t>
                      </a:r>
                      <a:r>
                        <a:rPr lang="pl-PL" sz="2400" baseline="0" dirty="0"/>
                        <a:t> przez większą czasu nie chodzili do szkoły </a:t>
                      </a:r>
                      <a:endParaRPr lang="pl-PL" sz="2400" dirty="0"/>
                    </a:p>
                  </a:txBody>
                  <a:tcPr marL="91445" marR="91445" marT="45725" marB="45725"/>
                </a:tc>
                <a:extLst>
                  <a:ext uri="{0D108BD9-81ED-4DB2-BD59-A6C34878D82A}">
                    <a16:rowId xmlns:a16="http://schemas.microsoft.com/office/drawing/2014/main" val="12126651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8">
            <a:extLst>
              <a:ext uri="{FF2B5EF4-FFF2-40B4-BE49-F238E27FC236}">
                <a16:creationId xmlns:a16="http://schemas.microsoft.com/office/drawing/2014/main" id="{E62C2954-3E83-45D2-A8DD-E5F782E5D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435975" cy="1143000"/>
          </a:xfrm>
        </p:spPr>
        <p:txBody>
          <a:bodyPr/>
          <a:lstStyle/>
          <a:p>
            <a:r>
              <a:rPr lang="pl-PL" altLang="pl-PL" b="1"/>
              <a:t>Pozostało bez większych zmian</a:t>
            </a:r>
          </a:p>
        </p:txBody>
      </p:sp>
      <p:sp>
        <p:nvSpPr>
          <p:cNvPr id="8195" name="Symbol zastępczy numeru slajdu 4">
            <a:extLst>
              <a:ext uri="{FF2B5EF4-FFF2-40B4-BE49-F238E27FC236}">
                <a16:creationId xmlns:a16="http://schemas.microsoft.com/office/drawing/2014/main" id="{444DEAC6-EFC0-4381-AD71-16F895D85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81CC1D-9A4A-4B97-A734-6AD161D99029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3" name="Symbol zastępczy zawartości 12">
            <a:extLst>
              <a:ext uri="{FF2B5EF4-FFF2-40B4-BE49-F238E27FC236}">
                <a16:creationId xmlns:a16="http://schemas.microsoft.com/office/drawing/2014/main" id="{F85F9D28-612F-4803-AA34-F6EB6F522E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9788" y="1539875"/>
          <a:ext cx="10369550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7477">
                  <a:extLst>
                    <a:ext uri="{9D8B030D-6E8A-4147-A177-3AD203B41FA5}">
                      <a16:colId xmlns:a16="http://schemas.microsoft.com/office/drawing/2014/main" val="334286075"/>
                    </a:ext>
                  </a:extLst>
                </a:gridCol>
                <a:gridCol w="3509952">
                  <a:extLst>
                    <a:ext uri="{9D8B030D-6E8A-4147-A177-3AD203B41FA5}">
                      <a16:colId xmlns:a16="http://schemas.microsoft.com/office/drawing/2014/main" val="1895532437"/>
                    </a:ext>
                  </a:extLst>
                </a:gridCol>
                <a:gridCol w="3952121">
                  <a:extLst>
                    <a:ext uri="{9D8B030D-6E8A-4147-A177-3AD203B41FA5}">
                      <a16:colId xmlns:a16="http://schemas.microsoft.com/office/drawing/2014/main" val="491248572"/>
                    </a:ext>
                  </a:extLst>
                </a:gridCol>
              </a:tblGrid>
              <a:tr h="640128">
                <a:tc>
                  <a:txBody>
                    <a:bodyPr/>
                    <a:lstStyle/>
                    <a:p>
                      <a:endParaRPr lang="pl-PL" sz="3600" dirty="0"/>
                    </a:p>
                  </a:txBody>
                  <a:tcPr marL="91448" marR="91448" marT="45725" marB="45725"/>
                </a:tc>
                <a:tc>
                  <a:txBody>
                    <a:bodyPr/>
                    <a:lstStyle/>
                    <a:p>
                      <a:r>
                        <a:rPr lang="pl-PL" sz="3600" dirty="0"/>
                        <a:t>Do</a:t>
                      </a:r>
                      <a:r>
                        <a:rPr lang="pl-PL" sz="3600" baseline="0" dirty="0"/>
                        <a:t> 2016 roku </a:t>
                      </a:r>
                      <a:endParaRPr lang="pl-PL" sz="3600" dirty="0"/>
                    </a:p>
                  </a:txBody>
                  <a:tcPr marL="91448" marR="91448" marT="45725" marB="45725"/>
                </a:tc>
                <a:tc>
                  <a:txBody>
                    <a:bodyPr/>
                    <a:lstStyle/>
                    <a:p>
                      <a:r>
                        <a:rPr lang="pl-PL" sz="3600" dirty="0"/>
                        <a:t> W</a:t>
                      </a:r>
                      <a:r>
                        <a:rPr lang="pl-PL" sz="3600" baseline="0" dirty="0"/>
                        <a:t> </a:t>
                      </a:r>
                      <a:r>
                        <a:rPr lang="pl-PL" sz="3600" dirty="0"/>
                        <a:t>2020  roku</a:t>
                      </a:r>
                    </a:p>
                  </a:txBody>
                  <a:tcPr marL="91448" marR="91448" marT="45725" marB="45725"/>
                </a:tc>
                <a:extLst>
                  <a:ext uri="{0D108BD9-81ED-4DB2-BD59-A6C34878D82A}">
                    <a16:rowId xmlns:a16="http://schemas.microsoft.com/office/drawing/2014/main" val="4075043197"/>
                  </a:ext>
                </a:extLst>
              </a:tr>
              <a:tr h="721329">
                <a:tc>
                  <a:txBody>
                    <a:bodyPr/>
                    <a:lstStyle/>
                    <a:p>
                      <a:r>
                        <a:rPr lang="pl-PL" sz="2400" b="1" dirty="0"/>
                        <a:t>Miejsce</a:t>
                      </a:r>
                      <a:r>
                        <a:rPr lang="pl-PL" sz="2400" b="1" baseline="0" dirty="0"/>
                        <a:t> badania</a:t>
                      </a:r>
                      <a:endParaRPr lang="pl-PL" sz="2400" b="1" dirty="0"/>
                    </a:p>
                  </a:txBody>
                  <a:tcPr marL="91448" marR="91448" marT="45725" marB="457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Mokotów,</a:t>
                      </a:r>
                      <a:r>
                        <a:rPr lang="pl-PL" sz="2400" baseline="0" dirty="0"/>
                        <a:t> Ursynów , Wilanów</a:t>
                      </a:r>
                      <a:endParaRPr lang="pl-PL" sz="2400" dirty="0"/>
                    </a:p>
                  </a:txBody>
                  <a:tcPr marL="91448" marR="91448" marT="45725" marB="45725"/>
                </a:tc>
                <a:tc hMerge="1">
                  <a:txBody>
                    <a:bodyPr/>
                    <a:lstStyle/>
                    <a:p>
                      <a:endParaRPr lang="pl-P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813505"/>
                  </a:ext>
                </a:extLst>
              </a:tr>
              <a:tr h="823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Treść pytań ankietowych</a:t>
                      </a:r>
                    </a:p>
                  </a:txBody>
                  <a:tcPr marL="91448" marR="91448" marT="45725" marB="457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W dużym</a:t>
                      </a:r>
                      <a:r>
                        <a:rPr lang="pl-PL" sz="2400" baseline="0" dirty="0"/>
                        <a:t> stopniu taka sama </a:t>
                      </a:r>
                      <a:endParaRPr lang="pl-PL" sz="2400" dirty="0"/>
                    </a:p>
                  </a:txBody>
                  <a:tcPr marL="91448" marR="91448" marT="45725" marB="45725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903858"/>
                  </a:ext>
                </a:extLst>
              </a:tr>
              <a:tr h="1038390">
                <a:tc>
                  <a:txBody>
                    <a:bodyPr/>
                    <a:lstStyle/>
                    <a:p>
                      <a:r>
                        <a:rPr lang="pl-PL" sz="2400" b="1" dirty="0"/>
                        <a:t>Dobór próby </a:t>
                      </a:r>
                    </a:p>
                  </a:txBody>
                  <a:tcPr marL="91448" marR="91448" marT="45725" marB="45725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Losowy</a:t>
                      </a:r>
                      <a:r>
                        <a:rPr lang="pl-PL" sz="2400" baseline="0" dirty="0"/>
                        <a:t> z puli szkół publicznych i niepublicznych</a:t>
                      </a:r>
                      <a:endParaRPr lang="pl-PL" sz="2400" dirty="0"/>
                    </a:p>
                  </a:txBody>
                  <a:tcPr marL="91448" marR="91448" marT="45725" marB="45725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324456"/>
                  </a:ext>
                </a:extLst>
              </a:tr>
              <a:tr h="6123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Termin badania</a:t>
                      </a:r>
                      <a:r>
                        <a:rPr lang="pl-PL" sz="2400" b="1" baseline="0" dirty="0"/>
                        <a:t> </a:t>
                      </a:r>
                      <a:endParaRPr lang="pl-PL" sz="2400" b="1" dirty="0"/>
                    </a:p>
                  </a:txBody>
                  <a:tcPr marL="91448" marR="91448" marT="45725" marB="457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listopad - grudzień</a:t>
                      </a:r>
                    </a:p>
                  </a:txBody>
                  <a:tcPr marL="91448" marR="91448" marT="45725" marB="45725"/>
                </a:tc>
                <a:tc hMerge="1">
                  <a:txBody>
                    <a:bodyPr/>
                    <a:lstStyle/>
                    <a:p>
                      <a:endParaRPr lang="pl-P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226782"/>
                  </a:ext>
                </a:extLst>
              </a:tr>
              <a:tr h="762139">
                <a:tc>
                  <a:txBody>
                    <a:bodyPr/>
                    <a:lstStyle/>
                    <a:p>
                      <a:r>
                        <a:rPr lang="pl-PL" sz="2400" b="1" baseline="0" dirty="0"/>
                        <a:t>Anonimowość badań </a:t>
                      </a:r>
                      <a:endParaRPr lang="pl-PL" sz="2400" b="1" dirty="0"/>
                    </a:p>
                  </a:txBody>
                  <a:tcPr marL="91448" marR="91448" marT="45725" marB="457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Anonimowość</a:t>
                      </a:r>
                      <a:r>
                        <a:rPr lang="pl-PL" sz="2400" baseline="0" dirty="0"/>
                        <a:t> na poziomie indywidualnym, klasy  i  szkoły</a:t>
                      </a:r>
                      <a:endParaRPr lang="pl-PL" sz="2400" dirty="0"/>
                    </a:p>
                  </a:txBody>
                  <a:tcPr marL="91448" marR="91448" marT="45725" marB="45725"/>
                </a:tc>
                <a:tc hMerge="1">
                  <a:txBody>
                    <a:bodyPr/>
                    <a:lstStyle/>
                    <a:p>
                      <a:endParaRPr lang="pl-P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9979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8">
            <a:extLst>
              <a:ext uri="{FF2B5EF4-FFF2-40B4-BE49-F238E27FC236}">
                <a16:creationId xmlns:a16="http://schemas.microsoft.com/office/drawing/2014/main" id="{DE59919A-3459-4A97-8293-CA7890822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362950" cy="850900"/>
          </a:xfrm>
        </p:spPr>
        <p:txBody>
          <a:bodyPr/>
          <a:lstStyle/>
          <a:p>
            <a:r>
              <a:rPr lang="pl-PL" altLang="pl-PL" b="1"/>
              <a:t>Uczestnicy badań</a:t>
            </a:r>
          </a:p>
        </p:txBody>
      </p:sp>
      <p:sp>
        <p:nvSpPr>
          <p:cNvPr id="9219" name="Symbol zastępczy numeru slajdu 4">
            <a:extLst>
              <a:ext uri="{FF2B5EF4-FFF2-40B4-BE49-F238E27FC236}">
                <a16:creationId xmlns:a16="http://schemas.microsoft.com/office/drawing/2014/main" id="{988FF7C9-52B6-4A99-819E-1CF3EAAA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14EEC3-B5ED-4F74-9288-962B96332605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3" name="Symbol zastępczy zawartości 12">
            <a:extLst>
              <a:ext uri="{FF2B5EF4-FFF2-40B4-BE49-F238E27FC236}">
                <a16:creationId xmlns:a16="http://schemas.microsoft.com/office/drawing/2014/main" id="{EB9EACA9-249E-42D9-86DB-214A017E87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3888" y="1052513"/>
          <a:ext cx="11088687" cy="6081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val="334286075"/>
                    </a:ext>
                  </a:extLst>
                </a:gridCol>
                <a:gridCol w="9072562">
                  <a:extLst>
                    <a:ext uri="{9D8B030D-6E8A-4147-A177-3AD203B41FA5}">
                      <a16:colId xmlns:a16="http://schemas.microsoft.com/office/drawing/2014/main" val="1895532437"/>
                    </a:ext>
                  </a:extLst>
                </a:gridCol>
              </a:tblGrid>
              <a:tr h="685749">
                <a:tc>
                  <a:txBody>
                    <a:bodyPr/>
                    <a:lstStyle/>
                    <a:p>
                      <a:r>
                        <a:rPr lang="pl-PL" sz="3600" dirty="0"/>
                        <a:t>N=794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r>
                        <a:rPr lang="pl-PL" sz="3600" dirty="0"/>
                        <a:t>Charakterystyka</a:t>
                      </a:r>
                      <a:r>
                        <a:rPr lang="pl-PL" sz="3600" baseline="0" dirty="0"/>
                        <a:t> społeczno-demograficzna</a:t>
                      </a:r>
                      <a:endParaRPr lang="pl-PL" sz="3600" dirty="0"/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4075043197"/>
                  </a:ext>
                </a:extLst>
              </a:tr>
              <a:tr h="509187">
                <a:tc>
                  <a:txBody>
                    <a:bodyPr/>
                    <a:lstStyle/>
                    <a:p>
                      <a:r>
                        <a:rPr lang="pl-PL" sz="2400" b="1" dirty="0"/>
                        <a:t>Płeć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52,1 % dziewcząt</a:t>
                      </a: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2855813505"/>
                  </a:ext>
                </a:extLst>
              </a:tr>
              <a:tr h="5226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Wiek 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Średnia - 14,7 lat (ok. 37% uczniów</a:t>
                      </a:r>
                      <a:r>
                        <a:rPr lang="pl-PL" sz="2400" baseline="0" dirty="0"/>
                        <a:t> w wieku 14 lat)</a:t>
                      </a:r>
                      <a:endParaRPr lang="pl-PL" sz="2400" dirty="0"/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567903858"/>
                  </a:ext>
                </a:extLst>
              </a:tr>
              <a:tr h="5226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Wzrost 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aseline="0" dirty="0"/>
                        <a:t>Chłopcy – 176 cm; Dziewczęta – 166 cm</a:t>
                      </a:r>
                      <a:endParaRPr lang="pl-PL" sz="2400" dirty="0"/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2782097251"/>
                  </a:ext>
                </a:extLst>
              </a:tr>
              <a:tr h="5226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Waga 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Chłopcy – 63 kg; Dziewczęta – 55 kg</a:t>
                      </a: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2068514865"/>
                  </a:ext>
                </a:extLst>
              </a:tr>
              <a:tr h="1232732">
                <a:tc>
                  <a:txBody>
                    <a:bodyPr/>
                    <a:lstStyle/>
                    <a:p>
                      <a:r>
                        <a:rPr lang="pl-PL" sz="2400" b="1" dirty="0"/>
                        <a:t>Mieszka z 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Z obojgiem rodziców – 75,7%, Tylko z matką – 14,2%, </a:t>
                      </a:r>
                      <a:r>
                        <a:rPr lang="pl-PL" sz="2400" baseline="0" dirty="0"/>
                        <a:t> </a:t>
                      </a:r>
                      <a:r>
                        <a:rPr lang="pl-PL" sz="2400" dirty="0"/>
                        <a:t> z ojcem – 1,9%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Z ojczymem /macochą – 5,8%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Z kimś innym – 2,8%</a:t>
                      </a: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2869324456"/>
                  </a:ext>
                </a:extLst>
              </a:tr>
              <a:tr h="1232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Rodzeństwo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Jedynacy</a:t>
                      </a:r>
                      <a:r>
                        <a:rPr lang="pl-PL" sz="2400" baseline="0" dirty="0"/>
                        <a:t> – 19,4%</a:t>
                      </a:r>
                    </a:p>
                    <a:p>
                      <a:pPr algn="ctr"/>
                      <a:r>
                        <a:rPr lang="pl-PL" sz="2400" baseline="0" dirty="0"/>
                        <a:t>Jeden brat / siostra – 51,3%</a:t>
                      </a:r>
                    </a:p>
                    <a:p>
                      <a:pPr algn="ctr"/>
                      <a:r>
                        <a:rPr lang="pl-PL" sz="2400" baseline="0" dirty="0"/>
                        <a:t>Rodziny wielodzietne (4 dzieci lub więcej) – 9,9%</a:t>
                      </a:r>
                      <a:endParaRPr lang="pl-PL" sz="2400" dirty="0"/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2201226782"/>
                  </a:ext>
                </a:extLst>
              </a:tr>
              <a:tr h="853429">
                <a:tc>
                  <a:txBody>
                    <a:bodyPr/>
                    <a:lstStyle/>
                    <a:p>
                      <a:r>
                        <a:rPr lang="pl-PL" sz="2400" b="1" dirty="0"/>
                        <a:t>Wykształcenie rodziców 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Wyższe matka – 63,4%</a:t>
                      </a:r>
                    </a:p>
                    <a:p>
                      <a:pPr algn="ctr"/>
                      <a:r>
                        <a:rPr lang="pl-PL" sz="2400" dirty="0"/>
                        <a:t>Wyższe ojciec – 54,7%</a:t>
                      </a: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6549979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A3303F85-AF35-4197-9FC7-92FA9AF71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/>
              <a:t>Pandemia Covid-19.</a:t>
            </a:r>
            <a:br>
              <a:rPr lang="pl-PL" altLang="pl-PL" b="1"/>
            </a:br>
            <a:r>
              <a:rPr lang="pl-PL" altLang="pl-PL" b="1"/>
              <a:t>Ograniczenie kontaktów społecznych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066242FB-6161-4054-B4CF-BBD3994D7A2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3535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8648">
                  <a:extLst>
                    <a:ext uri="{9D8B030D-6E8A-4147-A177-3AD203B41FA5}">
                      <a16:colId xmlns:a16="http://schemas.microsoft.com/office/drawing/2014/main" val="3990817057"/>
                    </a:ext>
                  </a:extLst>
                </a:gridCol>
                <a:gridCol w="3254152">
                  <a:extLst>
                    <a:ext uri="{9D8B030D-6E8A-4147-A177-3AD203B41FA5}">
                      <a16:colId xmlns:a16="http://schemas.microsoft.com/office/drawing/2014/main" val="3263885952"/>
                    </a:ext>
                  </a:extLst>
                </a:gridCol>
              </a:tblGrid>
              <a:tr h="944795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Ograniczenia</a:t>
                      </a:r>
                      <a:r>
                        <a:rPr lang="pl-PL" sz="2800" baseline="0" dirty="0"/>
                        <a:t> </a:t>
                      </a:r>
                      <a:endParaRPr lang="pl-PL" sz="2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% uczniów niezadowolonych 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3463075014"/>
                  </a:ext>
                </a:extLst>
              </a:tr>
              <a:tr h="518114">
                <a:tc>
                  <a:txBody>
                    <a:bodyPr/>
                    <a:lstStyle/>
                    <a:p>
                      <a:r>
                        <a:rPr lang="pl-PL" sz="2800" dirty="0"/>
                        <a:t>Utrudnienia</a:t>
                      </a:r>
                      <a:r>
                        <a:rPr lang="pl-PL" sz="2800" baseline="0" dirty="0"/>
                        <a:t> b</a:t>
                      </a:r>
                      <a:r>
                        <a:rPr lang="pl-PL" sz="2800" dirty="0"/>
                        <a:t>ezpośrednich spotkań z rówieśnikami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72,2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2653128112"/>
                  </a:ext>
                </a:extLst>
              </a:tr>
              <a:tr h="518114">
                <a:tc>
                  <a:txBody>
                    <a:bodyPr/>
                    <a:lstStyle/>
                    <a:p>
                      <a:r>
                        <a:rPr lang="pl-PL" sz="2800" dirty="0"/>
                        <a:t>Kontakty z</a:t>
                      </a:r>
                      <a:r>
                        <a:rPr lang="pl-PL" sz="2800" baseline="0" dirty="0"/>
                        <a:t> przyjaciółmi i znajomymi tylko online </a:t>
                      </a:r>
                      <a:endParaRPr lang="pl-PL" sz="2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45,3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482036342"/>
                  </a:ext>
                </a:extLst>
              </a:tr>
              <a:tr h="518114">
                <a:tc>
                  <a:txBody>
                    <a:bodyPr/>
                    <a:lstStyle/>
                    <a:p>
                      <a:r>
                        <a:rPr lang="pl-PL" sz="2800" dirty="0"/>
                        <a:t>Samodzielne wychodzenie z domu (bez rodziców)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79,7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355005606"/>
                  </a:ext>
                </a:extLst>
              </a:tr>
              <a:tr h="518114">
                <a:tc>
                  <a:txBody>
                    <a:bodyPr/>
                    <a:lstStyle/>
                    <a:p>
                      <a:r>
                        <a:rPr lang="pl-PL" sz="2800" dirty="0"/>
                        <a:t>Spędzanie</a:t>
                      </a:r>
                      <a:r>
                        <a:rPr lang="pl-PL" sz="2800" baseline="0" dirty="0"/>
                        <a:t> dużej ilości czasu w domu </a:t>
                      </a:r>
                      <a:endParaRPr lang="pl-PL" sz="2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38,5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2685292589"/>
                  </a:ext>
                </a:extLst>
              </a:tr>
              <a:tr h="518114">
                <a:tc>
                  <a:txBody>
                    <a:bodyPr/>
                    <a:lstStyle/>
                    <a:p>
                      <a:r>
                        <a:rPr lang="pl-PL" sz="2800" dirty="0"/>
                        <a:t>Zawieszenie kin, teatrów,</a:t>
                      </a:r>
                      <a:r>
                        <a:rPr lang="pl-PL" sz="2800" baseline="0" dirty="0"/>
                        <a:t> zajęć pozalekcyjnych</a:t>
                      </a:r>
                      <a:endParaRPr lang="pl-PL" sz="2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dirty="0"/>
                        <a:t>61,2</a:t>
                      </a: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973045990"/>
                  </a:ext>
                </a:extLst>
              </a:tr>
            </a:tbl>
          </a:graphicData>
        </a:graphic>
      </p:graphicFrame>
      <p:sp>
        <p:nvSpPr>
          <p:cNvPr id="10266" name="Symbol zastępczy numeru slajdu 3">
            <a:extLst>
              <a:ext uri="{FF2B5EF4-FFF2-40B4-BE49-F238E27FC236}">
                <a16:creationId xmlns:a16="http://schemas.microsoft.com/office/drawing/2014/main" id="{AF116F17-5FF8-42C1-977D-07D4A64F7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763CE1-BFC2-423B-8980-6E27EC893DC3}" type="slidenum">
              <a:rPr lang="pl-PL" altLang="pl-PL" smtClean="0">
                <a:solidFill>
                  <a:srgbClr val="898989"/>
                </a:solidFill>
              </a:rPr>
              <a:pPr/>
              <a:t>8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id="{93E6A991-21B8-4B4B-8983-B67FD776E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b="1"/>
              <a:t>Wybrane wyniki</a:t>
            </a:r>
            <a:endParaRPr lang="en-US" altLang="pl-PL" b="1"/>
          </a:p>
        </p:txBody>
      </p:sp>
      <p:sp>
        <p:nvSpPr>
          <p:cNvPr id="11267" name="Symbol zastępczy zawartości 1">
            <a:extLst>
              <a:ext uri="{FF2B5EF4-FFF2-40B4-BE49-F238E27FC236}">
                <a16:creationId xmlns:a16="http://schemas.microsoft.com/office/drawing/2014/main" id="{1777C5D6-6EF2-42F2-8F20-50AD9809D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/>
              <a:t>Narkotyki</a:t>
            </a:r>
          </a:p>
          <a:p>
            <a:r>
              <a:rPr lang="pl-PL" altLang="pl-PL"/>
              <a:t>Papierosy i e-papierosy</a:t>
            </a:r>
          </a:p>
          <a:p>
            <a:r>
              <a:rPr lang="pl-PL" altLang="pl-PL"/>
              <a:t>Alkohol</a:t>
            </a:r>
          </a:p>
          <a:p>
            <a:r>
              <a:rPr lang="pl-PL" altLang="pl-PL"/>
              <a:t>Problemy zdrowia psychicznego </a:t>
            </a:r>
          </a:p>
          <a:p>
            <a:r>
              <a:rPr lang="pl-PL" altLang="pl-PL"/>
              <a:t>Uwarunkowania psychospołeczne używania substancji psychoaktywnych </a:t>
            </a:r>
          </a:p>
        </p:txBody>
      </p:sp>
      <p:sp>
        <p:nvSpPr>
          <p:cNvPr id="11268" name="Symbol zastępczy numeru slajdu 1">
            <a:extLst>
              <a:ext uri="{FF2B5EF4-FFF2-40B4-BE49-F238E27FC236}">
                <a16:creationId xmlns:a16="http://schemas.microsoft.com/office/drawing/2014/main" id="{B490DA7E-109D-4A01-8144-3ABA797D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B054C3-A73C-4438-ABEE-A90D96107D06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6032</TotalTime>
  <Words>872</Words>
  <Application>Microsoft Office PowerPoint</Application>
  <PresentationFormat>Panoramiczny</PresentationFormat>
  <Paragraphs>193</Paragraphs>
  <Slides>27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Tahoma</vt:lpstr>
      <vt:lpstr>Wingdings</vt:lpstr>
      <vt:lpstr>Motyw pakietu Office</vt:lpstr>
      <vt:lpstr>Wykres programu Microsoft Excel</vt:lpstr>
      <vt:lpstr> Używanie substancji psychoaktywnych (narkotyki, alkohol, nikotyna) przez 15- letnią młodzież w czasie pandemii  Badania mokotowskie 2016-2020   </vt:lpstr>
      <vt:lpstr>Charakterystyka badań mokotowskich (BM)</vt:lpstr>
      <vt:lpstr> Historia badań mokotowskich </vt:lpstr>
      <vt:lpstr> Trendy w używaniu narkotyków Co zrobić z wynikami BM 2020?</vt:lpstr>
      <vt:lpstr>Zachwiana porównywalność badań </vt:lpstr>
      <vt:lpstr>Pozostało bez większych zmian</vt:lpstr>
      <vt:lpstr>Uczestnicy badań</vt:lpstr>
      <vt:lpstr>Pandemia Covid-19. Ograniczenie kontaktów społecznych</vt:lpstr>
      <vt:lpstr>Wybrane wyniki</vt:lpstr>
      <vt:lpstr>Udział w imprezach towarzyskich „z narkotykami” – ostatni rok</vt:lpstr>
      <vt:lpstr>Używanie jakichkolwiek narkotyków: przynajmniej raz w ostatnim roku</vt:lpstr>
      <vt:lpstr>Rodzaje narkotyków</vt:lpstr>
      <vt:lpstr>Papierosy tradycyjne - codziennie</vt:lpstr>
      <vt:lpstr>Papierosy i e-papierosy  - codziennie</vt:lpstr>
      <vt:lpstr>Alkohol – 30 dni</vt:lpstr>
      <vt:lpstr>Upicie się – 30 dni</vt:lpstr>
      <vt:lpstr>Piwo – Wino – Wódka – 30 dni</vt:lpstr>
      <vt:lpstr>Prezentacja programu PowerPoint</vt:lpstr>
      <vt:lpstr> Trendy w paleniu papierosów przez rodziców uczniów</vt:lpstr>
      <vt:lpstr>Cyberprzemoc</vt:lpstr>
      <vt:lpstr>Problemy zdrowia psychicznego </vt:lpstr>
      <vt:lpstr>14 lub więcej „złych dni” w ostatnim miesiącu</vt:lpstr>
      <vt:lpstr>Wysokie ryzyko zaburzeń depresyjnych</vt:lpstr>
      <vt:lpstr>Myśli samobójcze w ostatnim roku</vt:lpstr>
      <vt:lpstr>Wnioski – substancje </vt:lpstr>
      <vt:lpstr>Wnioski – problemy zdrowia psychicznego</vt:lpstr>
      <vt:lpstr>Wnioski dla badań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Badania mokotowskie odcinek 6 pt. Zmiana lidera</dc:title>
  <dc:creator>Krzys</dc:creator>
  <cp:lastModifiedBy>Tomasz Kowalewicz</cp:lastModifiedBy>
  <cp:revision>405</cp:revision>
  <dcterms:created xsi:type="dcterms:W3CDTF">2005-05-07T15:53:01Z</dcterms:created>
  <dcterms:modified xsi:type="dcterms:W3CDTF">2021-12-04T23:03:16Z</dcterms:modified>
</cp:coreProperties>
</file>