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469" r:id="rId3"/>
    <p:sldId id="4478" r:id="rId4"/>
    <p:sldId id="4480" r:id="rId5"/>
    <p:sldId id="4473" r:id="rId6"/>
    <p:sldId id="275" r:id="rId7"/>
    <p:sldId id="4470" r:id="rId8"/>
    <p:sldId id="266" r:id="rId9"/>
    <p:sldId id="4467" r:id="rId10"/>
    <p:sldId id="258" r:id="rId11"/>
    <p:sldId id="4474" r:id="rId12"/>
    <p:sldId id="4475" r:id="rId13"/>
    <p:sldId id="4482" r:id="rId14"/>
    <p:sldId id="268" r:id="rId15"/>
    <p:sldId id="4483" r:id="rId16"/>
    <p:sldId id="4481" r:id="rId17"/>
    <p:sldId id="4484" r:id="rId18"/>
    <p:sldId id="4485" r:id="rId19"/>
    <p:sldId id="4487" r:id="rId20"/>
    <p:sldId id="4486" r:id="rId21"/>
    <p:sldId id="264" r:id="rId22"/>
    <p:sldId id="44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1B490-3F6D-4C8D-A46F-F81A8ED653A4}" v="296" dt="2021-12-03T07:42:55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01" autoAdjust="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35D9-2563-487F-9420-3E6203CEBB55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C1324-FA78-4A9D-9740-16CF06A509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84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PIU 7,8%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C1324-FA78-4A9D-9740-16CF06A509F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20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2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81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443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7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6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26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025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11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0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19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9BF3C3-4699-4ACE-A00E-902C359704A3}" type="datetimeFigureOut">
              <a:rPr lang="pl-PL" smtClean="0"/>
              <a:t>03.12.2021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CF55DB-1648-4257-8856-A81D19D7ED4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6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6B2958-A3CF-4E10-B69E-A72BA926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06" y="643467"/>
            <a:ext cx="6878321" cy="5054008"/>
          </a:xfrm>
        </p:spPr>
        <p:txBody>
          <a:bodyPr anchor="ctr">
            <a:normAutofit/>
          </a:bodyPr>
          <a:lstStyle/>
          <a:p>
            <a:pPr algn="r"/>
            <a:r>
              <a:rPr lang="pl-PL" sz="5600" b="0" i="0" dirty="0">
                <a:effectLst/>
              </a:rPr>
              <a:t>E-uzależnienia w dobie pandemii Covid-19 – </a:t>
            </a:r>
            <a:br>
              <a:rPr lang="pl-PL" sz="5600" b="0" i="0" dirty="0">
                <a:effectLst/>
              </a:rPr>
            </a:br>
            <a:r>
              <a:rPr lang="pl-PL" sz="5600" b="0" i="0" dirty="0">
                <a:effectLst/>
              </a:rPr>
              <a:t>porównanie wyników badań polskich </a:t>
            </a:r>
            <a:br>
              <a:rPr lang="pl-PL" sz="5600" b="0" i="0" dirty="0">
                <a:effectLst/>
              </a:rPr>
            </a:br>
            <a:r>
              <a:rPr lang="pl-PL" sz="5600" b="0" i="0" dirty="0">
                <a:effectLst/>
              </a:rPr>
              <a:t>i ukraińskich</a:t>
            </a:r>
            <a:endParaRPr lang="pl-PL" sz="5600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30F34DB-DB53-40F4-A3C2-0B0D15972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4095718" cy="5054008"/>
          </a:xfrm>
        </p:spPr>
        <p:txBody>
          <a:bodyPr anchor="ctr">
            <a:normAutofit/>
          </a:bodyPr>
          <a:lstStyle/>
          <a:p>
            <a:r>
              <a:rPr lang="pl-PL" cap="none" dirty="0">
                <a:solidFill>
                  <a:schemeClr val="tx1"/>
                </a:solidFill>
              </a:rPr>
              <a:t>Dr Magdalena Rowicka</a:t>
            </a:r>
          </a:p>
          <a:p>
            <a:r>
              <a:rPr lang="pl-PL" cap="none" dirty="0">
                <a:solidFill>
                  <a:schemeClr val="tx1"/>
                </a:solidFill>
              </a:rPr>
              <a:t>mrowicka@aps.edu.pl</a:t>
            </a:r>
          </a:p>
          <a:p>
            <a:endParaRPr lang="pl-PL" cap="none" dirty="0">
              <a:solidFill>
                <a:schemeClr val="tx1"/>
              </a:solidFill>
            </a:endParaRPr>
          </a:p>
          <a:p>
            <a:r>
              <a:rPr lang="pl-PL" cap="none" dirty="0">
                <a:solidFill>
                  <a:schemeClr val="tx1"/>
                </a:solidFill>
              </a:rPr>
              <a:t>Akademia Pedagogiki Specjalnej im. Marii Grzegorzewskiej</a:t>
            </a: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1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55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1DA964-7172-4F69-B835-5742C311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Metoda - Narzędzia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B23AA6-732F-4804-A181-C722C3090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7718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l-PL" sz="2400" dirty="0">
                <a:latin typeface="+mj-lt"/>
              </a:rPr>
              <a:t>Zdrowie psychiczne: </a:t>
            </a:r>
          </a:p>
          <a:p>
            <a:pPr lvl="1">
              <a:lnSpc>
                <a:spcPct val="100000"/>
              </a:lnSpc>
            </a:pPr>
            <a:r>
              <a:rPr lang="pl-PL" sz="2400" dirty="0">
                <a:latin typeface="+mj-lt"/>
              </a:rPr>
              <a:t>Depresja (PHQ-9), Lęk (GAD-7)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solidFill>
                  <a:srgbClr val="2E2E2E"/>
                </a:solidFill>
                <a:latin typeface="+mj-lt"/>
              </a:rPr>
              <a:t>Używanie/ nadużywanie nowych technologii:</a:t>
            </a:r>
          </a:p>
          <a:p>
            <a:pPr lvl="1">
              <a:lnSpc>
                <a:spcPct val="100000"/>
              </a:lnSpc>
            </a:pPr>
            <a:r>
              <a:rPr lang="pl-PL" sz="2400" dirty="0">
                <a:latin typeface="+mj-lt"/>
              </a:rPr>
              <a:t>Zaburzenie Grania w gry komputerowe (IGD9)</a:t>
            </a:r>
          </a:p>
          <a:p>
            <a:pPr lvl="1">
              <a:lnSpc>
                <a:spcPct val="100000"/>
              </a:lnSpc>
            </a:pPr>
            <a:r>
              <a:rPr lang="pl-PL" sz="2400" dirty="0">
                <a:latin typeface="+mj-lt"/>
              </a:rPr>
              <a:t>Problemowe używanie sieci społecznościowych (</a:t>
            </a:r>
            <a:r>
              <a:rPr lang="it-IT" sz="2400" i="0" dirty="0">
                <a:solidFill>
                  <a:srgbClr val="3E3D40"/>
                </a:solidFill>
                <a:effectLst/>
                <a:latin typeface="+mj-lt"/>
              </a:rPr>
              <a:t>Bergen Social Media Addiction Scale</a:t>
            </a:r>
            <a:r>
              <a:rPr lang="pl-PL" sz="2400" dirty="0">
                <a:latin typeface="+mj-lt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400" dirty="0">
                <a:latin typeface="+mj-lt"/>
              </a:rPr>
              <a:t>Problemowe używanie smartfona (</a:t>
            </a:r>
            <a:r>
              <a:rPr lang="pl-PL" sz="2400" i="0" dirty="0">
                <a:solidFill>
                  <a:srgbClr val="3E3D40"/>
                </a:solidFill>
                <a:effectLst/>
                <a:latin typeface="+mj-lt"/>
              </a:rPr>
              <a:t>Smartphone Application-</a:t>
            </a:r>
            <a:r>
              <a:rPr lang="pl-PL" sz="2400" i="0" dirty="0" err="1">
                <a:solidFill>
                  <a:srgbClr val="3E3D40"/>
                </a:solidFill>
                <a:effectLst/>
                <a:latin typeface="+mj-lt"/>
              </a:rPr>
              <a:t>Based</a:t>
            </a:r>
            <a:r>
              <a:rPr lang="pl-PL" sz="2400" i="0" dirty="0">
                <a:solidFill>
                  <a:srgbClr val="3E3D40"/>
                </a:solidFill>
                <a:effectLst/>
                <a:latin typeface="+mj-lt"/>
              </a:rPr>
              <a:t> </a:t>
            </a:r>
            <a:r>
              <a:rPr lang="pl-PL" sz="2400" i="0" dirty="0" err="1">
                <a:solidFill>
                  <a:srgbClr val="3E3D40"/>
                </a:solidFill>
                <a:effectLst/>
                <a:latin typeface="+mj-lt"/>
              </a:rPr>
              <a:t>Addiction</a:t>
            </a:r>
            <a:r>
              <a:rPr lang="pl-PL" sz="2400" i="0" dirty="0">
                <a:solidFill>
                  <a:srgbClr val="3E3D40"/>
                </a:solidFill>
                <a:effectLst/>
                <a:latin typeface="+mj-lt"/>
              </a:rPr>
              <a:t> </a:t>
            </a:r>
            <a:r>
              <a:rPr lang="pl-PL" sz="2400" i="0" dirty="0" err="1">
                <a:solidFill>
                  <a:srgbClr val="3E3D40"/>
                </a:solidFill>
                <a:effectLst/>
                <a:latin typeface="+mj-lt"/>
              </a:rPr>
              <a:t>Scale</a:t>
            </a:r>
            <a:r>
              <a:rPr lang="pl-PL" sz="2400" i="0" dirty="0">
                <a:solidFill>
                  <a:srgbClr val="3E3D40"/>
                </a:solidFill>
                <a:effectLst/>
                <a:latin typeface="+mj-lt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solidFill>
                  <a:srgbClr val="3E3D40"/>
                </a:solidFill>
                <a:latin typeface="+mj-lt"/>
              </a:rPr>
              <a:t>Zmiana w czasie:</a:t>
            </a:r>
          </a:p>
          <a:p>
            <a:pPr lvl="1">
              <a:lnSpc>
                <a:spcPct val="100000"/>
              </a:lnSpc>
            </a:pPr>
            <a:r>
              <a:rPr lang="pl-PL" sz="2400" dirty="0">
                <a:solidFill>
                  <a:srgbClr val="3E3D40"/>
                </a:solidFill>
                <a:latin typeface="+mj-lt"/>
              </a:rPr>
              <a:t>Ocena zmiany odczuwania poszczególnych symptomów w porównaniu z okresem sprzed pandemii</a:t>
            </a:r>
            <a:endParaRPr lang="pl-PL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16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F3FC86-F9EF-462C-A2A0-0AEEE3DE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Osoby badane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789E34B-151C-4939-AAE2-D30825CFA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806515"/>
              </p:ext>
            </p:extLst>
          </p:nvPr>
        </p:nvGraphicFramePr>
        <p:xfrm>
          <a:off x="1183977" y="1802018"/>
          <a:ext cx="9971703" cy="450273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38546">
                  <a:extLst>
                    <a:ext uri="{9D8B030D-6E8A-4147-A177-3AD203B41FA5}">
                      <a16:colId xmlns:a16="http://schemas.microsoft.com/office/drawing/2014/main" val="3939721020"/>
                    </a:ext>
                  </a:extLst>
                </a:gridCol>
                <a:gridCol w="3967316">
                  <a:extLst>
                    <a:ext uri="{9D8B030D-6E8A-4147-A177-3AD203B41FA5}">
                      <a16:colId xmlns:a16="http://schemas.microsoft.com/office/drawing/2014/main" val="2545323351"/>
                    </a:ext>
                  </a:extLst>
                </a:gridCol>
                <a:gridCol w="3965841">
                  <a:extLst>
                    <a:ext uri="{9D8B030D-6E8A-4147-A177-3AD203B41FA5}">
                      <a16:colId xmlns:a16="http://schemas.microsoft.com/office/drawing/2014/main" val="2366405282"/>
                    </a:ext>
                  </a:extLst>
                </a:gridCol>
              </a:tblGrid>
              <a:tr h="516776">
                <a:tc>
                  <a:txBody>
                    <a:bodyPr/>
                    <a:lstStyle/>
                    <a:p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POLSKA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UKRAINA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15226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N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1023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561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56857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Płeć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Kobiety n=497  (48,6%)</a:t>
                      </a:r>
                      <a:endParaRPr lang="pl-PL" sz="2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Kobiety n=428 (76%)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977717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Wiek (zakres)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18 – 50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16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–</a:t>
                      </a:r>
                      <a:r>
                        <a:rPr lang="pl-PL" sz="2000" dirty="0">
                          <a:latin typeface="+mj-lt"/>
                        </a:rPr>
                        <a:t> 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505255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Wiek (średnia)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M=32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77; SD=8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M=26,5 (SD=10,22)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985489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Granie w 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codziennie (51%) lub kilka razy w tygodniu (42%)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593602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Granie w 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Większa preferencja gier typu single-</a:t>
                      </a:r>
                      <a:r>
                        <a:rPr lang="pl-PL" sz="200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player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 (52%) niż </a:t>
                      </a:r>
                      <a:r>
                        <a:rPr lang="pl-PL" sz="2000" kern="1200" dirty="0" err="1">
                          <a:solidFill>
                            <a:schemeClr val="tx1"/>
                          </a:solidFill>
                          <a:latin typeface="+mj-lt"/>
                        </a:rPr>
                        <a:t>multiplayer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 (15%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95369"/>
                  </a:ext>
                </a:extLst>
              </a:tr>
              <a:tr h="516776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Próba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losowa i reprezentatywna</a:t>
                      </a:r>
                      <a:endParaRPr lang="pl-PL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+mj-lt"/>
                        </a:rPr>
                        <a:t>celowa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8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86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3CD7E-703D-4969-9E89-3054821F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Depresja i Lęk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0E093B9-1D51-40FB-B57B-2197CAB6D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89037"/>
              </p:ext>
            </p:extLst>
          </p:nvPr>
        </p:nvGraphicFramePr>
        <p:xfrm>
          <a:off x="440437" y="1803729"/>
          <a:ext cx="8283234" cy="4226990"/>
        </p:xfrm>
        <a:graphic>
          <a:graphicData uri="http://schemas.openxmlformats.org/drawingml/2006/table">
            <a:tbl>
              <a:tblPr/>
              <a:tblGrid>
                <a:gridCol w="1277750">
                  <a:extLst>
                    <a:ext uri="{9D8B030D-6E8A-4147-A177-3AD203B41FA5}">
                      <a16:colId xmlns:a16="http://schemas.microsoft.com/office/drawing/2014/main" val="3171874063"/>
                    </a:ext>
                  </a:extLst>
                </a:gridCol>
                <a:gridCol w="1725561">
                  <a:extLst>
                    <a:ext uri="{9D8B030D-6E8A-4147-A177-3AD203B41FA5}">
                      <a16:colId xmlns:a16="http://schemas.microsoft.com/office/drawing/2014/main" val="3361578239"/>
                    </a:ext>
                  </a:extLst>
                </a:gridCol>
                <a:gridCol w="2639961">
                  <a:extLst>
                    <a:ext uri="{9D8B030D-6E8A-4147-A177-3AD203B41FA5}">
                      <a16:colId xmlns:a16="http://schemas.microsoft.com/office/drawing/2014/main" val="3256191384"/>
                    </a:ext>
                  </a:extLst>
                </a:gridCol>
                <a:gridCol w="2639962">
                  <a:extLst>
                    <a:ext uri="{9D8B030D-6E8A-4147-A177-3AD203B41FA5}">
                      <a16:colId xmlns:a16="http://schemas.microsoft.com/office/drawing/2014/main" val="3689402799"/>
                    </a:ext>
                  </a:extLst>
                </a:gridCol>
              </a:tblGrid>
              <a:tr h="37369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i="0" u="none" strike="noStrike" dirty="0">
                          <a:effectLst/>
                          <a:latin typeface="+mj-lt"/>
                        </a:rPr>
                        <a:t>Wyniki</a:t>
                      </a:r>
                      <a:endParaRPr lang="en-US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POLSKA</a:t>
                      </a:r>
                      <a:endParaRPr lang="pl-PL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1" i="0" u="none" strike="noStrike" dirty="0">
                          <a:effectLst/>
                          <a:latin typeface="+mj-lt"/>
                        </a:rPr>
                        <a:t>UKRAINA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1638166"/>
                  </a:ext>
                </a:extLst>
              </a:tr>
              <a:tr h="449348">
                <a:tc rowSpan="4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LĘK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4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42,3%</a:t>
                      </a:r>
                      <a:endParaRPr lang="pl-PL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788208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32,6%</a:t>
                      </a:r>
                      <a:endParaRPr lang="pl-PL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29,1%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995298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15,5%</a:t>
                      </a:r>
                      <a:endParaRPr lang="pl-PL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21,4%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6610921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15+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9,6%</a:t>
                      </a:r>
                      <a:endParaRPr lang="pl-PL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18,5%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7619218"/>
                  </a:ext>
                </a:extLst>
              </a:tr>
              <a:tr h="449348">
                <a:tc rowSpan="4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DEPRESJA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– 4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31</a:t>
                      </a:r>
                      <a:r>
                        <a:rPr lang="pl-PL" sz="2000" dirty="0">
                          <a:effectLst/>
                          <a:latin typeface="+mj-lt"/>
                        </a:rPr>
                        <a:t>,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4%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17,3%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693989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 9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33</a:t>
                      </a:r>
                      <a:r>
                        <a:rPr lang="pl-PL" sz="2000" dirty="0">
                          <a:effectLst/>
                          <a:latin typeface="+mj-lt"/>
                        </a:rPr>
                        <a:t>,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3%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26,2%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904389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– 14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18</a:t>
                      </a:r>
                      <a:r>
                        <a:rPr lang="pl-PL" sz="2000" dirty="0">
                          <a:effectLst/>
                          <a:latin typeface="+mj-lt"/>
                        </a:rPr>
                        <a:t>,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5%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24,8%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666878"/>
                  </a:ext>
                </a:extLst>
              </a:tr>
              <a:tr h="449348">
                <a:tc vMerge="1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1</a:t>
                      </a:r>
                      <a:r>
                        <a:rPr lang="pl-PL" sz="2000" dirty="0">
                          <a:effectLst/>
                          <a:latin typeface="+mj-lt"/>
                        </a:rPr>
                        <a:t>6,8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%</a:t>
                      </a:r>
                      <a:endParaRPr lang="pl-PL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b="0" i="0" u="none" strike="noStrike" dirty="0">
                          <a:effectLst/>
                          <a:latin typeface="+mj-lt"/>
                        </a:rPr>
                        <a:t>31,7%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4813827"/>
                  </a:ext>
                </a:extLst>
              </a:tr>
            </a:tbl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D5B829C2-5D29-4571-8F17-EDD650F33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720" y="6484278"/>
            <a:ext cx="10629955" cy="483293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Wyniki PL bardzo podobne do ogółu populacji Polaków (w porównywalnych okresie) (</a:t>
            </a:r>
            <a:r>
              <a:rPr lang="pl-PL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Gambin</a:t>
            </a:r>
            <a:r>
              <a:rPr lang="pl-PL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et al., 2021)</a:t>
            </a:r>
            <a:endParaRPr lang="pl-PL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D951863-641B-488A-8F73-725D22074BF3}"/>
              </a:ext>
            </a:extLst>
          </p:cNvPr>
          <p:cNvSpPr txBox="1"/>
          <p:nvPr/>
        </p:nvSpPr>
        <p:spPr>
          <a:xfrm>
            <a:off x="9163466" y="2560724"/>
            <a:ext cx="2588097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800" spc="-50" dirty="0">
                <a:latin typeface="+mj-lt"/>
                <a:ea typeface="+mj-ea"/>
                <a:cs typeface="+mj-cs"/>
              </a:rPr>
              <a:t>Ukraina &gt; Polska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D30E9D8-7010-49F1-940C-F66A04911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799125" y="3169861"/>
            <a:ext cx="316092" cy="59675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E887B77-AFA8-49E8-9274-D021D222B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10818789" y="3169860"/>
            <a:ext cx="283393" cy="596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D35D7EB-1C43-420D-ADE4-7157D186B1B8}"/>
              </a:ext>
            </a:extLst>
          </p:cNvPr>
          <p:cNvSpPr txBox="1"/>
          <p:nvPr/>
        </p:nvSpPr>
        <p:spPr>
          <a:xfrm>
            <a:off x="10278665" y="3187802"/>
            <a:ext cx="42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&gt;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FE43C39-D3EF-40A6-BF66-61E3BF70D428}"/>
              </a:ext>
            </a:extLst>
          </p:cNvPr>
          <p:cNvSpPr txBox="1"/>
          <p:nvPr/>
        </p:nvSpPr>
        <p:spPr>
          <a:xfrm>
            <a:off x="9175760" y="4645158"/>
            <a:ext cx="2588097" cy="461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2800" spc="-50" dirty="0">
                <a:latin typeface="+mj-lt"/>
                <a:ea typeface="+mj-ea"/>
                <a:cs typeface="+mj-cs"/>
              </a:rPr>
              <a:t>Ukraina &gt; Polska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98863E1-E9EB-4152-9687-13CA86304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811419" y="5254295"/>
            <a:ext cx="316092" cy="59675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67E5024-4EF2-4885-907C-96D994900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10831083" y="5254294"/>
            <a:ext cx="283393" cy="59676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565FB9E-2CEC-4155-9753-77DE084026B3}"/>
              </a:ext>
            </a:extLst>
          </p:cNvPr>
          <p:cNvSpPr txBox="1"/>
          <p:nvPr/>
        </p:nvSpPr>
        <p:spPr>
          <a:xfrm>
            <a:off x="10290959" y="5272236"/>
            <a:ext cx="42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404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8348B54-57A3-438F-90A8-43752A17E16E}"/>
              </a:ext>
            </a:extLst>
          </p:cNvPr>
          <p:cNvSpPr txBox="1"/>
          <p:nvPr/>
        </p:nvSpPr>
        <p:spPr>
          <a:xfrm>
            <a:off x="7978343" y="1401097"/>
            <a:ext cx="3659246" cy="31302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LĘK</a:t>
            </a:r>
            <a:endParaRPr lang="pl-PL" sz="4800" b="1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5B340AC1-F04F-40D9-B364-71BBD11235D0}"/>
              </a:ext>
            </a:extLst>
          </p:cNvPr>
          <p:cNvSpPr txBox="1"/>
          <p:nvPr/>
        </p:nvSpPr>
        <p:spPr>
          <a:xfrm>
            <a:off x="2648535" y="324154"/>
            <a:ext cx="1281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/>
              <a:t>Lęk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A9A46C5C-B377-4C51-9058-D376E6F51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7" t="7891" r="24684" b="13260"/>
          <a:stretch/>
        </p:blipFill>
        <p:spPr>
          <a:xfrm>
            <a:off x="116758" y="1113503"/>
            <a:ext cx="5849431" cy="3893574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DA39E74B-05E0-4DB0-A8AD-CEFB2D124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2" t="8267" r="25065" b="12929"/>
          <a:stretch/>
        </p:blipFill>
        <p:spPr>
          <a:xfrm>
            <a:off x="6225813" y="1231490"/>
            <a:ext cx="5671400" cy="3775587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3E1D590-6409-4FC8-9C87-792E513257B7}"/>
              </a:ext>
            </a:extLst>
          </p:cNvPr>
          <p:cNvSpPr txBox="1"/>
          <p:nvPr/>
        </p:nvSpPr>
        <p:spPr>
          <a:xfrm>
            <a:off x="8406240" y="401948"/>
            <a:ext cx="2803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/>
              <a:t>Depresja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48E6BC8A-CBB3-4F82-B539-9637CFBC285E}"/>
              </a:ext>
            </a:extLst>
          </p:cNvPr>
          <p:cNvCxnSpPr/>
          <p:nvPr/>
        </p:nvCxnSpPr>
        <p:spPr>
          <a:xfrm>
            <a:off x="6112742" y="154857"/>
            <a:ext cx="0" cy="592885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1CE6BC-B8B4-4126-8BA3-5282F311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– Zaburzenie grania w gry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3DE3416-115D-449D-BE93-0798E40EE2D3}"/>
              </a:ext>
            </a:extLst>
          </p:cNvPr>
          <p:cNvSpPr txBox="1"/>
          <p:nvPr/>
        </p:nvSpPr>
        <p:spPr>
          <a:xfrm>
            <a:off x="1097280" y="1991181"/>
            <a:ext cx="912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Poziom rozpowszechnienia zaburzenia (IGDSF</a:t>
            </a:r>
            <a:r>
              <a:rPr lang="en-US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≥ </a:t>
            </a:r>
            <a:r>
              <a:rPr lang="pl-PL" sz="2400" dirty="0">
                <a:latin typeface="+mj-lt"/>
              </a:rPr>
              <a:t>32 punktów)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8642D709-04D1-48EC-A3B7-8BB43DC1D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89581"/>
              </p:ext>
            </p:extLst>
          </p:nvPr>
        </p:nvGraphicFramePr>
        <p:xfrm>
          <a:off x="1388197" y="2706667"/>
          <a:ext cx="6907770" cy="1977424"/>
        </p:xfrm>
        <a:graphic>
          <a:graphicData uri="http://schemas.openxmlformats.org/drawingml/2006/table">
            <a:tbl>
              <a:tblPr/>
              <a:tblGrid>
                <a:gridCol w="2055551">
                  <a:extLst>
                    <a:ext uri="{9D8B030D-6E8A-4147-A177-3AD203B41FA5}">
                      <a16:colId xmlns:a16="http://schemas.microsoft.com/office/drawing/2014/main" val="3361578239"/>
                    </a:ext>
                  </a:extLst>
                </a:gridCol>
                <a:gridCol w="2551471">
                  <a:extLst>
                    <a:ext uri="{9D8B030D-6E8A-4147-A177-3AD203B41FA5}">
                      <a16:colId xmlns:a16="http://schemas.microsoft.com/office/drawing/2014/main" val="3256191384"/>
                    </a:ext>
                  </a:extLst>
                </a:gridCol>
                <a:gridCol w="2300748">
                  <a:extLst>
                    <a:ext uri="{9D8B030D-6E8A-4147-A177-3AD203B41FA5}">
                      <a16:colId xmlns:a16="http://schemas.microsoft.com/office/drawing/2014/main" val="3230397369"/>
                    </a:ext>
                  </a:extLst>
                </a:gridCol>
              </a:tblGrid>
              <a:tr h="580124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IGD</a:t>
                      </a:r>
                      <a:endParaRPr lang="en-US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POLSKA</a:t>
                      </a: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 dirty="0">
                          <a:effectLst/>
                          <a:latin typeface="+mj-lt"/>
                        </a:rPr>
                        <a:t>UKRAINA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1638166"/>
                  </a:ext>
                </a:extLst>
              </a:tr>
              <a:tr h="698650"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– 31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93,7%</a:t>
                      </a: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99%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788208"/>
                  </a:ext>
                </a:extLst>
              </a:tr>
              <a:tr h="698650"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– 45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995298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2029A6EC-54C5-467A-9EC0-62CDF52933A8}"/>
              </a:ext>
            </a:extLst>
          </p:cNvPr>
          <p:cNvSpPr txBox="1"/>
          <p:nvPr/>
        </p:nvSpPr>
        <p:spPr>
          <a:xfrm>
            <a:off x="1255461" y="6473920"/>
            <a:ext cx="6094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chemeClr val="bg1"/>
                </a:solidFill>
                <a:effectLst/>
                <a:latin typeface="BlinkMacSystemFont"/>
              </a:rPr>
              <a:t>4.6% (95% CI = 3.4%-6.0%)</a:t>
            </a:r>
            <a:r>
              <a:rPr lang="pl-PL" b="0" i="0" dirty="0">
                <a:solidFill>
                  <a:schemeClr val="bg1"/>
                </a:solidFill>
                <a:effectLst/>
                <a:latin typeface="BlinkMacSystemFont"/>
              </a:rPr>
              <a:t> Fam (2018)</a:t>
            </a:r>
            <a:r>
              <a:rPr lang="it-IT" b="0" i="0" dirty="0">
                <a:solidFill>
                  <a:schemeClr val="bg1"/>
                </a:solidFill>
                <a:effectLst/>
                <a:latin typeface="BlinkMacSystemFont"/>
              </a:rPr>
              <a:t> 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D24FFF2-886A-45E0-847B-345BBEC1B873}"/>
              </a:ext>
            </a:extLst>
          </p:cNvPr>
          <p:cNvSpPr txBox="1"/>
          <p:nvPr/>
        </p:nvSpPr>
        <p:spPr>
          <a:xfrm>
            <a:off x="8750510" y="3695379"/>
            <a:ext cx="3158813" cy="56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600" spc="-50" dirty="0">
                <a:latin typeface="+mj-lt"/>
                <a:ea typeface="+mj-ea"/>
                <a:cs typeface="+mj-cs"/>
              </a:rPr>
              <a:t>Polska &gt; Ukraina </a:t>
            </a:r>
          </a:p>
        </p:txBody>
      </p:sp>
    </p:spTree>
    <p:extLst>
      <p:ext uri="{BB962C8B-B14F-4D97-AF65-F5344CB8AC3E}">
        <p14:creationId xmlns:p14="http://schemas.microsoft.com/office/powerpoint/2010/main" val="330960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287154B-079B-46CF-A951-40FEAD8E4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8" t="6998" r="24988" b="12267"/>
          <a:stretch/>
        </p:blipFill>
        <p:spPr>
          <a:xfrm>
            <a:off x="637082" y="940342"/>
            <a:ext cx="7809875" cy="532402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D300FE6-BDB6-4299-83BA-6B5FEB533AB9}"/>
              </a:ext>
            </a:extLst>
          </p:cNvPr>
          <p:cNvSpPr txBox="1"/>
          <p:nvPr/>
        </p:nvSpPr>
        <p:spPr>
          <a:xfrm>
            <a:off x="8645579" y="2795969"/>
            <a:ext cx="3158813" cy="56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600" spc="-50" dirty="0">
                <a:latin typeface="+mj-lt"/>
                <a:ea typeface="+mj-ea"/>
                <a:cs typeface="+mj-cs"/>
              </a:rPr>
              <a:t>Polska &gt; Ukraina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540F98C-6845-48C6-A419-7A06786CA026}"/>
              </a:ext>
            </a:extLst>
          </p:cNvPr>
          <p:cNvSpPr txBox="1"/>
          <p:nvPr/>
        </p:nvSpPr>
        <p:spPr>
          <a:xfrm>
            <a:off x="637082" y="132425"/>
            <a:ext cx="8701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/>
              <a:t>Zaburzenie Grania w Gry Komputerowe</a:t>
            </a:r>
          </a:p>
        </p:txBody>
      </p:sp>
      <p:pic>
        <p:nvPicPr>
          <p:cNvPr id="11" name="Obraz 10" descr="Obraz zawierający zegar&#10;&#10;Opis wygenerowany automatycznie">
            <a:extLst>
              <a:ext uri="{FF2B5EF4-FFF2-40B4-BE49-F238E27FC236}">
                <a16:creationId xmlns:a16="http://schemas.microsoft.com/office/drawing/2014/main" id="{2BBDB250-1052-4BB1-ADE9-C73581379B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3" r="12355"/>
          <a:stretch/>
        </p:blipFill>
        <p:spPr>
          <a:xfrm>
            <a:off x="11113403" y="110716"/>
            <a:ext cx="883029" cy="11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79ADDE-1F06-487B-BE84-C82C4BA7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Depresja, Lęk i zaburzenie grania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82AC4E7-3110-40E2-A39D-190B248DA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57613"/>
              </p:ext>
            </p:extLst>
          </p:nvPr>
        </p:nvGraphicFramePr>
        <p:xfrm>
          <a:off x="1156273" y="2086897"/>
          <a:ext cx="10177862" cy="4015858"/>
        </p:xfrm>
        <a:graphic>
          <a:graphicData uri="http://schemas.openxmlformats.org/drawingml/2006/table">
            <a:tbl>
              <a:tblPr/>
              <a:tblGrid>
                <a:gridCol w="1779007">
                  <a:extLst>
                    <a:ext uri="{9D8B030D-6E8A-4147-A177-3AD203B41FA5}">
                      <a16:colId xmlns:a16="http://schemas.microsoft.com/office/drawing/2014/main" val="3361578239"/>
                    </a:ext>
                  </a:extLst>
                </a:gridCol>
                <a:gridCol w="2208209">
                  <a:extLst>
                    <a:ext uri="{9D8B030D-6E8A-4147-A177-3AD203B41FA5}">
                      <a16:colId xmlns:a16="http://schemas.microsoft.com/office/drawing/2014/main" val="3256191384"/>
                    </a:ext>
                  </a:extLst>
                </a:gridCol>
                <a:gridCol w="1104105">
                  <a:extLst>
                    <a:ext uri="{9D8B030D-6E8A-4147-A177-3AD203B41FA5}">
                      <a16:colId xmlns:a16="http://schemas.microsoft.com/office/drawing/2014/main" val="2269422964"/>
                    </a:ext>
                  </a:extLst>
                </a:gridCol>
                <a:gridCol w="1104105">
                  <a:extLst>
                    <a:ext uri="{9D8B030D-6E8A-4147-A177-3AD203B41FA5}">
                      <a16:colId xmlns:a16="http://schemas.microsoft.com/office/drawing/2014/main" val="2750130293"/>
                    </a:ext>
                  </a:extLst>
                </a:gridCol>
                <a:gridCol w="1991218">
                  <a:extLst>
                    <a:ext uri="{9D8B030D-6E8A-4147-A177-3AD203B41FA5}">
                      <a16:colId xmlns:a16="http://schemas.microsoft.com/office/drawing/2014/main" val="3230397369"/>
                    </a:ext>
                  </a:extLst>
                </a:gridCol>
                <a:gridCol w="995609">
                  <a:extLst>
                    <a:ext uri="{9D8B030D-6E8A-4147-A177-3AD203B41FA5}">
                      <a16:colId xmlns:a16="http://schemas.microsoft.com/office/drawing/2014/main" val="2546582638"/>
                    </a:ext>
                  </a:extLst>
                </a:gridCol>
                <a:gridCol w="995609">
                  <a:extLst>
                    <a:ext uri="{9D8B030D-6E8A-4147-A177-3AD203B41FA5}">
                      <a16:colId xmlns:a16="http://schemas.microsoft.com/office/drawing/2014/main" val="4044324545"/>
                    </a:ext>
                  </a:extLst>
                </a:gridCol>
              </a:tblGrid>
              <a:tr h="608770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IGD</a:t>
                      </a:r>
                      <a:endParaRPr lang="en-US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POLSKA</a:t>
                      </a: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i="0" u="none" strike="noStrike" dirty="0">
                          <a:effectLst/>
                          <a:latin typeface="+mj-lt"/>
                        </a:rPr>
                        <a:t>UKRAINA</a:t>
                      </a:r>
                    </a:p>
                  </a:txBody>
                  <a:tcPr marL="21419" marR="21419" marT="21419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576" marR="36576" algn="ctr" fontAlgn="b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638166"/>
                  </a:ext>
                </a:extLst>
              </a:tr>
              <a:tr h="851772"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DEPRESJA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r=0,43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r=0,38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r=0,27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r=0,24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788208"/>
                  </a:ext>
                </a:extLst>
              </a:tr>
              <a:tr h="85177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r=0,50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r=0,64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991637"/>
                  </a:ext>
                </a:extLst>
              </a:tr>
              <a:tr h="851772"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LĘK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r=0,40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r=0,39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r=0,23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r=0,27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995298"/>
                  </a:ext>
                </a:extLst>
              </a:tr>
              <a:tr h="85177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i="0" u="none" strike="noStrike" dirty="0">
                          <a:effectLst/>
                          <a:latin typeface="+mj-lt"/>
                        </a:rPr>
                        <a:t>r=0,44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76" marR="36576"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576" marR="36576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r=0,40</a:t>
                      </a:r>
                    </a:p>
                  </a:txBody>
                  <a:tcPr marL="21419" marR="21419" marT="214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081118"/>
                  </a:ext>
                </a:extLst>
              </a:tr>
            </a:tbl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9D37E48D-B609-4F6F-88DF-73EA19176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5373761" y="2836386"/>
            <a:ext cx="316092" cy="59675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00927F1-428F-4064-8F89-312C51BA4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5373761" y="3679492"/>
            <a:ext cx="283393" cy="59676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AA65AE0-CA24-4D0F-9FA0-EBF08799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732945" y="2836386"/>
            <a:ext cx="316092" cy="59675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D01560C4-11F2-4588-ACCE-3E2119807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9732945" y="3679492"/>
            <a:ext cx="283393" cy="59676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1EAEE92-3777-4D6B-8011-E268C61D1C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5526161" y="4537366"/>
            <a:ext cx="316092" cy="596759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2852D93-B9FE-450A-844A-692459FCA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5526161" y="5380472"/>
            <a:ext cx="283393" cy="59676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3823675-8F68-4BCD-88E6-2353E0162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885345" y="4544739"/>
            <a:ext cx="316092" cy="596759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8986DD08-C8EF-41B5-8226-3639F87AE9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9885345" y="5387845"/>
            <a:ext cx="283393" cy="5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72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9CF3E7-ADD9-444E-83AC-4258BBAF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>
                <a:latin typeface="+mj-lt"/>
              </a:rPr>
              <a:t>Problemowe używanie smartfona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5137FDE-75B6-4300-80BC-0BB5DFCA7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34" t="7016" r="25086" b="12840"/>
          <a:stretch/>
        </p:blipFill>
        <p:spPr>
          <a:xfrm>
            <a:off x="1169233" y="1941227"/>
            <a:ext cx="6490741" cy="437712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56A9865-FFFD-4AD7-A33B-83F98E13DB0A}"/>
              </a:ext>
            </a:extLst>
          </p:cNvPr>
          <p:cNvSpPr txBox="1"/>
          <p:nvPr/>
        </p:nvSpPr>
        <p:spPr>
          <a:xfrm>
            <a:off x="8262121" y="4182317"/>
            <a:ext cx="3158813" cy="56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600" spc="-50" dirty="0">
                <a:latin typeface="+mj-lt"/>
                <a:ea typeface="+mj-ea"/>
                <a:cs typeface="+mj-cs"/>
              </a:rPr>
              <a:t>Polska = Ukraina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6E1E7F5-1E00-42B7-862E-42BD6FB39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029754" y="5018321"/>
            <a:ext cx="316092" cy="59675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339EC2C-0EB6-4F37-ABCD-6A13EB7754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10049418" y="5018320"/>
            <a:ext cx="283393" cy="596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465C094-0EC9-4B6B-9558-8DEF38F46D94}"/>
              </a:ext>
            </a:extLst>
          </p:cNvPr>
          <p:cNvSpPr txBox="1"/>
          <p:nvPr/>
        </p:nvSpPr>
        <p:spPr>
          <a:xfrm>
            <a:off x="9509294" y="5036262"/>
            <a:ext cx="42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&gt;</a:t>
            </a:r>
          </a:p>
        </p:txBody>
      </p:sp>
      <p:pic>
        <p:nvPicPr>
          <p:cNvPr id="12" name="Obraz 11" descr="Obraz zawierający sprzęt elektroniczny, telefon komórkowy, osoba, telefon&#10;&#10;Opis wygenerowany automatycznie">
            <a:extLst>
              <a:ext uri="{FF2B5EF4-FFF2-40B4-BE49-F238E27FC236}">
                <a16:creationId xmlns:a16="http://schemas.microsoft.com/office/drawing/2014/main" id="{E6334DB1-4E6C-450A-BADD-92B16A580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4" r="22378" b="-1"/>
          <a:stretch/>
        </p:blipFill>
        <p:spPr>
          <a:xfrm>
            <a:off x="9936630" y="152533"/>
            <a:ext cx="1193060" cy="14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22016DD-A505-4A14-9319-6A85A8C8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>
                <a:latin typeface="+mj-lt"/>
              </a:rPr>
              <a:t>Problemowe używanie SNS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D7094B1-D1DE-4A6A-9905-F371D001E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0" t="7355" r="24829" b="12207"/>
          <a:stretch/>
        </p:blipFill>
        <p:spPr>
          <a:xfrm>
            <a:off x="1097280" y="1909916"/>
            <a:ext cx="6415548" cy="437286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C2E3FA-9E7E-41EC-8C0F-35D78866E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9" b="35072"/>
          <a:stretch/>
        </p:blipFill>
        <p:spPr>
          <a:xfrm>
            <a:off x="9756058" y="845417"/>
            <a:ext cx="1930885" cy="74465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6D378D8-503B-4957-813D-F67A0FAAA9D8}"/>
              </a:ext>
            </a:extLst>
          </p:cNvPr>
          <p:cNvSpPr txBox="1"/>
          <p:nvPr/>
        </p:nvSpPr>
        <p:spPr>
          <a:xfrm>
            <a:off x="8262121" y="4182317"/>
            <a:ext cx="3158813" cy="56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600" spc="-50" dirty="0">
                <a:latin typeface="+mj-lt"/>
                <a:ea typeface="+mj-ea"/>
                <a:cs typeface="+mj-cs"/>
              </a:rPr>
              <a:t>Ukraina &gt; Polska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C07FFC6-813A-4C1F-9A5A-25D286F87D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12258" r="56030" b="13764"/>
          <a:stretch/>
        </p:blipFill>
        <p:spPr>
          <a:xfrm>
            <a:off x="9029754" y="5018321"/>
            <a:ext cx="316092" cy="59675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C8C961D-BD2D-46DB-9BC3-19DCDCE416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0" t="12258" r="5838" b="13764"/>
          <a:stretch/>
        </p:blipFill>
        <p:spPr>
          <a:xfrm>
            <a:off x="10049418" y="5018320"/>
            <a:ext cx="283393" cy="596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0CAD4C5-690E-4E68-808C-456887B4AD2A}"/>
              </a:ext>
            </a:extLst>
          </p:cNvPr>
          <p:cNvSpPr txBox="1"/>
          <p:nvPr/>
        </p:nvSpPr>
        <p:spPr>
          <a:xfrm>
            <a:off x="9509294" y="5036262"/>
            <a:ext cx="42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736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EE9846C-91F0-46AD-A441-A8F484068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96"/>
          <a:stretch/>
        </p:blipFill>
        <p:spPr>
          <a:xfrm>
            <a:off x="2043749" y="257658"/>
            <a:ext cx="9132186" cy="599324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6C9C4D2-1BC2-4274-9027-D270A4026315}"/>
              </a:ext>
            </a:extLst>
          </p:cNvPr>
          <p:cNvSpPr txBox="1"/>
          <p:nvPr/>
        </p:nvSpPr>
        <p:spPr>
          <a:xfrm>
            <a:off x="125129" y="257658"/>
            <a:ext cx="1476168" cy="56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600" spc="-50" dirty="0">
                <a:latin typeface="+mj-lt"/>
                <a:ea typeface="+mj-ea"/>
                <a:cs typeface="+mj-cs"/>
              </a:rPr>
              <a:t>Polska </a:t>
            </a:r>
          </a:p>
        </p:txBody>
      </p:sp>
    </p:spTree>
    <p:extLst>
      <p:ext uri="{BB962C8B-B14F-4D97-AF65-F5344CB8AC3E}">
        <p14:creationId xmlns:p14="http://schemas.microsoft.com/office/powerpoint/2010/main" val="269344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ęce z nadgarstkami i wzajemnie połączone w celu utworzenia okręgu">
            <a:extLst>
              <a:ext uri="{FF2B5EF4-FFF2-40B4-BE49-F238E27FC236}">
                <a16:creationId xmlns:a16="http://schemas.microsoft.com/office/drawing/2014/main" id="{1A295E87-2353-4879-970C-A0E17FA41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5" r="25145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ECA25C-B337-4516-A452-2787CE62ED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64608" y="2198914"/>
            <a:ext cx="7046975" cy="3670180"/>
          </a:xfrm>
        </p:spPr>
        <p:txBody>
          <a:bodyPr vert="horz" lIns="0" tIns="45720" rIns="0" bIns="45720" rtlCol="0">
            <a:noAutofit/>
          </a:bodyPr>
          <a:lstStyle/>
          <a:p>
            <a:r>
              <a:rPr lang="en-US" sz="2400" dirty="0">
                <a:latin typeface="+mj-lt"/>
              </a:rPr>
              <a:t>Realizacja badań była możliwa </a:t>
            </a:r>
            <a:r>
              <a:rPr lang="en-US" sz="2400" dirty="0" err="1">
                <a:latin typeface="+mj-lt"/>
              </a:rPr>
              <a:t>dzięki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współpracy</a:t>
            </a:r>
            <a:r>
              <a:rPr lang="pl-PL" sz="2400" dirty="0">
                <a:latin typeface="+mj-lt"/>
              </a:rPr>
              <a:t> APS z:</a:t>
            </a:r>
          </a:p>
          <a:p>
            <a:r>
              <a:rPr lang="pl-PL" sz="2400" b="0" i="0" dirty="0">
                <a:solidFill>
                  <a:srgbClr val="050505"/>
                </a:solidFill>
                <a:effectLst/>
                <a:latin typeface="+mj-lt"/>
              </a:rPr>
              <a:t>Larysą </a:t>
            </a:r>
            <a:r>
              <a:rPr lang="pl-PL" sz="2400" b="0" i="0" dirty="0" err="1">
                <a:solidFill>
                  <a:srgbClr val="050505"/>
                </a:solidFill>
                <a:effectLst/>
                <a:latin typeface="+mj-lt"/>
              </a:rPr>
              <a:t>Klymanską</a:t>
            </a:r>
            <a:r>
              <a:rPr lang="pl-PL" sz="2400" b="0" i="0" dirty="0">
                <a:solidFill>
                  <a:srgbClr val="050505"/>
                </a:solidFill>
                <a:effectLst/>
                <a:latin typeface="+mj-lt"/>
              </a:rPr>
              <a:t>, Narodowy uniwersytet “Politechnika Lwowska”</a:t>
            </a:r>
          </a:p>
          <a:p>
            <a:r>
              <a:rPr lang="pl-PL" sz="2400" b="0" i="0" dirty="0" err="1">
                <a:solidFill>
                  <a:srgbClr val="050505"/>
                </a:solidFill>
                <a:effectLst/>
                <a:latin typeface="+mj-lt"/>
              </a:rPr>
              <a:t>Halyną</a:t>
            </a:r>
            <a:r>
              <a:rPr lang="pl-PL" sz="2400" b="0" i="0" dirty="0">
                <a:solidFill>
                  <a:srgbClr val="050505"/>
                </a:solidFill>
                <a:effectLst/>
                <a:latin typeface="+mj-lt"/>
              </a:rPr>
              <a:t> </a:t>
            </a:r>
            <a:r>
              <a:rPr lang="pl-PL" sz="2400" b="0" i="0" dirty="0" err="1">
                <a:solidFill>
                  <a:srgbClr val="050505"/>
                </a:solidFill>
                <a:effectLst/>
                <a:latin typeface="+mj-lt"/>
              </a:rPr>
              <a:t>Herasym</a:t>
            </a:r>
            <a:r>
              <a:rPr lang="pl-PL" sz="2400" b="0" i="0" dirty="0">
                <a:solidFill>
                  <a:srgbClr val="050505"/>
                </a:solidFill>
                <a:effectLst/>
                <a:latin typeface="+mj-lt"/>
              </a:rPr>
              <a:t>, Narodowy uniwersytet “Politechnika Lwowska”</a:t>
            </a:r>
          </a:p>
          <a:p>
            <a:r>
              <a:rPr lang="pl-PL" sz="2400" b="0" i="0" dirty="0">
                <a:solidFill>
                  <a:srgbClr val="050505"/>
                </a:solidFill>
                <a:effectLst/>
                <a:latin typeface="+mj-lt"/>
              </a:rPr>
              <a:t>Mariną </a:t>
            </a:r>
            <a:r>
              <a:rPr lang="pl-PL" sz="2400" b="0" i="0" dirty="0" err="1">
                <a:solidFill>
                  <a:srgbClr val="050505"/>
                </a:solidFill>
                <a:effectLst/>
                <a:latin typeface="+mj-lt"/>
              </a:rPr>
              <a:t>Klimanską</a:t>
            </a:r>
            <a:r>
              <a:rPr lang="pl-PL" sz="2400" b="0" i="0" dirty="0">
                <a:solidFill>
                  <a:srgbClr val="050505"/>
                </a:solidFill>
                <a:effectLst/>
                <a:latin typeface="+mj-lt"/>
              </a:rPr>
              <a:t>, Narodowy uniwersytet im. I. Franka</a:t>
            </a:r>
          </a:p>
          <a:p>
            <a:r>
              <a:rPr lang="pl-PL" sz="2400" b="0" i="0" dirty="0">
                <a:solidFill>
                  <a:srgbClr val="050505"/>
                </a:solidFill>
                <a:effectLst/>
                <a:latin typeface="+mj-lt"/>
              </a:rPr>
              <a:t>Inną </a:t>
            </a:r>
            <a:r>
              <a:rPr lang="pl-PL" sz="2400" b="0" i="0" dirty="0" err="1">
                <a:solidFill>
                  <a:srgbClr val="050505"/>
                </a:solidFill>
                <a:effectLst/>
                <a:latin typeface="+mj-lt"/>
              </a:rPr>
              <a:t>Haletską</a:t>
            </a:r>
            <a:r>
              <a:rPr lang="pl-PL" sz="2400" b="0" i="0" dirty="0">
                <a:solidFill>
                  <a:srgbClr val="050505"/>
                </a:solidFill>
                <a:effectLst/>
                <a:latin typeface="+mj-lt"/>
              </a:rPr>
              <a:t>, Narodowy uniwersytet im. I. Franka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577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A03947D-101E-4EF3-86B9-03AFFE994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16"/>
          <a:stretch/>
        </p:blipFill>
        <p:spPr>
          <a:xfrm>
            <a:off x="2019054" y="250645"/>
            <a:ext cx="9447014" cy="595842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A9B65FF-9E91-4B5E-973D-892A1D1C46C9}"/>
              </a:ext>
            </a:extLst>
          </p:cNvPr>
          <p:cNvSpPr txBox="1"/>
          <p:nvPr/>
        </p:nvSpPr>
        <p:spPr>
          <a:xfrm>
            <a:off x="209501" y="250645"/>
            <a:ext cx="1552931" cy="56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3600" spc="-50" dirty="0">
                <a:latin typeface="+mj-lt"/>
                <a:ea typeface="+mj-ea"/>
                <a:cs typeface="+mj-cs"/>
              </a:rPr>
              <a:t>Ukraina</a:t>
            </a:r>
          </a:p>
        </p:txBody>
      </p:sp>
    </p:spTree>
    <p:extLst>
      <p:ext uri="{BB962C8B-B14F-4D97-AF65-F5344CB8AC3E}">
        <p14:creationId xmlns:p14="http://schemas.microsoft.com/office/powerpoint/2010/main" val="361744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AD5EF-375F-404C-83E3-F6DD915B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4E240B-08A9-48B2-9F00-7D58E44E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4160"/>
            <a:ext cx="10058400" cy="39149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1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08F03A5-4595-40A6-920D-A0B1D6116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451" y="121537"/>
            <a:ext cx="10074330" cy="4123267"/>
          </a:xfrm>
        </p:spPr>
        <p:txBody>
          <a:bodyPr>
            <a:normAutofit/>
          </a:bodyPr>
          <a:lstStyle/>
          <a:p>
            <a:r>
              <a:rPr lang="pl-PL" sz="9600" dirty="0">
                <a:solidFill>
                  <a:schemeClr val="accent1">
                    <a:lumMod val="75000"/>
                  </a:schemeClr>
                </a:solidFill>
              </a:rPr>
              <a:t>Dziękuję za uwagę!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1D9D4E1D-DC94-47F4-92A5-E7C365B0D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454" y="4667044"/>
            <a:ext cx="9228201" cy="800545"/>
          </a:xfrm>
        </p:spPr>
        <p:txBody>
          <a:bodyPr>
            <a:normAutofit fontScale="62500" lnSpcReduction="20000"/>
          </a:bodyPr>
          <a:lstStyle/>
          <a:p>
            <a:r>
              <a:rPr lang="pl-PL" sz="3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Komentarze, uwagi, współpraca?</a:t>
            </a:r>
          </a:p>
          <a:p>
            <a:r>
              <a:rPr lang="pl-PL" sz="36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mrowicka@aps.edu.pl</a:t>
            </a:r>
          </a:p>
        </p:txBody>
      </p:sp>
    </p:spTree>
    <p:extLst>
      <p:ext uri="{BB962C8B-B14F-4D97-AF65-F5344CB8AC3E}">
        <p14:creationId xmlns:p14="http://schemas.microsoft.com/office/powerpoint/2010/main" val="399565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B94783-84B1-45AF-AAAA-CE53D491A6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7082" y="173194"/>
            <a:ext cx="10058400" cy="1449387"/>
          </a:xfrm>
        </p:spPr>
        <p:txBody>
          <a:bodyPr/>
          <a:lstStyle/>
          <a:p>
            <a:r>
              <a:rPr lang="pl-PL" dirty="0"/>
              <a:t>Czym są e-uzależnienia?</a:t>
            </a:r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B58DAE1D-5634-424D-B746-CF01AFAB73F6}"/>
              </a:ext>
            </a:extLst>
          </p:cNvPr>
          <p:cNvSpPr/>
          <p:nvPr/>
        </p:nvSpPr>
        <p:spPr>
          <a:xfrm>
            <a:off x="642982" y="2951522"/>
            <a:ext cx="2643841" cy="1321920"/>
          </a:xfrm>
          <a:custGeom>
            <a:avLst/>
            <a:gdLst>
              <a:gd name="connsiteX0" fmla="*/ 0 w 2643841"/>
              <a:gd name="connsiteY0" fmla="*/ 132192 h 1321920"/>
              <a:gd name="connsiteX1" fmla="*/ 132192 w 2643841"/>
              <a:gd name="connsiteY1" fmla="*/ 0 h 1321920"/>
              <a:gd name="connsiteX2" fmla="*/ 2511649 w 2643841"/>
              <a:gd name="connsiteY2" fmla="*/ 0 h 1321920"/>
              <a:gd name="connsiteX3" fmla="*/ 2643841 w 2643841"/>
              <a:gd name="connsiteY3" fmla="*/ 132192 h 1321920"/>
              <a:gd name="connsiteX4" fmla="*/ 2643841 w 2643841"/>
              <a:gd name="connsiteY4" fmla="*/ 1189728 h 1321920"/>
              <a:gd name="connsiteX5" fmla="*/ 2511649 w 2643841"/>
              <a:gd name="connsiteY5" fmla="*/ 1321920 h 1321920"/>
              <a:gd name="connsiteX6" fmla="*/ 132192 w 2643841"/>
              <a:gd name="connsiteY6" fmla="*/ 1321920 h 1321920"/>
              <a:gd name="connsiteX7" fmla="*/ 0 w 2643841"/>
              <a:gd name="connsiteY7" fmla="*/ 1189728 h 1321920"/>
              <a:gd name="connsiteX8" fmla="*/ 0 w 2643841"/>
              <a:gd name="connsiteY8" fmla="*/ 132192 h 13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841" h="1321920">
                <a:moveTo>
                  <a:pt x="0" y="132192"/>
                </a:moveTo>
                <a:cubicBezTo>
                  <a:pt x="0" y="59184"/>
                  <a:pt x="59184" y="0"/>
                  <a:pt x="132192" y="0"/>
                </a:cubicBezTo>
                <a:lnTo>
                  <a:pt x="2511649" y="0"/>
                </a:lnTo>
                <a:cubicBezTo>
                  <a:pt x="2584657" y="0"/>
                  <a:pt x="2643841" y="59184"/>
                  <a:pt x="2643841" y="132192"/>
                </a:cubicBezTo>
                <a:lnTo>
                  <a:pt x="2643841" y="1189728"/>
                </a:lnTo>
                <a:cubicBezTo>
                  <a:pt x="2643841" y="1262736"/>
                  <a:pt x="2584657" y="1321920"/>
                  <a:pt x="2511649" y="1321920"/>
                </a:cubicBezTo>
                <a:lnTo>
                  <a:pt x="132192" y="1321920"/>
                </a:lnTo>
                <a:cubicBezTo>
                  <a:pt x="59184" y="1321920"/>
                  <a:pt x="0" y="1262736"/>
                  <a:pt x="0" y="1189728"/>
                </a:cubicBezTo>
                <a:lnTo>
                  <a:pt x="0" y="132192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98" tIns="56498" rIns="56498" bIns="5649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800" kern="1200" dirty="0">
                <a:latin typeface="+mj-lt"/>
              </a:rPr>
              <a:t>Uzależnienia</a:t>
            </a:r>
          </a:p>
        </p:txBody>
      </p:sp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173CFF0A-2C32-45E1-9391-A0D15C6F144D}"/>
              </a:ext>
            </a:extLst>
          </p:cNvPr>
          <p:cNvSpPr/>
          <p:nvPr/>
        </p:nvSpPr>
        <p:spPr>
          <a:xfrm rot="19457599">
            <a:off x="3164412" y="3202855"/>
            <a:ext cx="1302360" cy="59150"/>
          </a:xfrm>
          <a:custGeom>
            <a:avLst/>
            <a:gdLst>
              <a:gd name="connsiteX0" fmla="*/ 0 w 1302360"/>
              <a:gd name="connsiteY0" fmla="*/ 29575 h 59150"/>
              <a:gd name="connsiteX1" fmla="*/ 1302360 w 1302360"/>
              <a:gd name="connsiteY1" fmla="*/ 29575 h 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2360" h="59150">
                <a:moveTo>
                  <a:pt x="0" y="29575"/>
                </a:moveTo>
                <a:lnTo>
                  <a:pt x="1302360" y="2957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321" tIns="-2985" rIns="631321" bIns="-298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00" kern="1200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C1799B2-80D6-4805-A6E0-32234F2E650D}"/>
              </a:ext>
            </a:extLst>
          </p:cNvPr>
          <p:cNvSpPr/>
          <p:nvPr/>
        </p:nvSpPr>
        <p:spPr>
          <a:xfrm>
            <a:off x="4344361" y="2191418"/>
            <a:ext cx="2643841" cy="1321920"/>
          </a:xfrm>
          <a:custGeom>
            <a:avLst/>
            <a:gdLst>
              <a:gd name="connsiteX0" fmla="*/ 0 w 2643841"/>
              <a:gd name="connsiteY0" fmla="*/ 132192 h 1321920"/>
              <a:gd name="connsiteX1" fmla="*/ 132192 w 2643841"/>
              <a:gd name="connsiteY1" fmla="*/ 0 h 1321920"/>
              <a:gd name="connsiteX2" fmla="*/ 2511649 w 2643841"/>
              <a:gd name="connsiteY2" fmla="*/ 0 h 1321920"/>
              <a:gd name="connsiteX3" fmla="*/ 2643841 w 2643841"/>
              <a:gd name="connsiteY3" fmla="*/ 132192 h 1321920"/>
              <a:gd name="connsiteX4" fmla="*/ 2643841 w 2643841"/>
              <a:gd name="connsiteY4" fmla="*/ 1189728 h 1321920"/>
              <a:gd name="connsiteX5" fmla="*/ 2511649 w 2643841"/>
              <a:gd name="connsiteY5" fmla="*/ 1321920 h 1321920"/>
              <a:gd name="connsiteX6" fmla="*/ 132192 w 2643841"/>
              <a:gd name="connsiteY6" fmla="*/ 1321920 h 1321920"/>
              <a:gd name="connsiteX7" fmla="*/ 0 w 2643841"/>
              <a:gd name="connsiteY7" fmla="*/ 1189728 h 1321920"/>
              <a:gd name="connsiteX8" fmla="*/ 0 w 2643841"/>
              <a:gd name="connsiteY8" fmla="*/ 132192 h 13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841" h="1321920">
                <a:moveTo>
                  <a:pt x="0" y="132192"/>
                </a:moveTo>
                <a:cubicBezTo>
                  <a:pt x="0" y="59184"/>
                  <a:pt x="59184" y="0"/>
                  <a:pt x="132192" y="0"/>
                </a:cubicBezTo>
                <a:lnTo>
                  <a:pt x="2511649" y="0"/>
                </a:lnTo>
                <a:cubicBezTo>
                  <a:pt x="2584657" y="0"/>
                  <a:pt x="2643841" y="59184"/>
                  <a:pt x="2643841" y="132192"/>
                </a:cubicBezTo>
                <a:lnTo>
                  <a:pt x="2643841" y="1189728"/>
                </a:lnTo>
                <a:cubicBezTo>
                  <a:pt x="2643841" y="1262736"/>
                  <a:pt x="2584657" y="1321920"/>
                  <a:pt x="2511649" y="1321920"/>
                </a:cubicBezTo>
                <a:lnTo>
                  <a:pt x="132192" y="1321920"/>
                </a:lnTo>
                <a:cubicBezTo>
                  <a:pt x="59184" y="1321920"/>
                  <a:pt x="0" y="1262736"/>
                  <a:pt x="0" y="1189728"/>
                </a:cubicBezTo>
                <a:lnTo>
                  <a:pt x="0" y="132192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98" tIns="56498" rIns="56498" bIns="5649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800" kern="1200" dirty="0">
                <a:latin typeface="+mj-lt"/>
              </a:rPr>
              <a:t>substancje</a:t>
            </a:r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670AED02-8ABB-4BE5-9DAE-E80BD523CE3F}"/>
              </a:ext>
            </a:extLst>
          </p:cNvPr>
          <p:cNvSpPr/>
          <p:nvPr/>
        </p:nvSpPr>
        <p:spPr>
          <a:xfrm rot="2142401">
            <a:off x="3164412" y="3962960"/>
            <a:ext cx="1302360" cy="59150"/>
          </a:xfrm>
          <a:custGeom>
            <a:avLst/>
            <a:gdLst>
              <a:gd name="connsiteX0" fmla="*/ 0 w 1302360"/>
              <a:gd name="connsiteY0" fmla="*/ 29575 h 59150"/>
              <a:gd name="connsiteX1" fmla="*/ 1302360 w 1302360"/>
              <a:gd name="connsiteY1" fmla="*/ 29575 h 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2360" h="59150">
                <a:moveTo>
                  <a:pt x="0" y="29575"/>
                </a:moveTo>
                <a:lnTo>
                  <a:pt x="1302360" y="29575"/>
                </a:lnTo>
              </a:path>
            </a:pathLst>
          </a:custGeom>
          <a:noFill/>
        </p:spPr>
        <p:style>
          <a:lnRef idx="2">
            <a:schemeClr val="dk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321" tIns="-2984" rIns="631321" bIns="-298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00" kern="1200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371E82C6-4038-4B15-97A4-78A86BA3EB79}"/>
              </a:ext>
            </a:extLst>
          </p:cNvPr>
          <p:cNvSpPr/>
          <p:nvPr/>
        </p:nvSpPr>
        <p:spPr>
          <a:xfrm>
            <a:off x="4344361" y="3711627"/>
            <a:ext cx="2643841" cy="1321920"/>
          </a:xfrm>
          <a:custGeom>
            <a:avLst/>
            <a:gdLst>
              <a:gd name="connsiteX0" fmla="*/ 0 w 2643841"/>
              <a:gd name="connsiteY0" fmla="*/ 132192 h 1321920"/>
              <a:gd name="connsiteX1" fmla="*/ 132192 w 2643841"/>
              <a:gd name="connsiteY1" fmla="*/ 0 h 1321920"/>
              <a:gd name="connsiteX2" fmla="*/ 2511649 w 2643841"/>
              <a:gd name="connsiteY2" fmla="*/ 0 h 1321920"/>
              <a:gd name="connsiteX3" fmla="*/ 2643841 w 2643841"/>
              <a:gd name="connsiteY3" fmla="*/ 132192 h 1321920"/>
              <a:gd name="connsiteX4" fmla="*/ 2643841 w 2643841"/>
              <a:gd name="connsiteY4" fmla="*/ 1189728 h 1321920"/>
              <a:gd name="connsiteX5" fmla="*/ 2511649 w 2643841"/>
              <a:gd name="connsiteY5" fmla="*/ 1321920 h 1321920"/>
              <a:gd name="connsiteX6" fmla="*/ 132192 w 2643841"/>
              <a:gd name="connsiteY6" fmla="*/ 1321920 h 1321920"/>
              <a:gd name="connsiteX7" fmla="*/ 0 w 2643841"/>
              <a:gd name="connsiteY7" fmla="*/ 1189728 h 1321920"/>
              <a:gd name="connsiteX8" fmla="*/ 0 w 2643841"/>
              <a:gd name="connsiteY8" fmla="*/ 132192 h 13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3841" h="1321920">
                <a:moveTo>
                  <a:pt x="0" y="132192"/>
                </a:moveTo>
                <a:cubicBezTo>
                  <a:pt x="0" y="59184"/>
                  <a:pt x="59184" y="0"/>
                  <a:pt x="132192" y="0"/>
                </a:cubicBezTo>
                <a:lnTo>
                  <a:pt x="2511649" y="0"/>
                </a:lnTo>
                <a:cubicBezTo>
                  <a:pt x="2584657" y="0"/>
                  <a:pt x="2643841" y="59184"/>
                  <a:pt x="2643841" y="132192"/>
                </a:cubicBezTo>
                <a:lnTo>
                  <a:pt x="2643841" y="1189728"/>
                </a:lnTo>
                <a:cubicBezTo>
                  <a:pt x="2643841" y="1262736"/>
                  <a:pt x="2584657" y="1321920"/>
                  <a:pt x="2511649" y="1321920"/>
                </a:cubicBezTo>
                <a:lnTo>
                  <a:pt x="132192" y="1321920"/>
                </a:lnTo>
                <a:cubicBezTo>
                  <a:pt x="59184" y="1321920"/>
                  <a:pt x="0" y="1262736"/>
                  <a:pt x="0" y="1189728"/>
                </a:cubicBezTo>
                <a:lnTo>
                  <a:pt x="0" y="132192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498" tIns="56498" rIns="56498" bIns="5649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800" kern="1200" dirty="0">
                <a:latin typeface="+mj-lt"/>
              </a:rPr>
              <a:t>zachowania</a:t>
            </a:r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51022508-C2A2-45C8-B5CC-E33501DBA14C}"/>
              </a:ext>
            </a:extLst>
          </p:cNvPr>
          <p:cNvSpPr/>
          <p:nvPr/>
        </p:nvSpPr>
        <p:spPr>
          <a:xfrm rot="19457599">
            <a:off x="6865790" y="3962960"/>
            <a:ext cx="1302360" cy="59150"/>
          </a:xfrm>
          <a:custGeom>
            <a:avLst/>
            <a:gdLst>
              <a:gd name="connsiteX0" fmla="*/ 0 w 1302360"/>
              <a:gd name="connsiteY0" fmla="*/ 29575 h 59150"/>
              <a:gd name="connsiteX1" fmla="*/ 1302360 w 1302360"/>
              <a:gd name="connsiteY1" fmla="*/ 29575 h 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2360" h="59150">
                <a:moveTo>
                  <a:pt x="0" y="29575"/>
                </a:moveTo>
                <a:lnTo>
                  <a:pt x="1302360" y="29575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321" tIns="-2984" rIns="631320" bIns="-298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00" kern="1200"/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7699A834-83C0-4920-9548-A87F055CA39C}"/>
              </a:ext>
            </a:extLst>
          </p:cNvPr>
          <p:cNvSpPr/>
          <p:nvPr/>
        </p:nvSpPr>
        <p:spPr>
          <a:xfrm rot="2142401">
            <a:off x="6865790" y="4723064"/>
            <a:ext cx="1302360" cy="59150"/>
          </a:xfrm>
          <a:custGeom>
            <a:avLst/>
            <a:gdLst>
              <a:gd name="connsiteX0" fmla="*/ 0 w 1302360"/>
              <a:gd name="connsiteY0" fmla="*/ 29575 h 59150"/>
              <a:gd name="connsiteX1" fmla="*/ 1302360 w 1302360"/>
              <a:gd name="connsiteY1" fmla="*/ 29575 h 5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2360" h="59150">
                <a:moveTo>
                  <a:pt x="0" y="29575"/>
                </a:moveTo>
                <a:lnTo>
                  <a:pt x="1302360" y="29575"/>
                </a:lnTo>
              </a:path>
            </a:pathLst>
          </a:custGeom>
          <a:noFill/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1321" tIns="-2985" rIns="631320" bIns="-298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l-PL" sz="500" kern="1200"/>
          </a:p>
        </p:txBody>
      </p:sp>
      <p:pic>
        <p:nvPicPr>
          <p:cNvPr id="5" name="Obraz 4" descr="Obraz zawierający zdalny, gra, wewnątrz, kontrolka&#10;&#10;Opis wygenerowany automatycznie">
            <a:extLst>
              <a:ext uri="{FF2B5EF4-FFF2-40B4-BE49-F238E27FC236}">
                <a16:creationId xmlns:a16="http://schemas.microsoft.com/office/drawing/2014/main" id="{50F86CC1-1A5C-415A-9802-05E23486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859" y="2983730"/>
            <a:ext cx="1406429" cy="1059216"/>
          </a:xfrm>
          <a:prstGeom prst="rect">
            <a:avLst/>
          </a:prstGeom>
        </p:spPr>
      </p:pic>
      <p:pic>
        <p:nvPicPr>
          <p:cNvPr id="6" name="Obraz 5" descr="Obraz zawierający zegar&#10;&#10;Opis wygenerowany automatycznie">
            <a:extLst>
              <a:ext uri="{FF2B5EF4-FFF2-40B4-BE49-F238E27FC236}">
                <a16:creationId xmlns:a16="http://schemas.microsoft.com/office/drawing/2014/main" id="{BCADCDAF-8DE8-46A6-904B-44C795751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3" r="12355"/>
          <a:stretch/>
        </p:blipFill>
        <p:spPr>
          <a:xfrm>
            <a:off x="8313859" y="4348571"/>
            <a:ext cx="1184036" cy="1572594"/>
          </a:xfrm>
          <a:prstGeom prst="rect">
            <a:avLst/>
          </a:prstGeom>
        </p:spPr>
      </p:pic>
      <p:pic>
        <p:nvPicPr>
          <p:cNvPr id="1026" name="Picture 2" descr="DSM-5-vs-ICD-11 Classifying Diseases and Disorders">
            <a:extLst>
              <a:ext uri="{FF2B5EF4-FFF2-40B4-BE49-F238E27FC236}">
                <a16:creationId xmlns:a16="http://schemas.microsoft.com/office/drawing/2014/main" id="{A9FA63C8-0CA8-49DB-912F-C9752E196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7" b="34551"/>
          <a:stretch/>
        </p:blipFill>
        <p:spPr bwMode="auto">
          <a:xfrm>
            <a:off x="7330700" y="271445"/>
            <a:ext cx="3150353" cy="21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zegar&#10;&#10;Opis wygenerowany automatycznie">
            <a:extLst>
              <a:ext uri="{FF2B5EF4-FFF2-40B4-BE49-F238E27FC236}">
                <a16:creationId xmlns:a16="http://schemas.microsoft.com/office/drawing/2014/main" id="{BCADCDAF-8DE8-46A6-904B-44C795751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3" r="12355"/>
          <a:stretch/>
        </p:blipFill>
        <p:spPr>
          <a:xfrm>
            <a:off x="679097" y="1455523"/>
            <a:ext cx="1184036" cy="1572594"/>
          </a:xfrm>
          <a:prstGeom prst="rect">
            <a:avLst/>
          </a:prstGeom>
        </p:spPr>
      </p:pic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BCB77AEA-E73C-4459-A3A5-336CB18B6D0B}"/>
              </a:ext>
            </a:extLst>
          </p:cNvPr>
          <p:cNvSpPr txBox="1">
            <a:spLocks/>
          </p:cNvSpPr>
          <p:nvPr/>
        </p:nvSpPr>
        <p:spPr>
          <a:xfrm>
            <a:off x="1421460" y="3299210"/>
            <a:ext cx="10459628" cy="269854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800" dirty="0">
                <a:latin typeface="+mj-lt"/>
              </a:rPr>
              <a:t>Zgeneralizowane Problemowe Używanie Internetu (ang. GPIU)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pl-PL" sz="2800" dirty="0">
                <a:latin typeface="+mj-lt"/>
                <a:ea typeface="Open Sans Light" charset="0"/>
                <a:cs typeface="Open Sans Light" charset="0"/>
              </a:rPr>
              <a:t>Specyficzne Problemowe Używanie Internetu:</a:t>
            </a:r>
          </a:p>
          <a:p>
            <a:pPr marL="578351" lvl="1" indent="-28574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400" dirty="0">
                <a:latin typeface="+mj-lt"/>
                <a:ea typeface="Open Sans Light" charset="0"/>
                <a:cs typeface="Open Sans Light" charset="0"/>
              </a:rPr>
              <a:t>Problemowe korzystanie z sieci społecznościowych (np. Facebooka)</a:t>
            </a:r>
          </a:p>
          <a:p>
            <a:pPr marL="578351" lvl="1" indent="-28574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400" dirty="0">
                <a:latin typeface="+mj-lt"/>
                <a:ea typeface="Open Sans Light" charset="0"/>
                <a:cs typeface="Open Sans Light" charset="0"/>
              </a:rPr>
              <a:t>Problemowe korzystanie ze smartfonów (aplikacji w smartfonach)</a:t>
            </a:r>
          </a:p>
          <a:p>
            <a:pPr marL="578351" lvl="1" indent="-28574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sz="2400" dirty="0">
                <a:latin typeface="+mj-lt"/>
                <a:ea typeface="Open Sans Light" charset="0"/>
                <a:cs typeface="Open Sans Light" charset="0"/>
              </a:rPr>
              <a:t>Zaburzenie grania w gry komputerowe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None/>
            </a:pPr>
            <a:endParaRPr lang="pl-PL" sz="2400" dirty="0">
              <a:latin typeface="+mj-lt"/>
              <a:ea typeface="Open Sans Light" charset="0"/>
              <a:cs typeface="Open Sans Light" charset="0"/>
            </a:endParaRPr>
          </a:p>
          <a:p>
            <a:pPr>
              <a:lnSpc>
                <a:spcPct val="100000"/>
              </a:lnSpc>
            </a:pPr>
            <a:endParaRPr lang="pl-PL" sz="2400" dirty="0">
              <a:latin typeface="+mj-lt"/>
            </a:endParaRPr>
          </a:p>
          <a:p>
            <a:pPr>
              <a:lnSpc>
                <a:spcPct val="100000"/>
              </a:lnSpc>
            </a:pPr>
            <a:endParaRPr lang="pl-PL" sz="2400" dirty="0">
              <a:latin typeface="+mj-lt"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4E13F6DB-43C4-4687-8C13-C6A8BBC36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4" r="2" b="2"/>
          <a:stretch/>
        </p:blipFill>
        <p:spPr>
          <a:xfrm>
            <a:off x="4765101" y="1577360"/>
            <a:ext cx="1206242" cy="145075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A4457CA-4E84-4BAA-B4B0-2FAA64728E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9" b="35072"/>
          <a:stretch/>
        </p:blipFill>
        <p:spPr>
          <a:xfrm>
            <a:off x="7663740" y="1759817"/>
            <a:ext cx="2976068" cy="1147731"/>
          </a:xfrm>
          <a:prstGeom prst="rect">
            <a:avLst/>
          </a:prstGeom>
        </p:spPr>
      </p:pic>
      <p:pic>
        <p:nvPicPr>
          <p:cNvPr id="19" name="Obraz 18" descr="Obraz zawierający sprzęt elektroniczny, telefon komórkowy, osoba, telefon&#10;&#10;Opis wygenerowany automatycznie">
            <a:extLst>
              <a:ext uri="{FF2B5EF4-FFF2-40B4-BE49-F238E27FC236}">
                <a16:creationId xmlns:a16="http://schemas.microsoft.com/office/drawing/2014/main" id="{D728285D-3A9B-4B4C-817F-7FAB6BC89A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4" r="22378" b="-1"/>
          <a:stretch/>
        </p:blipFill>
        <p:spPr>
          <a:xfrm>
            <a:off x="6293137" y="1612624"/>
            <a:ext cx="1193060" cy="144211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4C92B067-EEF7-42F6-89CF-AFDE96B488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6" b="21613"/>
          <a:stretch/>
        </p:blipFill>
        <p:spPr>
          <a:xfrm>
            <a:off x="2070473" y="1795584"/>
            <a:ext cx="2366527" cy="884903"/>
          </a:xfrm>
          <a:prstGeom prst="rect">
            <a:avLst/>
          </a:prstGeom>
        </p:spPr>
      </p:pic>
      <p:sp>
        <p:nvSpPr>
          <p:cNvPr id="21" name="Tytuł 1">
            <a:extLst>
              <a:ext uri="{FF2B5EF4-FFF2-40B4-BE49-F238E27FC236}">
                <a16:creationId xmlns:a16="http://schemas.microsoft.com/office/drawing/2014/main" id="{994E3D6A-C729-40FF-9D03-846B66C406CC}"/>
              </a:ext>
            </a:extLst>
          </p:cNvPr>
          <p:cNvSpPr txBox="1">
            <a:spLocks/>
          </p:cNvSpPr>
          <p:nvPr/>
        </p:nvSpPr>
        <p:spPr>
          <a:xfrm>
            <a:off x="1271115" y="821257"/>
            <a:ext cx="10391714" cy="59092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E-uzależnienia (uzależnienia od internetu)</a:t>
            </a:r>
          </a:p>
        </p:txBody>
      </p:sp>
    </p:spTree>
    <p:extLst>
      <p:ext uri="{BB962C8B-B14F-4D97-AF65-F5344CB8AC3E}">
        <p14:creationId xmlns:p14="http://schemas.microsoft.com/office/powerpoint/2010/main" val="4263996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45578E-8C4D-440F-BCA7-652A7CC1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Zaburzenie grania w gry komputerowe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BD6B56-9E0D-464A-BD15-831655EF2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49" y="1845733"/>
            <a:ext cx="10249231" cy="4451699"/>
          </a:xfrm>
        </p:spPr>
        <p:txBody>
          <a:bodyPr>
            <a:normAutofit/>
          </a:bodyPr>
          <a:lstStyle/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>
                <a:latin typeface="+mj-lt"/>
              </a:rPr>
              <a:t>Zaabsorbowanie lub obsesja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>
                <a:latin typeface="+mj-lt"/>
              </a:rPr>
              <a:t>Objawy odstawienne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>
                <a:latin typeface="+mj-lt"/>
              </a:rPr>
              <a:t>Zwiększenie tolerancji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>
                <a:latin typeface="+mj-lt"/>
              </a:rPr>
              <a:t>Nawroty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>
                <a:latin typeface="+mj-lt"/>
              </a:rPr>
              <a:t>Negatywne konsekwencje – zainteresowania / hobby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>
                <a:latin typeface="+mj-lt"/>
              </a:rPr>
              <a:t>Kontynuowanie mimo świadomości negatywnym konsekwencji;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>
                <a:latin typeface="+mj-lt"/>
              </a:rPr>
              <a:t>Okłamywanie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>
                <a:latin typeface="+mj-lt"/>
              </a:rPr>
              <a:t>Regulacja nastroju</a:t>
            </a:r>
          </a:p>
          <a:p>
            <a:pPr marL="749808" lvl="1" indent="-457200">
              <a:lnSpc>
                <a:spcPct val="100000"/>
              </a:lnSpc>
              <a:buFont typeface="+mj-lt"/>
              <a:buAutoNum type="arabicPeriod"/>
            </a:pPr>
            <a:r>
              <a:rPr lang="pl-PL" sz="2400" dirty="0">
                <a:latin typeface="+mj-lt"/>
              </a:rPr>
              <a:t>Negatywne konsekwencje – relacje</a:t>
            </a:r>
          </a:p>
        </p:txBody>
      </p:sp>
      <p:pic>
        <p:nvPicPr>
          <p:cNvPr id="4" name="Obraz 3" descr="Obraz zawierający zegar&#10;&#10;Opis wygenerowany automatycznie">
            <a:extLst>
              <a:ext uri="{FF2B5EF4-FFF2-40B4-BE49-F238E27FC236}">
                <a16:creationId xmlns:a16="http://schemas.microsoft.com/office/drawing/2014/main" id="{03EC61FC-8E73-433D-B748-38A823022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5" t="10577" r="5422" b="13446"/>
          <a:stretch/>
        </p:blipFill>
        <p:spPr>
          <a:xfrm>
            <a:off x="10730222" y="657647"/>
            <a:ext cx="1175379" cy="10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0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7">
            <a:extLst>
              <a:ext uri="{FF2B5EF4-FFF2-40B4-BE49-F238E27FC236}">
                <a16:creationId xmlns:a16="http://schemas.microsoft.com/office/drawing/2014/main" id="{10DE4704-F25E-4187-A4C5-03764E98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Model Problemowego Używania Internetu </a:t>
            </a:r>
            <a:endParaRPr lang="pl-PL" sz="1800" dirty="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8A92BB6A-470A-4D4E-879D-C6C01699174D}"/>
              </a:ext>
            </a:extLst>
          </p:cNvPr>
          <p:cNvGrpSpPr/>
          <p:nvPr/>
        </p:nvGrpSpPr>
        <p:grpSpPr>
          <a:xfrm>
            <a:off x="2094271" y="2042652"/>
            <a:ext cx="7206432" cy="3657600"/>
            <a:chOff x="1770006" y="2414015"/>
            <a:chExt cx="7624366" cy="3448641"/>
          </a:xfrm>
        </p:grpSpPr>
        <p:sp>
          <p:nvSpPr>
            <p:cNvPr id="21" name="Prostokąt: zaokrąglone rogi 20">
              <a:extLst>
                <a:ext uri="{FF2B5EF4-FFF2-40B4-BE49-F238E27FC236}">
                  <a16:creationId xmlns:a16="http://schemas.microsoft.com/office/drawing/2014/main" id="{17DF21C3-8D6F-4A95-B57D-745078B78915}"/>
                </a:ext>
              </a:extLst>
            </p:cNvPr>
            <p:cNvSpPr/>
            <p:nvPr/>
          </p:nvSpPr>
          <p:spPr>
            <a:xfrm>
              <a:off x="1770006" y="3976194"/>
              <a:ext cx="1412368" cy="54865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cap="small" dirty="0">
                  <a:latin typeface="+mj-lt"/>
                  <a:cs typeface="Times New Roman" panose="02020603050405020304" pitchFamily="18" charset="0"/>
                </a:rPr>
                <a:t>POOF*</a:t>
              </a:r>
            </a:p>
          </p:txBody>
        </p:sp>
        <p:sp>
          <p:nvSpPr>
            <p:cNvPr id="22" name="Prostokąt: zaokrąglone rogi 21">
              <a:extLst>
                <a:ext uri="{FF2B5EF4-FFF2-40B4-BE49-F238E27FC236}">
                  <a16:creationId xmlns:a16="http://schemas.microsoft.com/office/drawing/2014/main" id="{43C446D3-5574-4400-B6CF-52906CC66C4C}"/>
                </a:ext>
              </a:extLst>
            </p:cNvPr>
            <p:cNvSpPr/>
            <p:nvPr/>
          </p:nvSpPr>
          <p:spPr>
            <a:xfrm>
              <a:off x="3654066" y="5012293"/>
              <a:ext cx="1978767" cy="8503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cap="small" dirty="0">
                  <a:latin typeface="+mj-lt"/>
                  <a:cs typeface="Times New Roman" panose="02020603050405020304" pitchFamily="18" charset="0"/>
                </a:rPr>
                <a:t>Regulacja Nastroju</a:t>
              </a:r>
            </a:p>
          </p:txBody>
        </p:sp>
        <p:sp>
          <p:nvSpPr>
            <p:cNvPr id="23" name="Prostokąt: zaokrąglone rogi 22">
              <a:extLst>
                <a:ext uri="{FF2B5EF4-FFF2-40B4-BE49-F238E27FC236}">
                  <a16:creationId xmlns:a16="http://schemas.microsoft.com/office/drawing/2014/main" id="{AEB06E87-84AF-49C2-B0CA-05802BA1A749}"/>
                </a:ext>
              </a:extLst>
            </p:cNvPr>
            <p:cNvSpPr/>
            <p:nvPr/>
          </p:nvSpPr>
          <p:spPr>
            <a:xfrm>
              <a:off x="3969635" y="2414015"/>
              <a:ext cx="2284413" cy="81868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cap="small" dirty="0">
                  <a:latin typeface="+mj-lt"/>
                  <a:cs typeface="Times New Roman" panose="02020603050405020304" pitchFamily="18" charset="0"/>
                </a:rPr>
                <a:t>Poznawcze zaabsorbowanie</a:t>
              </a:r>
              <a:endParaRPr lang="en-GB" cap="small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4" name="Prostokąt: zaokrąglone rogi 23">
              <a:extLst>
                <a:ext uri="{FF2B5EF4-FFF2-40B4-BE49-F238E27FC236}">
                  <a16:creationId xmlns:a16="http://schemas.microsoft.com/office/drawing/2014/main" id="{5742B0CF-D4BD-483C-8403-F2648CA2A829}"/>
                </a:ext>
              </a:extLst>
            </p:cNvPr>
            <p:cNvSpPr/>
            <p:nvPr/>
          </p:nvSpPr>
          <p:spPr>
            <a:xfrm>
              <a:off x="7375059" y="5005860"/>
              <a:ext cx="2019313" cy="85036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cap="small" dirty="0">
                  <a:latin typeface="+mj-lt"/>
                  <a:cs typeface="Times New Roman" panose="02020603050405020304" pitchFamily="18" charset="0"/>
                </a:rPr>
                <a:t>Neg. konsekwencje</a:t>
              </a:r>
            </a:p>
          </p:txBody>
        </p:sp>
        <p:sp>
          <p:nvSpPr>
            <p:cNvPr id="25" name="Prostokąt: zaokrąglone rogi 24">
              <a:extLst>
                <a:ext uri="{FF2B5EF4-FFF2-40B4-BE49-F238E27FC236}">
                  <a16:creationId xmlns:a16="http://schemas.microsoft.com/office/drawing/2014/main" id="{AA325E1A-5C51-4811-83AE-D71ED7823A22}"/>
                </a:ext>
              </a:extLst>
            </p:cNvPr>
            <p:cNvSpPr/>
            <p:nvPr/>
          </p:nvSpPr>
          <p:spPr>
            <a:xfrm>
              <a:off x="6968667" y="2414015"/>
              <a:ext cx="2059901" cy="81868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cap="small" dirty="0">
                  <a:latin typeface="+mj-lt"/>
                  <a:cs typeface="Times New Roman" panose="02020603050405020304" pitchFamily="18" charset="0"/>
                </a:rPr>
                <a:t>Kompulsywne Używanie</a:t>
              </a:r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7D9E18F6-07F2-44FF-B7EF-9721BDAA33EA}"/>
                </a:ext>
              </a:extLst>
            </p:cNvPr>
            <p:cNvSpPr/>
            <p:nvPr/>
          </p:nvSpPr>
          <p:spPr>
            <a:xfrm>
              <a:off x="5208019" y="3791384"/>
              <a:ext cx="3010856" cy="94344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cap="small" dirty="0">
                  <a:latin typeface="+mj-lt"/>
                  <a:cs typeface="Times New Roman" panose="02020603050405020304" pitchFamily="18" charset="0"/>
                </a:rPr>
                <a:t>Zaburzona samokontrola</a:t>
              </a:r>
            </a:p>
          </p:txBody>
        </p:sp>
        <p:cxnSp>
          <p:nvCxnSpPr>
            <p:cNvPr id="27" name="Łącznik prosty ze strzałką 26">
              <a:extLst>
                <a:ext uri="{FF2B5EF4-FFF2-40B4-BE49-F238E27FC236}">
                  <a16:creationId xmlns:a16="http://schemas.microsoft.com/office/drawing/2014/main" id="{DA4B0E68-B03E-41A2-9814-08A312D74401}"/>
                </a:ext>
              </a:extLst>
            </p:cNvPr>
            <p:cNvCxnSpPr>
              <a:cxnSpLocks/>
              <a:stCxn id="21" idx="2"/>
              <a:endCxn id="22" idx="1"/>
            </p:cNvCxnSpPr>
            <p:nvPr/>
          </p:nvCxnSpPr>
          <p:spPr>
            <a:xfrm>
              <a:off x="2476190" y="4524848"/>
              <a:ext cx="1177875" cy="9126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Łącznik prosty ze strzałką 27">
              <a:extLst>
                <a:ext uri="{FF2B5EF4-FFF2-40B4-BE49-F238E27FC236}">
                  <a16:creationId xmlns:a16="http://schemas.microsoft.com/office/drawing/2014/main" id="{435D594C-E705-4A99-83AE-590A1733F5F6}"/>
                </a:ext>
              </a:extLst>
            </p:cNvPr>
            <p:cNvCxnSpPr>
              <a:cxnSpLocks/>
              <a:stCxn id="22" idx="3"/>
              <a:endCxn id="26" idx="4"/>
            </p:cNvCxnSpPr>
            <p:nvPr/>
          </p:nvCxnSpPr>
          <p:spPr>
            <a:xfrm flipV="1">
              <a:off x="5632833" y="4734829"/>
              <a:ext cx="1080614" cy="70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9" name="Łącznik prosty ze strzałką 28">
              <a:extLst>
                <a:ext uri="{FF2B5EF4-FFF2-40B4-BE49-F238E27FC236}">
                  <a16:creationId xmlns:a16="http://schemas.microsoft.com/office/drawing/2014/main" id="{5D0031E4-B311-4E1F-B47A-5BF388FCBF3B}"/>
                </a:ext>
              </a:extLst>
            </p:cNvPr>
            <p:cNvCxnSpPr>
              <a:cxnSpLocks/>
              <a:stCxn id="21" idx="3"/>
              <a:endCxn id="26" idx="2"/>
            </p:cNvCxnSpPr>
            <p:nvPr/>
          </p:nvCxnSpPr>
          <p:spPr>
            <a:xfrm>
              <a:off x="3182374" y="4250521"/>
              <a:ext cx="2025645" cy="125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0" name="Łącznik prosty ze strzałką 29">
              <a:extLst>
                <a:ext uri="{FF2B5EF4-FFF2-40B4-BE49-F238E27FC236}">
                  <a16:creationId xmlns:a16="http://schemas.microsoft.com/office/drawing/2014/main" id="{2FA294E2-D30C-4CA1-8159-FC8C2579D563}"/>
                </a:ext>
              </a:extLst>
            </p:cNvPr>
            <p:cNvCxnSpPr>
              <a:cxnSpLocks/>
              <a:stCxn id="26" idx="7"/>
              <a:endCxn id="25" idx="2"/>
            </p:cNvCxnSpPr>
            <p:nvPr/>
          </p:nvCxnSpPr>
          <p:spPr>
            <a:xfrm flipV="1">
              <a:off x="7777945" y="3232700"/>
              <a:ext cx="220673" cy="69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1" name="Łącznik prosty ze strzałką 30">
              <a:extLst>
                <a:ext uri="{FF2B5EF4-FFF2-40B4-BE49-F238E27FC236}">
                  <a16:creationId xmlns:a16="http://schemas.microsoft.com/office/drawing/2014/main" id="{A19FB9F7-1158-4901-814C-5B005EABD11E}"/>
                </a:ext>
              </a:extLst>
            </p:cNvPr>
            <p:cNvCxnSpPr>
              <a:cxnSpLocks/>
              <a:stCxn id="26" idx="1"/>
              <a:endCxn id="23" idx="2"/>
            </p:cNvCxnSpPr>
            <p:nvPr/>
          </p:nvCxnSpPr>
          <p:spPr>
            <a:xfrm flipH="1" flipV="1">
              <a:off x="5111842" y="3232700"/>
              <a:ext cx="537106" cy="6968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Łącznik prosty ze strzałką 31">
              <a:extLst>
                <a:ext uri="{FF2B5EF4-FFF2-40B4-BE49-F238E27FC236}">
                  <a16:creationId xmlns:a16="http://schemas.microsoft.com/office/drawing/2014/main" id="{7C137D4B-AA88-4E9E-9F50-0DF5EEF526F4}"/>
                </a:ext>
              </a:extLst>
            </p:cNvPr>
            <p:cNvCxnSpPr>
              <a:cxnSpLocks/>
              <a:stCxn id="26" idx="5"/>
              <a:endCxn id="24" idx="0"/>
            </p:cNvCxnSpPr>
            <p:nvPr/>
          </p:nvCxnSpPr>
          <p:spPr>
            <a:xfrm>
              <a:off x="7777945" y="4596665"/>
              <a:ext cx="606771" cy="4091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894D9569-1AAC-46AC-BD50-26EA88CEDD8D}"/>
              </a:ext>
            </a:extLst>
          </p:cNvPr>
          <p:cNvSpPr txBox="1"/>
          <p:nvPr/>
        </p:nvSpPr>
        <p:spPr>
          <a:xfrm>
            <a:off x="2094271" y="5949791"/>
            <a:ext cx="4738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j-lt"/>
              </a:rPr>
              <a:t>* POOF – preferencja relacji online nad offline (twarzą w twarz)</a:t>
            </a:r>
          </a:p>
        </p:txBody>
      </p:sp>
    </p:spTree>
    <p:extLst>
      <p:ext uri="{BB962C8B-B14F-4D97-AF65-F5344CB8AC3E}">
        <p14:creationId xmlns:p14="http://schemas.microsoft.com/office/powerpoint/2010/main" val="231315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B5A5A0-12DA-47C6-B95B-EB3ED044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Zmiany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pl-PL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</a:t>
            </a: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czasie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pandemii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COVID-19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97AAB7A-FBFE-4BC4-9721-564ACBA6E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929" y="505396"/>
            <a:ext cx="6672153" cy="50541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1E5EDAD-D478-4AE0-A702-DD45CC3EC9CF}"/>
              </a:ext>
            </a:extLst>
          </p:cNvPr>
          <p:cNvSpPr txBox="1"/>
          <p:nvPr/>
        </p:nvSpPr>
        <p:spPr>
          <a:xfrm>
            <a:off x="43334" y="5767829"/>
            <a:ext cx="12204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0" i="0" dirty="0" err="1">
                <a:effectLst/>
                <a:latin typeface="+mj-lt"/>
              </a:rPr>
              <a:t>Santomauro</a:t>
            </a:r>
            <a:r>
              <a:rPr lang="pl-PL" sz="1600" b="0" i="0" dirty="0">
                <a:effectLst/>
                <a:latin typeface="+mj-lt"/>
              </a:rPr>
              <a:t>, D. et al. (2021). </a:t>
            </a:r>
            <a:r>
              <a:rPr lang="en-US" sz="1600" b="0" i="0" dirty="0">
                <a:effectLst/>
                <a:latin typeface="+mj-lt"/>
              </a:rPr>
              <a:t>Global prevalence and burden of depressive and anxiety disorders in 204 countries and territories in 2020 due to the COVID-19 pandemic</a:t>
            </a:r>
            <a:r>
              <a:rPr lang="pl-PL" sz="1600" b="0" i="0" dirty="0">
                <a:effectLst/>
                <a:latin typeface="+mj-lt"/>
              </a:rPr>
              <a:t>. The Lancet, 398, </a:t>
            </a:r>
            <a:r>
              <a:rPr lang="pl-PL" sz="1600" b="0" i="0" u="none" strike="noStrike" cap="all" dirty="0">
                <a:effectLst/>
                <a:latin typeface="+mj-lt"/>
              </a:rPr>
              <a:t>10312</a:t>
            </a:r>
            <a:r>
              <a:rPr lang="pl-PL" sz="1600" b="0" i="0" cap="all" dirty="0">
                <a:effectLst/>
                <a:latin typeface="+mj-lt"/>
              </a:rPr>
              <a:t>, P1700-1712</a:t>
            </a:r>
            <a:endParaRPr lang="en-US" sz="16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44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14FADF-55D1-4DD0-92B7-18265E41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Zaburzenia związane z internetem w czasie COVID-19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BDAC3A-8E25-4A42-9A73-6A8C84BB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986"/>
            <a:ext cx="10509701" cy="4097227"/>
          </a:xfrm>
        </p:spPr>
        <p:txBody>
          <a:bodyPr>
            <a:noAutofit/>
          </a:bodyPr>
          <a:lstStyle/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chemeClr val="tx1"/>
                </a:solidFill>
                <a:latin typeface="+mj-lt"/>
              </a:rPr>
              <a:t> Zaburzenia związane z internetem i stres, lęk, depresja w COVID-19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(Chen et al., 2021)</a:t>
            </a:r>
            <a:r>
              <a:rPr lang="pl-PL" sz="2400" dirty="0">
                <a:solidFill>
                  <a:schemeClr val="tx1"/>
                </a:solidFill>
                <a:latin typeface="+mj-lt"/>
              </a:rPr>
              <a:t> (wyższe u dorosłych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(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Tull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 et al., 2020) </a:t>
            </a:r>
          </a:p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chemeClr val="tx1"/>
                </a:solidFill>
                <a:latin typeface="+mj-lt"/>
              </a:rPr>
              <a:t> Dzieci i nastolatki zwiększyły czas poświęcany na granie w gry, ale tylko u nastolatków zaobserwowano wzrost symptomów w czasie COVID-19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(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Teng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 et al. 2021) </a:t>
            </a:r>
          </a:p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chemeClr val="tx1"/>
                </a:solidFill>
                <a:latin typeface="+mj-lt"/>
              </a:rPr>
              <a:t> Zmiana w rozpowszechnieniu IGD z 3,7% do 5,9% w Japonii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(Oka et al., 2021)</a:t>
            </a:r>
            <a:r>
              <a:rPr lang="pl-PL" sz="2400" dirty="0">
                <a:solidFill>
                  <a:schemeClr val="tx1"/>
                </a:solidFill>
                <a:latin typeface="+mj-lt"/>
              </a:rPr>
              <a:t>. W innych badaniach populacyjnych przed pandemią 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+mj-lt"/>
              </a:rPr>
              <a:t>1–2</a:t>
            </a:r>
            <a:r>
              <a:rPr lang="pl-PL" sz="2400" b="0" i="0" dirty="0">
                <a:solidFill>
                  <a:schemeClr val="tx1"/>
                </a:solidFill>
                <a:effectLst/>
                <a:latin typeface="+mj-lt"/>
              </a:rPr>
              <a:t>,</a:t>
            </a:r>
            <a:r>
              <a:rPr lang="da-DK" sz="2400" b="0" i="0" dirty="0">
                <a:solidFill>
                  <a:schemeClr val="tx1"/>
                </a:solidFill>
                <a:effectLst/>
                <a:latin typeface="+mj-lt"/>
              </a:rPr>
              <a:t>5%</a:t>
            </a:r>
            <a:r>
              <a:rPr lang="pl-PL" sz="2400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chemeClr val="tx1"/>
                </a:solidFill>
                <a:latin typeface="+mj-lt"/>
              </a:rPr>
              <a:t>Wzrost korzystania ze smartfona i medium społecznościowych w grupie dzieci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(Chen et al., 2021)</a:t>
            </a:r>
          </a:p>
          <a:p>
            <a:pPr>
              <a:buFont typeface="Calibri Light" panose="020F0302020204030204" pitchFamily="34" charset="0"/>
              <a:buChar char="→"/>
            </a:pPr>
            <a:r>
              <a:rPr lang="pl-PL" sz="2400" b="0" i="0" dirty="0">
                <a:solidFill>
                  <a:schemeClr val="tx1"/>
                </a:solidFill>
                <a:effectLst/>
                <a:latin typeface="+mj-lt"/>
              </a:rPr>
              <a:t> Granie w gry ma pozytywne znaczenie dla zdrowia psychicznego </a:t>
            </a:r>
            <a:r>
              <a:rPr lang="pl-PL" sz="1800" b="0" i="0" dirty="0">
                <a:solidFill>
                  <a:schemeClr val="tx1"/>
                </a:solidFill>
                <a:effectLst/>
                <a:latin typeface="+mj-lt"/>
              </a:rPr>
              <a:t>(</a:t>
            </a:r>
            <a:r>
              <a:rPr lang="pl-PL" sz="1800" i="0" dirty="0">
                <a:solidFill>
                  <a:schemeClr val="tx1"/>
                </a:solidFill>
                <a:effectLst/>
                <a:latin typeface="+mj-lt"/>
              </a:rPr>
              <a:t>Barr i Copeland-Stewart, 2021)</a:t>
            </a:r>
          </a:p>
          <a:p>
            <a:pPr marL="0" indent="0">
              <a:buNone/>
            </a:pPr>
            <a:endParaRPr lang="pl-PL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907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E5B2D-671C-4094-AB59-D04C03E3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Zdrowie psychiczne w czasie COVID-19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CAE182-097A-4525-AB39-BE15EF90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7490"/>
          </a:xfrm>
        </p:spPr>
        <p:txBody>
          <a:bodyPr>
            <a:normAutofit/>
          </a:bodyPr>
          <a:lstStyle/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</a:rPr>
              <a:t> Rozpowszechnienie </a:t>
            </a:r>
            <a:r>
              <a:rPr lang="pl-PL" sz="24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</a:rPr>
              <a:t>lęku:</a:t>
            </a:r>
          </a:p>
          <a:p>
            <a:pPr>
              <a:buFont typeface="Calibri Light" panose="020F0302020204030204" pitchFamily="34" charset="0"/>
              <a:buChar char="→"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 marL="0" indent="0">
              <a:buNone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rgbClr val="333333"/>
                </a:solidFill>
                <a:latin typeface="+mj-lt"/>
              </a:rPr>
              <a:t> Rozpowszechnienie depresji:</a:t>
            </a:r>
          </a:p>
          <a:p>
            <a:pPr>
              <a:buFont typeface="Calibri Light" panose="020F0302020204030204" pitchFamily="34" charset="0"/>
              <a:buChar char="→"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endParaRPr lang="pl-PL" sz="2400" dirty="0">
              <a:solidFill>
                <a:srgbClr val="333333"/>
              </a:solidFill>
              <a:latin typeface="+mj-lt"/>
            </a:endParaRPr>
          </a:p>
          <a:p>
            <a:pPr>
              <a:buFont typeface="Calibri Light" panose="020F0302020204030204" pitchFamily="34" charset="0"/>
              <a:buChar char="→"/>
            </a:pPr>
            <a:r>
              <a:rPr lang="pl-PL" sz="2400" dirty="0">
                <a:solidFill>
                  <a:srgbClr val="333333"/>
                </a:solidFill>
                <a:latin typeface="+mj-lt"/>
              </a:rPr>
              <a:t>Badania podłużne: wzrost lęku z 8,1% (2019) do 21,% (2020) </a:t>
            </a:r>
            <a:r>
              <a:rPr lang="pl-PL" sz="1800" dirty="0">
                <a:solidFill>
                  <a:srgbClr val="333333"/>
                </a:solidFill>
                <a:latin typeface="+mj-lt"/>
              </a:rPr>
              <a:t>(</a:t>
            </a:r>
            <a:r>
              <a:rPr lang="en-US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Daly </a:t>
            </a:r>
            <a:r>
              <a:rPr lang="pl-PL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i</a:t>
            </a:r>
            <a:r>
              <a:rPr lang="en-US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 Robinson</a:t>
            </a:r>
            <a:r>
              <a:rPr lang="pl-PL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2021)</a:t>
            </a:r>
            <a:r>
              <a:rPr lang="pl-PL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; </a:t>
            </a:r>
            <a:r>
              <a:rPr lang="pl-PL" sz="24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brak zmiany </a:t>
            </a:r>
            <a:r>
              <a:rPr lang="pl-PL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en-US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Hyland et al.</a:t>
            </a:r>
            <a:r>
              <a:rPr lang="pl-PL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1800" dirty="0">
                <a:solidFill>
                  <a:srgbClr val="2E2E2E"/>
                </a:solidFill>
                <a:effectLst/>
                <a:latin typeface="+mj-lt"/>
                <a:ea typeface="Calibri" panose="020F0502020204030204" pitchFamily="34" charset="0"/>
              </a:rPr>
              <a:t>2021)</a:t>
            </a:r>
            <a:endParaRPr lang="pl-PL" sz="1800" dirty="0">
              <a:latin typeface="+mj-lt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B2C3076C-60D8-45BE-839E-C54BBB4ED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04474"/>
              </p:ext>
            </p:extLst>
          </p:nvPr>
        </p:nvGraphicFramePr>
        <p:xfrm>
          <a:off x="1524854" y="2439710"/>
          <a:ext cx="6850744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9248">
                  <a:extLst>
                    <a:ext uri="{9D8B030D-6E8A-4147-A177-3AD203B41FA5}">
                      <a16:colId xmlns:a16="http://schemas.microsoft.com/office/drawing/2014/main" val="1608883673"/>
                    </a:ext>
                  </a:extLst>
                </a:gridCol>
                <a:gridCol w="3611496">
                  <a:extLst>
                    <a:ext uri="{9D8B030D-6E8A-4147-A177-3AD203B41FA5}">
                      <a16:colId xmlns:a16="http://schemas.microsoft.com/office/drawing/2014/main" val="2449174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36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7%)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Salari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637680"/>
                  </a:ext>
                </a:extLst>
              </a:tr>
              <a:tr h="163187"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od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do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50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9%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Xiong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</a:t>
                      </a:r>
                      <a:endParaRPr lang="pl-PL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142592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AFAFD67-8BE0-4073-8BCA-1F748B7A8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0702"/>
              </p:ext>
            </p:extLst>
          </p:nvPr>
        </p:nvGraphicFramePr>
        <p:xfrm>
          <a:off x="1446733" y="3956282"/>
          <a:ext cx="6850744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9248">
                  <a:extLst>
                    <a:ext uri="{9D8B030D-6E8A-4147-A177-3AD203B41FA5}">
                      <a16:colId xmlns:a16="http://schemas.microsoft.com/office/drawing/2014/main" val="1608883673"/>
                    </a:ext>
                  </a:extLst>
                </a:gridCol>
                <a:gridCol w="3611496">
                  <a:extLst>
                    <a:ext uri="{9D8B030D-6E8A-4147-A177-3AD203B41FA5}">
                      <a16:colId xmlns:a16="http://schemas.microsoft.com/office/drawing/2014/main" val="24491747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3,7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5%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l-PL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40,6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%)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Salari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 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637680"/>
                  </a:ext>
                </a:extLst>
              </a:tr>
              <a:tr h="163187">
                <a:tc>
                  <a:txBody>
                    <a:bodyPr/>
                    <a:lstStyle/>
                    <a:p>
                      <a:pPr algn="ctr"/>
                      <a:r>
                        <a:rPr lang="pl-PL" sz="2000" kern="1200" dirty="0">
                          <a:solidFill>
                            <a:schemeClr val="tx1"/>
                          </a:solidFill>
                          <a:latin typeface="+mj-lt"/>
                        </a:rPr>
                        <a:t>od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14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6% 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do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48</a:t>
                      </a: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3%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20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Xiong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</a:t>
                      </a:r>
                      <a:endParaRPr lang="pl-PL" sz="20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142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 7,5% do 48,3%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pl-PL" sz="2000" b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Bueno-Notivol</a:t>
                      </a:r>
                      <a:r>
                        <a:rPr lang="pl-PL" sz="20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al., 2020)</a:t>
                      </a:r>
                      <a:endParaRPr lang="pl-PL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052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0537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2724</TotalTime>
  <Words>903</Words>
  <Application>Microsoft Office PowerPoint</Application>
  <PresentationFormat>Panoramiczny</PresentationFormat>
  <Paragraphs>183</Paragraphs>
  <Slides>22</Slides>
  <Notes>1</Notes>
  <HiddenSlides>1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9" baseType="lpstr">
      <vt:lpstr>BlinkMacSystemFont</vt:lpstr>
      <vt:lpstr>Calibri</vt:lpstr>
      <vt:lpstr>Calibri Light</vt:lpstr>
      <vt:lpstr>Open Sans Light</vt:lpstr>
      <vt:lpstr>Times New Roman</vt:lpstr>
      <vt:lpstr>Wingdings</vt:lpstr>
      <vt:lpstr>Retrospekcja</vt:lpstr>
      <vt:lpstr>E-uzależnienia w dobie pandemii Covid-19 –  porównanie wyników badań polskich  i ukraińskich</vt:lpstr>
      <vt:lpstr>Prezentacja programu PowerPoint</vt:lpstr>
      <vt:lpstr>Czym są e-uzależnienia?</vt:lpstr>
      <vt:lpstr>Prezentacja programu PowerPoint</vt:lpstr>
      <vt:lpstr>Zaburzenie grania w gry komputerowe</vt:lpstr>
      <vt:lpstr>Model Problemowego Używania Internetu </vt:lpstr>
      <vt:lpstr>Zmiany  w czasie pandemii COVID-19</vt:lpstr>
      <vt:lpstr>Zaburzenia związane z internetem w czasie COVID-19</vt:lpstr>
      <vt:lpstr>Zdrowie psychiczne w czasie COVID-19</vt:lpstr>
      <vt:lpstr>Metoda - Narzędzia</vt:lpstr>
      <vt:lpstr>Osoby badane</vt:lpstr>
      <vt:lpstr>Depresja i Lęk</vt:lpstr>
      <vt:lpstr>Prezentacja programu PowerPoint</vt:lpstr>
      <vt:lpstr>Wyniki – Zaburzenie grania w gry</vt:lpstr>
      <vt:lpstr>Prezentacja programu PowerPoint</vt:lpstr>
      <vt:lpstr>Depresja, Lęk i zaburzenie grania</vt:lpstr>
      <vt:lpstr>Problemowe używanie smartfona</vt:lpstr>
      <vt:lpstr>Problemowe używanie SNS</vt:lpstr>
      <vt:lpstr>Prezentacja programu PowerPoint</vt:lpstr>
      <vt:lpstr>Prezentacja programu PowerPoint</vt:lpstr>
      <vt:lpstr>Podsumowanie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Zdrowie psychiczne i używanie nowych technologii – zmiana  w czasie izolacji społecznej</dc:title>
  <dc:creator>Magdalena Rowicka</dc:creator>
  <cp:lastModifiedBy>Tomasz Kowalewicz</cp:lastModifiedBy>
  <cp:revision>6</cp:revision>
  <dcterms:created xsi:type="dcterms:W3CDTF">2021-11-20T16:32:11Z</dcterms:created>
  <dcterms:modified xsi:type="dcterms:W3CDTF">2021-12-03T10:35:57Z</dcterms:modified>
</cp:coreProperties>
</file>