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BBF"/>
    <a:srgbClr val="90FF90"/>
    <a:srgbClr val="33CC33"/>
    <a:srgbClr val="88E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3" d="100"/>
          <a:sy n="53" d="100"/>
        </p:scale>
        <p:origin x="96" y="63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08242" cy="1027505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02437" y="2580480"/>
            <a:ext cx="11683125" cy="1032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0">
                <a:solidFill>
                  <a:srgbClr val="0C67A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rgbClr val="FEFEFD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25756" y="5827196"/>
            <a:ext cx="6362243" cy="445980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50423" y="2495030"/>
            <a:ext cx="8134349" cy="77851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9657" y="460194"/>
            <a:ext cx="548940" cy="78122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91881" y="4646533"/>
            <a:ext cx="428624" cy="68579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04580" y="2801286"/>
            <a:ext cx="107286" cy="107286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04580" y="3307067"/>
            <a:ext cx="107286" cy="10728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0">
                <a:solidFill>
                  <a:srgbClr val="0C67A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EF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8688" y="618493"/>
            <a:ext cx="571499" cy="8191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0">
                <a:solidFill>
                  <a:srgbClr val="0C67A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52648" y="150496"/>
            <a:ext cx="14782703" cy="162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00" b="1" i="0">
                <a:solidFill>
                  <a:srgbClr val="0C67A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11242" y="2824187"/>
            <a:ext cx="13265514" cy="4549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rgbClr val="FEFEFD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23" y="1554057"/>
            <a:ext cx="15146494" cy="832484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86000" y="495690"/>
            <a:ext cx="11494382" cy="10583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95"/>
              </a:spcBef>
            </a:pPr>
            <a:r>
              <a:rPr sz="6600" b="0" spc="375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Urząd</a:t>
            </a:r>
            <a:r>
              <a:rPr sz="6600" b="0" spc="35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 </a:t>
            </a:r>
            <a:r>
              <a:rPr sz="6600" b="0" spc="260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Miejski </a:t>
            </a:r>
            <a:r>
              <a:rPr sz="6600" b="0" spc="-710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 </a:t>
            </a:r>
            <a:r>
              <a:rPr sz="6600" b="0" spc="535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w</a:t>
            </a:r>
            <a:r>
              <a:rPr sz="6600" b="0" spc="85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 </a:t>
            </a:r>
            <a:r>
              <a:rPr sz="6600" b="0" spc="395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Przemyślu</a:t>
            </a:r>
            <a:endParaRPr sz="6600" dirty="0">
              <a:solidFill>
                <a:schemeClr val="accent1">
                  <a:lumMod val="7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2736539" y="1866900"/>
            <a:ext cx="13265514" cy="534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162685" marR="1155065" algn="ctr">
              <a:lnSpc>
                <a:spcPct val="116399"/>
              </a:lnSpc>
              <a:spcBef>
                <a:spcPts val="100"/>
              </a:spcBef>
            </a:pPr>
            <a:r>
              <a:rPr sz="6000" b="1" spc="505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Gminny</a:t>
            </a:r>
            <a:r>
              <a:rPr sz="6000" b="1" spc="-4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sz="6000" b="1" spc="495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Program</a:t>
            </a:r>
            <a:r>
              <a:rPr sz="6000" b="1" spc="-4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sz="6000" b="1" spc="495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Profilaktyki </a:t>
            </a:r>
            <a:r>
              <a:rPr sz="6000" b="1" spc="-1775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sz="60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sz="6000" b="1" spc="49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</a:t>
            </a:r>
            <a:r>
              <a:rPr sz="6000" b="1" spc="-35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sz="6000" b="1" spc="405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Rozwiązywania</a:t>
            </a:r>
            <a:r>
              <a:rPr sz="6000" b="1" spc="-3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sz="6000" b="1" spc="52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Problemów</a:t>
            </a:r>
          </a:p>
          <a:p>
            <a:pPr marL="12065" marR="5080" algn="ctr">
              <a:lnSpc>
                <a:spcPct val="116399"/>
              </a:lnSpc>
            </a:pPr>
            <a:r>
              <a:rPr sz="6000" b="1" spc="434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Alkoholowych</a:t>
            </a:r>
            <a:r>
              <a:rPr sz="6000" b="1" spc="-15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sz="6000" b="1" spc="28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oraz</a:t>
            </a:r>
            <a:r>
              <a:rPr sz="6000" b="1" spc="-1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sz="6000" b="1" spc="405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Przeciwdziałania </a:t>
            </a:r>
            <a:r>
              <a:rPr sz="6000" b="1" spc="-178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sz="6000" b="1" spc="459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Narkomanii</a:t>
            </a:r>
            <a:r>
              <a:rPr sz="6000" b="1" spc="-25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sz="6000" b="1" spc="844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w</a:t>
            </a:r>
            <a:r>
              <a:rPr sz="6000" b="1" spc="-3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sz="6000" b="1" spc="39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Przemyślu:</a:t>
            </a:r>
          </a:p>
          <a:p>
            <a:pPr marL="224790" algn="ctr">
              <a:lnSpc>
                <a:spcPct val="100000"/>
              </a:lnSpc>
              <a:spcBef>
                <a:spcPts val="1005"/>
              </a:spcBef>
            </a:pPr>
            <a:r>
              <a:rPr sz="6000" b="1" spc="434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Świetlica</a:t>
            </a:r>
            <a:r>
              <a:rPr sz="6000" b="1" spc="-35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sz="6000" b="1" spc="445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„Oratorium”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8" y="242172"/>
            <a:ext cx="1304589" cy="18158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30" y="-35052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 rotWithShape="1">
          <a:blip r:embed="rId2" cstate="print"/>
          <a:srcRect l="9289" r="7134" b="6337"/>
          <a:stretch/>
        </p:blipFill>
        <p:spPr>
          <a:xfrm>
            <a:off x="4953000" y="2955238"/>
            <a:ext cx="8763000" cy="721746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753901" y="342900"/>
            <a:ext cx="14782800" cy="1625600"/>
          </a:xfrm>
          <a:prstGeom prst="rect">
            <a:avLst/>
          </a:prstGeom>
        </p:spPr>
        <p:txBody>
          <a:bodyPr vert="horz" wrap="square" lIns="0" tIns="101438" rIns="0" bIns="0" rtlCol="0">
            <a:spAutoFit/>
          </a:bodyPr>
          <a:lstStyle/>
          <a:p>
            <a:pPr marL="3324225" marR="5080" indent="-2385060">
              <a:lnSpc>
                <a:spcPct val="108500"/>
              </a:lnSpc>
              <a:spcBef>
                <a:spcPts val="95"/>
              </a:spcBef>
            </a:pPr>
            <a:r>
              <a:rPr sz="4550" spc="445" dirty="0"/>
              <a:t>Dzieci</a:t>
            </a:r>
            <a:r>
              <a:rPr sz="4550" spc="-110" dirty="0"/>
              <a:t> </a:t>
            </a:r>
            <a:r>
              <a:rPr sz="4550" spc="405" dirty="0"/>
              <a:t>w</a:t>
            </a:r>
            <a:r>
              <a:rPr sz="4550" spc="-105" dirty="0"/>
              <a:t> </a:t>
            </a:r>
            <a:r>
              <a:rPr sz="4550" spc="409" dirty="0"/>
              <a:t>Katolickiej</a:t>
            </a:r>
            <a:r>
              <a:rPr sz="4550" spc="-110" dirty="0"/>
              <a:t> </a:t>
            </a:r>
            <a:r>
              <a:rPr sz="4550" spc="445" dirty="0"/>
              <a:t>Świetlicy</a:t>
            </a:r>
            <a:r>
              <a:rPr sz="4550" spc="-105" dirty="0"/>
              <a:t> </a:t>
            </a:r>
            <a:r>
              <a:rPr sz="4550" spc="450" dirty="0"/>
              <a:t>Profilaktyczno- </a:t>
            </a:r>
            <a:r>
              <a:rPr sz="4550" spc="-1015" dirty="0"/>
              <a:t> </a:t>
            </a:r>
            <a:r>
              <a:rPr sz="4550" spc="470" dirty="0"/>
              <a:t>Wychowawczej</a:t>
            </a:r>
            <a:r>
              <a:rPr sz="4550" spc="-120" dirty="0"/>
              <a:t> </a:t>
            </a:r>
            <a:r>
              <a:rPr sz="4550" spc="385" dirty="0"/>
              <a:t>„Oratorium”</a:t>
            </a:r>
            <a:endParaRPr sz="4550" dirty="0"/>
          </a:p>
        </p:txBody>
      </p:sp>
      <p:sp>
        <p:nvSpPr>
          <p:cNvPr id="4" name="object 4"/>
          <p:cNvSpPr txBox="1"/>
          <p:nvPr/>
        </p:nvSpPr>
        <p:spPr>
          <a:xfrm>
            <a:off x="15691315" y="9890138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90" y="694701"/>
            <a:ext cx="739960" cy="102994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67188" y="2113764"/>
            <a:ext cx="10953748" cy="7924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752662" y="266700"/>
            <a:ext cx="14782800" cy="1625600"/>
          </a:xfrm>
          <a:prstGeom prst="rect">
            <a:avLst/>
          </a:prstGeom>
        </p:spPr>
        <p:txBody>
          <a:bodyPr vert="horz" wrap="square" lIns="0" tIns="101426" rIns="0" bIns="0" rtlCol="0">
            <a:spAutoFit/>
          </a:bodyPr>
          <a:lstStyle/>
          <a:p>
            <a:pPr marL="3324225" marR="5080" indent="-2385060">
              <a:lnSpc>
                <a:spcPct val="108500"/>
              </a:lnSpc>
              <a:spcBef>
                <a:spcPts val="95"/>
              </a:spcBef>
            </a:pPr>
            <a:r>
              <a:rPr sz="4550" spc="445" dirty="0"/>
              <a:t>Dzieci</a:t>
            </a:r>
            <a:r>
              <a:rPr sz="4550" spc="-110" dirty="0"/>
              <a:t> </a:t>
            </a:r>
            <a:r>
              <a:rPr sz="4550" spc="405" dirty="0"/>
              <a:t>w</a:t>
            </a:r>
            <a:r>
              <a:rPr sz="4550" spc="-105" dirty="0"/>
              <a:t> </a:t>
            </a:r>
            <a:r>
              <a:rPr sz="4550" spc="409" dirty="0"/>
              <a:t>Katolickiej</a:t>
            </a:r>
            <a:r>
              <a:rPr sz="4550" spc="-110" dirty="0"/>
              <a:t> </a:t>
            </a:r>
            <a:r>
              <a:rPr sz="4550" spc="445" dirty="0"/>
              <a:t>Świetlicy</a:t>
            </a:r>
            <a:r>
              <a:rPr sz="4550" spc="-105" dirty="0"/>
              <a:t> </a:t>
            </a:r>
            <a:r>
              <a:rPr sz="4550" spc="450" dirty="0"/>
              <a:t>Profilaktyczno- </a:t>
            </a:r>
            <a:r>
              <a:rPr sz="4550" spc="-1015" dirty="0"/>
              <a:t> </a:t>
            </a:r>
            <a:r>
              <a:rPr sz="4550" spc="470" dirty="0"/>
              <a:t>Wychowawczej</a:t>
            </a:r>
            <a:r>
              <a:rPr sz="4550" spc="-120" dirty="0"/>
              <a:t> </a:t>
            </a:r>
            <a:r>
              <a:rPr sz="4550" spc="385" dirty="0"/>
              <a:t>„Oratorium”</a:t>
            </a:r>
            <a:endParaRPr sz="4550" dirty="0"/>
          </a:p>
        </p:txBody>
      </p:sp>
      <p:sp>
        <p:nvSpPr>
          <p:cNvPr id="4" name="object 4"/>
          <p:cNvSpPr txBox="1"/>
          <p:nvPr/>
        </p:nvSpPr>
        <p:spPr>
          <a:xfrm>
            <a:off x="15691315" y="9890138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90" y="694701"/>
            <a:ext cx="739960" cy="10299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object 2"/>
          <p:cNvGrpSpPr/>
          <p:nvPr/>
        </p:nvGrpSpPr>
        <p:grpSpPr>
          <a:xfrm>
            <a:off x="0" y="0"/>
            <a:ext cx="17480915" cy="10275570"/>
            <a:chOff x="0" y="0"/>
            <a:chExt cx="17480915" cy="102755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9072" y="626078"/>
              <a:ext cx="548940" cy="7812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73969" y="2529887"/>
              <a:ext cx="6143624" cy="35960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70309" y="3070812"/>
              <a:ext cx="4010024" cy="54006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49654" y="6380452"/>
              <a:ext cx="5991224" cy="36290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552" y="3784282"/>
              <a:ext cx="5781674" cy="46862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297391" y="495172"/>
            <a:ext cx="1113282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b="1" spc="1320" dirty="0">
                <a:solidFill>
                  <a:srgbClr val="0C67AB"/>
                </a:solidFill>
                <a:latin typeface="Calibri"/>
                <a:cs typeface="Calibri"/>
              </a:rPr>
              <a:t>Z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570" dirty="0">
                <a:solidFill>
                  <a:srgbClr val="0C67AB"/>
                </a:solidFill>
                <a:latin typeface="Calibri"/>
                <a:cs typeface="Calibri"/>
              </a:rPr>
              <a:t>życia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484" dirty="0">
                <a:solidFill>
                  <a:srgbClr val="0C67AB"/>
                </a:solidFill>
                <a:latin typeface="Calibri"/>
                <a:cs typeface="Calibri"/>
              </a:rPr>
              <a:t>w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540" dirty="0">
                <a:solidFill>
                  <a:srgbClr val="0C67AB"/>
                </a:solidFill>
                <a:latin typeface="Calibri"/>
                <a:cs typeface="Calibri"/>
              </a:rPr>
              <a:t>Świetlicy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459" dirty="0">
                <a:solidFill>
                  <a:srgbClr val="0C67AB"/>
                </a:solidFill>
                <a:latin typeface="Calibri"/>
                <a:cs typeface="Calibri"/>
              </a:rPr>
              <a:t>"Oratorium"</a:t>
            </a:r>
            <a:endParaRPr sz="5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691315" y="9890138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97391" y="1692179"/>
            <a:ext cx="33934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-100" dirty="0">
                <a:solidFill>
                  <a:srgbClr val="A7824E"/>
                </a:solidFill>
                <a:latin typeface="Verdana"/>
                <a:cs typeface="Verdana"/>
              </a:rPr>
              <a:t>CODZIENNOŚĆ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object 2"/>
          <p:cNvGrpSpPr/>
          <p:nvPr/>
        </p:nvGrpSpPr>
        <p:grpSpPr>
          <a:xfrm>
            <a:off x="0" y="0"/>
            <a:ext cx="17842865" cy="10275570"/>
            <a:chOff x="0" y="0"/>
            <a:chExt cx="17842865" cy="102755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9072" y="626078"/>
              <a:ext cx="548940" cy="7812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360" y="2503360"/>
              <a:ext cx="5714999" cy="36529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1552" y="2938664"/>
              <a:ext cx="4605922" cy="64388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2013" y="6159626"/>
              <a:ext cx="5724524" cy="39242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27857" y="2623315"/>
              <a:ext cx="5314949" cy="549592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297391" y="495172"/>
            <a:ext cx="1113282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b="1" spc="1320" dirty="0">
                <a:solidFill>
                  <a:srgbClr val="0C67AB"/>
                </a:solidFill>
                <a:latin typeface="Calibri"/>
                <a:cs typeface="Calibri"/>
              </a:rPr>
              <a:t>Z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570" dirty="0">
                <a:solidFill>
                  <a:srgbClr val="0C67AB"/>
                </a:solidFill>
                <a:latin typeface="Calibri"/>
                <a:cs typeface="Calibri"/>
              </a:rPr>
              <a:t>życia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484" dirty="0">
                <a:solidFill>
                  <a:srgbClr val="0C67AB"/>
                </a:solidFill>
                <a:latin typeface="Calibri"/>
                <a:cs typeface="Calibri"/>
              </a:rPr>
              <a:t>w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540" dirty="0">
                <a:solidFill>
                  <a:srgbClr val="0C67AB"/>
                </a:solidFill>
                <a:latin typeface="Calibri"/>
                <a:cs typeface="Calibri"/>
              </a:rPr>
              <a:t>Świetlicy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459" dirty="0">
                <a:solidFill>
                  <a:srgbClr val="0C67AB"/>
                </a:solidFill>
                <a:latin typeface="Calibri"/>
                <a:cs typeface="Calibri"/>
              </a:rPr>
              <a:t>"Oratorium"</a:t>
            </a:r>
            <a:endParaRPr sz="5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691315" y="9890138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97391" y="1692179"/>
            <a:ext cx="4754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-5" dirty="0">
                <a:solidFill>
                  <a:srgbClr val="A7824E"/>
                </a:solidFill>
                <a:latin typeface="Verdana"/>
                <a:cs typeface="Verdana"/>
              </a:rPr>
              <a:t>R</a:t>
            </a:r>
            <a:r>
              <a:rPr sz="3600" i="1" spc="-90" dirty="0">
                <a:solidFill>
                  <a:srgbClr val="A7824E"/>
                </a:solidFill>
                <a:latin typeface="Verdana"/>
                <a:cs typeface="Verdana"/>
              </a:rPr>
              <a:t>O</a:t>
            </a:r>
            <a:r>
              <a:rPr sz="3600" i="1" spc="-200" dirty="0">
                <a:solidFill>
                  <a:srgbClr val="A7824E"/>
                </a:solidFill>
                <a:latin typeface="Verdana"/>
                <a:cs typeface="Verdana"/>
              </a:rPr>
              <a:t>Z</a:t>
            </a:r>
            <a:r>
              <a:rPr sz="3600" i="1" spc="190" dirty="0">
                <a:solidFill>
                  <a:srgbClr val="A7824E"/>
                </a:solidFill>
                <a:latin typeface="Verdana"/>
                <a:cs typeface="Verdana"/>
              </a:rPr>
              <a:t>W</a:t>
            </a:r>
            <a:r>
              <a:rPr sz="3600" i="1" spc="-90" dirty="0">
                <a:solidFill>
                  <a:srgbClr val="A7824E"/>
                </a:solidFill>
                <a:latin typeface="Verdana"/>
                <a:cs typeface="Verdana"/>
              </a:rPr>
              <a:t>Ó</a:t>
            </a:r>
            <a:r>
              <a:rPr sz="3600" i="1" spc="-135" dirty="0">
                <a:solidFill>
                  <a:srgbClr val="A7824E"/>
                </a:solidFill>
                <a:latin typeface="Verdana"/>
                <a:cs typeface="Verdana"/>
              </a:rPr>
              <a:t>J</a:t>
            </a:r>
            <a:r>
              <a:rPr sz="3600" i="1" spc="-495" dirty="0">
                <a:solidFill>
                  <a:srgbClr val="A7824E"/>
                </a:solidFill>
                <a:latin typeface="Verdana"/>
                <a:cs typeface="Verdana"/>
              </a:rPr>
              <a:t> </a:t>
            </a:r>
            <a:r>
              <a:rPr sz="3600" i="1" spc="95" dirty="0">
                <a:solidFill>
                  <a:srgbClr val="A7824E"/>
                </a:solidFill>
                <a:latin typeface="Verdana"/>
                <a:cs typeface="Verdana"/>
              </a:rPr>
              <a:t>T</a:t>
            </a:r>
            <a:r>
              <a:rPr sz="3600" i="1" spc="150" dirty="0">
                <a:solidFill>
                  <a:srgbClr val="A7824E"/>
                </a:solidFill>
                <a:latin typeface="Verdana"/>
                <a:cs typeface="Verdana"/>
              </a:rPr>
              <a:t>A</a:t>
            </a:r>
            <a:r>
              <a:rPr sz="3600" i="1" spc="155" dirty="0">
                <a:solidFill>
                  <a:srgbClr val="A7824E"/>
                </a:solidFill>
                <a:latin typeface="Verdana"/>
                <a:cs typeface="Verdana"/>
              </a:rPr>
              <a:t>L</a:t>
            </a:r>
            <a:r>
              <a:rPr sz="3600" i="1" spc="-25" dirty="0">
                <a:solidFill>
                  <a:srgbClr val="A7824E"/>
                </a:solidFill>
                <a:latin typeface="Verdana"/>
                <a:cs typeface="Verdana"/>
              </a:rPr>
              <a:t>E</a:t>
            </a:r>
            <a:r>
              <a:rPr sz="3600" i="1" spc="25" dirty="0">
                <a:solidFill>
                  <a:srgbClr val="A7824E"/>
                </a:solidFill>
                <a:latin typeface="Verdana"/>
                <a:cs typeface="Verdana"/>
              </a:rPr>
              <a:t>N</a:t>
            </a:r>
            <a:r>
              <a:rPr sz="3600" i="1" spc="95" dirty="0">
                <a:solidFill>
                  <a:srgbClr val="A7824E"/>
                </a:solidFill>
                <a:latin typeface="Verdana"/>
                <a:cs typeface="Verdana"/>
              </a:rPr>
              <a:t>T</a:t>
            </a:r>
            <a:r>
              <a:rPr sz="3600" i="1" spc="-90" dirty="0">
                <a:solidFill>
                  <a:srgbClr val="A7824E"/>
                </a:solidFill>
                <a:latin typeface="Verdana"/>
                <a:cs typeface="Verdana"/>
              </a:rPr>
              <a:t>Ó</a:t>
            </a:r>
            <a:r>
              <a:rPr sz="3600" i="1" spc="195" dirty="0">
                <a:solidFill>
                  <a:srgbClr val="A7824E"/>
                </a:solidFill>
                <a:latin typeface="Verdana"/>
                <a:cs typeface="Verdana"/>
              </a:rPr>
              <a:t>W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object 2"/>
          <p:cNvGrpSpPr/>
          <p:nvPr/>
        </p:nvGrpSpPr>
        <p:grpSpPr>
          <a:xfrm>
            <a:off x="0" y="0"/>
            <a:ext cx="16108680" cy="10275570"/>
            <a:chOff x="0" y="0"/>
            <a:chExt cx="16108680" cy="102755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9072" y="626078"/>
              <a:ext cx="548940" cy="7812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5870" y="6166389"/>
              <a:ext cx="5534024" cy="36385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65870" y="2452854"/>
              <a:ext cx="5534024" cy="36766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23406" y="2493252"/>
              <a:ext cx="5467349" cy="727662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297391" y="495172"/>
            <a:ext cx="1113282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b="1" spc="1320" dirty="0">
                <a:solidFill>
                  <a:srgbClr val="0C67AB"/>
                </a:solidFill>
                <a:latin typeface="Calibri"/>
                <a:cs typeface="Calibri"/>
              </a:rPr>
              <a:t>Z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570" dirty="0">
                <a:solidFill>
                  <a:srgbClr val="0C67AB"/>
                </a:solidFill>
                <a:latin typeface="Calibri"/>
                <a:cs typeface="Calibri"/>
              </a:rPr>
              <a:t>życia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484" dirty="0">
                <a:solidFill>
                  <a:srgbClr val="0C67AB"/>
                </a:solidFill>
                <a:latin typeface="Calibri"/>
                <a:cs typeface="Calibri"/>
              </a:rPr>
              <a:t>w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540" dirty="0">
                <a:solidFill>
                  <a:srgbClr val="0C67AB"/>
                </a:solidFill>
                <a:latin typeface="Calibri"/>
                <a:cs typeface="Calibri"/>
              </a:rPr>
              <a:t>Świetlicy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459" dirty="0">
                <a:solidFill>
                  <a:srgbClr val="0C67AB"/>
                </a:solidFill>
                <a:latin typeface="Calibri"/>
                <a:cs typeface="Calibri"/>
              </a:rPr>
              <a:t>"Oratorium"</a:t>
            </a:r>
            <a:endParaRPr sz="5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691315" y="9890138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97391" y="1692179"/>
            <a:ext cx="4754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-5" dirty="0">
                <a:solidFill>
                  <a:srgbClr val="A7824E"/>
                </a:solidFill>
                <a:latin typeface="Verdana"/>
                <a:cs typeface="Verdana"/>
              </a:rPr>
              <a:t>R</a:t>
            </a:r>
            <a:r>
              <a:rPr sz="3600" i="1" spc="-90" dirty="0">
                <a:solidFill>
                  <a:srgbClr val="A7824E"/>
                </a:solidFill>
                <a:latin typeface="Verdana"/>
                <a:cs typeface="Verdana"/>
              </a:rPr>
              <a:t>O</a:t>
            </a:r>
            <a:r>
              <a:rPr sz="3600" i="1" spc="-200" dirty="0">
                <a:solidFill>
                  <a:srgbClr val="A7824E"/>
                </a:solidFill>
                <a:latin typeface="Verdana"/>
                <a:cs typeface="Verdana"/>
              </a:rPr>
              <a:t>Z</a:t>
            </a:r>
            <a:r>
              <a:rPr sz="3600" i="1" spc="190" dirty="0">
                <a:solidFill>
                  <a:srgbClr val="A7824E"/>
                </a:solidFill>
                <a:latin typeface="Verdana"/>
                <a:cs typeface="Verdana"/>
              </a:rPr>
              <a:t>W</a:t>
            </a:r>
            <a:r>
              <a:rPr sz="3600" i="1" spc="-90" dirty="0">
                <a:solidFill>
                  <a:srgbClr val="A7824E"/>
                </a:solidFill>
                <a:latin typeface="Verdana"/>
                <a:cs typeface="Verdana"/>
              </a:rPr>
              <a:t>Ó</a:t>
            </a:r>
            <a:r>
              <a:rPr sz="3600" i="1" spc="-135" dirty="0">
                <a:solidFill>
                  <a:srgbClr val="A7824E"/>
                </a:solidFill>
                <a:latin typeface="Verdana"/>
                <a:cs typeface="Verdana"/>
              </a:rPr>
              <a:t>J</a:t>
            </a:r>
            <a:r>
              <a:rPr sz="3600" i="1" spc="-495" dirty="0">
                <a:solidFill>
                  <a:srgbClr val="A7824E"/>
                </a:solidFill>
                <a:latin typeface="Verdana"/>
                <a:cs typeface="Verdana"/>
              </a:rPr>
              <a:t> </a:t>
            </a:r>
            <a:r>
              <a:rPr sz="3600" i="1" spc="95" dirty="0">
                <a:solidFill>
                  <a:srgbClr val="A7824E"/>
                </a:solidFill>
                <a:latin typeface="Verdana"/>
                <a:cs typeface="Verdana"/>
              </a:rPr>
              <a:t>T</a:t>
            </a:r>
            <a:r>
              <a:rPr sz="3600" i="1" spc="150" dirty="0">
                <a:solidFill>
                  <a:srgbClr val="A7824E"/>
                </a:solidFill>
                <a:latin typeface="Verdana"/>
                <a:cs typeface="Verdana"/>
              </a:rPr>
              <a:t>A</a:t>
            </a:r>
            <a:r>
              <a:rPr sz="3600" i="1" spc="155" dirty="0">
                <a:solidFill>
                  <a:srgbClr val="A7824E"/>
                </a:solidFill>
                <a:latin typeface="Verdana"/>
                <a:cs typeface="Verdana"/>
              </a:rPr>
              <a:t>L</a:t>
            </a:r>
            <a:r>
              <a:rPr sz="3600" i="1" spc="-25" dirty="0">
                <a:solidFill>
                  <a:srgbClr val="A7824E"/>
                </a:solidFill>
                <a:latin typeface="Verdana"/>
                <a:cs typeface="Verdana"/>
              </a:rPr>
              <a:t>E</a:t>
            </a:r>
            <a:r>
              <a:rPr sz="3600" i="1" spc="25" dirty="0">
                <a:solidFill>
                  <a:srgbClr val="A7824E"/>
                </a:solidFill>
                <a:latin typeface="Verdana"/>
                <a:cs typeface="Verdana"/>
              </a:rPr>
              <a:t>N</a:t>
            </a:r>
            <a:r>
              <a:rPr sz="3600" i="1" spc="95" dirty="0">
                <a:solidFill>
                  <a:srgbClr val="A7824E"/>
                </a:solidFill>
                <a:latin typeface="Verdana"/>
                <a:cs typeface="Verdana"/>
              </a:rPr>
              <a:t>T</a:t>
            </a:r>
            <a:r>
              <a:rPr sz="3600" i="1" spc="-90" dirty="0">
                <a:solidFill>
                  <a:srgbClr val="A7824E"/>
                </a:solidFill>
                <a:latin typeface="Verdana"/>
                <a:cs typeface="Verdana"/>
              </a:rPr>
              <a:t>Ó</a:t>
            </a:r>
            <a:r>
              <a:rPr sz="3600" i="1" spc="195" dirty="0">
                <a:solidFill>
                  <a:srgbClr val="A7824E"/>
                </a:solidFill>
                <a:latin typeface="Verdana"/>
                <a:cs typeface="Verdana"/>
              </a:rPr>
              <a:t>W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/>
          <p:nvPr/>
        </p:nvSpPr>
        <p:spPr>
          <a:xfrm>
            <a:off x="17324497" y="9484530"/>
            <a:ext cx="371475" cy="144780"/>
          </a:xfrm>
          <a:custGeom>
            <a:avLst/>
            <a:gdLst/>
            <a:ahLst/>
            <a:cxnLst/>
            <a:rect l="l" t="t" r="r" b="b"/>
            <a:pathLst>
              <a:path w="371475" h="144779">
                <a:moveTo>
                  <a:pt x="274070" y="144565"/>
                </a:moveTo>
                <a:lnTo>
                  <a:pt x="267325" y="144565"/>
                </a:lnTo>
                <a:lnTo>
                  <a:pt x="263530" y="142874"/>
                </a:lnTo>
                <a:lnTo>
                  <a:pt x="261000" y="139070"/>
                </a:lnTo>
                <a:lnTo>
                  <a:pt x="257206" y="133152"/>
                </a:lnTo>
                <a:lnTo>
                  <a:pt x="258471" y="125121"/>
                </a:lnTo>
                <a:lnTo>
                  <a:pt x="264373" y="121316"/>
                </a:lnTo>
                <a:lnTo>
                  <a:pt x="317075" y="85809"/>
                </a:lnTo>
                <a:lnTo>
                  <a:pt x="0" y="85809"/>
                </a:lnTo>
                <a:lnTo>
                  <a:pt x="0" y="60447"/>
                </a:lnTo>
                <a:lnTo>
                  <a:pt x="317075" y="60447"/>
                </a:lnTo>
                <a:lnTo>
                  <a:pt x="264373" y="24939"/>
                </a:lnTo>
                <a:lnTo>
                  <a:pt x="258471" y="20712"/>
                </a:lnTo>
                <a:lnTo>
                  <a:pt x="257206" y="13103"/>
                </a:lnTo>
                <a:lnTo>
                  <a:pt x="261000" y="7186"/>
                </a:lnTo>
                <a:lnTo>
                  <a:pt x="265216" y="1268"/>
                </a:lnTo>
                <a:lnTo>
                  <a:pt x="272806" y="0"/>
                </a:lnTo>
                <a:lnTo>
                  <a:pt x="278708" y="3804"/>
                </a:lnTo>
                <a:lnTo>
                  <a:pt x="365561" y="62560"/>
                </a:lnTo>
                <a:lnTo>
                  <a:pt x="369356" y="65096"/>
                </a:lnTo>
                <a:lnTo>
                  <a:pt x="371464" y="68901"/>
                </a:lnTo>
                <a:lnTo>
                  <a:pt x="371464" y="77355"/>
                </a:lnTo>
                <a:lnTo>
                  <a:pt x="369356" y="81159"/>
                </a:lnTo>
                <a:lnTo>
                  <a:pt x="365983" y="83695"/>
                </a:lnTo>
                <a:lnTo>
                  <a:pt x="278708" y="142452"/>
                </a:lnTo>
                <a:lnTo>
                  <a:pt x="276600" y="143720"/>
                </a:lnTo>
                <a:lnTo>
                  <a:pt x="274070" y="144565"/>
                </a:lnTo>
                <a:close/>
              </a:path>
            </a:pathLst>
          </a:custGeom>
          <a:solidFill>
            <a:srgbClr val="07174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072" y="626078"/>
            <a:ext cx="548940" cy="7812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5438" y="5417974"/>
            <a:ext cx="6882560" cy="45815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6491" y="2283916"/>
            <a:ext cx="5133974" cy="77152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23076" y="2952261"/>
            <a:ext cx="5676899" cy="37814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23076" y="7072610"/>
            <a:ext cx="5676900" cy="292094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051883" y="1759624"/>
            <a:ext cx="5591174" cy="338137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297391" y="495172"/>
            <a:ext cx="1113282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b="1" spc="1320" dirty="0">
                <a:solidFill>
                  <a:srgbClr val="0C67AB"/>
                </a:solidFill>
                <a:latin typeface="Calibri"/>
                <a:cs typeface="Calibri"/>
              </a:rPr>
              <a:t>Z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570" dirty="0">
                <a:solidFill>
                  <a:srgbClr val="0C67AB"/>
                </a:solidFill>
                <a:latin typeface="Calibri"/>
                <a:cs typeface="Calibri"/>
              </a:rPr>
              <a:t>życia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484" dirty="0">
                <a:solidFill>
                  <a:srgbClr val="0C67AB"/>
                </a:solidFill>
                <a:latin typeface="Calibri"/>
                <a:cs typeface="Calibri"/>
              </a:rPr>
              <a:t>w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540" dirty="0">
                <a:solidFill>
                  <a:srgbClr val="0C67AB"/>
                </a:solidFill>
                <a:latin typeface="Calibri"/>
                <a:cs typeface="Calibri"/>
              </a:rPr>
              <a:t>Świetlicy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459" dirty="0">
                <a:solidFill>
                  <a:srgbClr val="0C67AB"/>
                </a:solidFill>
                <a:latin typeface="Calibri"/>
                <a:cs typeface="Calibri"/>
              </a:rPr>
              <a:t>"Oratorium"</a:t>
            </a:r>
            <a:endParaRPr sz="5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691315" y="9890138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97391" y="1692179"/>
            <a:ext cx="50076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20" dirty="0">
                <a:solidFill>
                  <a:srgbClr val="A7824E"/>
                </a:solidFill>
                <a:latin typeface="Verdana"/>
                <a:cs typeface="Verdana"/>
              </a:rPr>
              <a:t>K</a:t>
            </a:r>
            <a:r>
              <a:rPr sz="3600" i="1" spc="-90" dirty="0">
                <a:solidFill>
                  <a:srgbClr val="A7824E"/>
                </a:solidFill>
                <a:latin typeface="Verdana"/>
                <a:cs typeface="Verdana"/>
              </a:rPr>
              <a:t>O</a:t>
            </a:r>
            <a:r>
              <a:rPr sz="3600" i="1" spc="155" dirty="0">
                <a:solidFill>
                  <a:srgbClr val="A7824E"/>
                </a:solidFill>
                <a:latin typeface="Verdana"/>
                <a:cs typeface="Verdana"/>
              </a:rPr>
              <a:t>L</a:t>
            </a:r>
            <a:r>
              <a:rPr sz="3600" i="1" spc="-90" dirty="0">
                <a:solidFill>
                  <a:srgbClr val="A7824E"/>
                </a:solidFill>
                <a:latin typeface="Verdana"/>
                <a:cs typeface="Verdana"/>
              </a:rPr>
              <a:t>O</a:t>
            </a:r>
            <a:r>
              <a:rPr sz="3600" i="1" spc="25" dirty="0">
                <a:solidFill>
                  <a:srgbClr val="A7824E"/>
                </a:solidFill>
                <a:latin typeface="Verdana"/>
                <a:cs typeface="Verdana"/>
              </a:rPr>
              <a:t>N</a:t>
            </a:r>
            <a:r>
              <a:rPr sz="3600" i="1" spc="-480" dirty="0">
                <a:solidFill>
                  <a:srgbClr val="A7824E"/>
                </a:solidFill>
                <a:latin typeface="Verdana"/>
                <a:cs typeface="Verdana"/>
              </a:rPr>
              <a:t>I</a:t>
            </a:r>
            <a:r>
              <a:rPr sz="3600" i="1" spc="-20" dirty="0">
                <a:solidFill>
                  <a:srgbClr val="A7824E"/>
                </a:solidFill>
                <a:latin typeface="Verdana"/>
                <a:cs typeface="Verdana"/>
              </a:rPr>
              <a:t>E</a:t>
            </a:r>
            <a:r>
              <a:rPr sz="3600" i="1" spc="-495" dirty="0">
                <a:solidFill>
                  <a:srgbClr val="A7824E"/>
                </a:solidFill>
                <a:latin typeface="Verdana"/>
                <a:cs typeface="Verdana"/>
              </a:rPr>
              <a:t> </a:t>
            </a:r>
            <a:r>
              <a:rPr sz="3600" i="1" spc="-475" dirty="0">
                <a:solidFill>
                  <a:srgbClr val="A7824E"/>
                </a:solidFill>
                <a:latin typeface="Verdana"/>
                <a:cs typeface="Verdana"/>
              </a:rPr>
              <a:t>I</a:t>
            </a:r>
            <a:r>
              <a:rPr sz="3600" i="1" spc="-495" dirty="0">
                <a:solidFill>
                  <a:srgbClr val="A7824E"/>
                </a:solidFill>
                <a:latin typeface="Verdana"/>
                <a:cs typeface="Verdana"/>
              </a:rPr>
              <a:t> </a:t>
            </a:r>
            <a:r>
              <a:rPr sz="3600" i="1" spc="190" dirty="0">
                <a:solidFill>
                  <a:srgbClr val="A7824E"/>
                </a:solidFill>
                <a:latin typeface="Verdana"/>
                <a:cs typeface="Verdana"/>
              </a:rPr>
              <a:t>W</a:t>
            </a:r>
            <a:r>
              <a:rPr sz="3600" i="1" spc="210" dirty="0">
                <a:solidFill>
                  <a:srgbClr val="A7824E"/>
                </a:solidFill>
                <a:latin typeface="Verdana"/>
                <a:cs typeface="Verdana"/>
              </a:rPr>
              <a:t>Y</a:t>
            </a:r>
            <a:r>
              <a:rPr sz="3600" i="1" spc="25" dirty="0">
                <a:solidFill>
                  <a:srgbClr val="A7824E"/>
                </a:solidFill>
                <a:latin typeface="Verdana"/>
                <a:cs typeface="Verdana"/>
              </a:rPr>
              <a:t>C</a:t>
            </a:r>
            <a:r>
              <a:rPr sz="3600" i="1" spc="-480" dirty="0">
                <a:solidFill>
                  <a:srgbClr val="A7824E"/>
                </a:solidFill>
                <a:latin typeface="Verdana"/>
                <a:cs typeface="Verdana"/>
              </a:rPr>
              <a:t>I</a:t>
            </a:r>
            <a:r>
              <a:rPr sz="3600" i="1" spc="-25" dirty="0">
                <a:solidFill>
                  <a:srgbClr val="A7824E"/>
                </a:solidFill>
                <a:latin typeface="Verdana"/>
                <a:cs typeface="Verdana"/>
              </a:rPr>
              <a:t>E</a:t>
            </a:r>
            <a:r>
              <a:rPr sz="3600" i="1" spc="25" dirty="0">
                <a:solidFill>
                  <a:srgbClr val="A7824E"/>
                </a:solidFill>
                <a:latin typeface="Verdana"/>
                <a:cs typeface="Verdana"/>
              </a:rPr>
              <a:t>C</a:t>
            </a:r>
            <a:r>
              <a:rPr sz="3600" i="1" spc="-200" dirty="0">
                <a:solidFill>
                  <a:srgbClr val="A7824E"/>
                </a:solidFill>
                <a:latin typeface="Verdana"/>
                <a:cs typeface="Verdana"/>
              </a:rPr>
              <a:t>Z</a:t>
            </a:r>
            <a:r>
              <a:rPr sz="3600" i="1" spc="20" dirty="0">
                <a:solidFill>
                  <a:srgbClr val="A7824E"/>
                </a:solidFill>
                <a:latin typeface="Verdana"/>
                <a:cs typeface="Verdana"/>
              </a:rPr>
              <a:t>K</a:t>
            </a:r>
            <a:r>
              <a:rPr sz="3600" i="1" spc="-475" dirty="0">
                <a:solidFill>
                  <a:srgbClr val="A7824E"/>
                </a:solidFill>
                <a:latin typeface="Verdana"/>
                <a:cs typeface="Verdana"/>
              </a:rPr>
              <a:t>I</a:t>
            </a:r>
            <a:endParaRPr sz="3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object 2"/>
          <p:cNvGrpSpPr/>
          <p:nvPr/>
        </p:nvGrpSpPr>
        <p:grpSpPr>
          <a:xfrm>
            <a:off x="0" y="0"/>
            <a:ext cx="18135600" cy="10275570"/>
            <a:chOff x="0" y="0"/>
            <a:chExt cx="18135600" cy="102755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9072" y="626078"/>
              <a:ext cx="548940" cy="7812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3328" y="2865774"/>
              <a:ext cx="4495799" cy="67627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3227" y="2748367"/>
              <a:ext cx="5324474" cy="35432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3227" y="6393453"/>
              <a:ext cx="5324474" cy="35432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57974" y="3762148"/>
              <a:ext cx="7477124" cy="497204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297391" y="495196"/>
            <a:ext cx="1113282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b="1" spc="1320" dirty="0">
                <a:solidFill>
                  <a:srgbClr val="0C67AB"/>
                </a:solidFill>
                <a:latin typeface="Calibri"/>
                <a:cs typeface="Calibri"/>
              </a:rPr>
              <a:t>Z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570" dirty="0">
                <a:solidFill>
                  <a:srgbClr val="0C67AB"/>
                </a:solidFill>
                <a:latin typeface="Calibri"/>
                <a:cs typeface="Calibri"/>
              </a:rPr>
              <a:t>życia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484" dirty="0">
                <a:solidFill>
                  <a:srgbClr val="0C67AB"/>
                </a:solidFill>
                <a:latin typeface="Calibri"/>
                <a:cs typeface="Calibri"/>
              </a:rPr>
              <a:t>w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540" dirty="0">
                <a:solidFill>
                  <a:srgbClr val="0C67AB"/>
                </a:solidFill>
                <a:latin typeface="Calibri"/>
                <a:cs typeface="Calibri"/>
              </a:rPr>
              <a:t>Świetlicy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459" dirty="0">
                <a:solidFill>
                  <a:srgbClr val="0C67AB"/>
                </a:solidFill>
                <a:latin typeface="Calibri"/>
                <a:cs typeface="Calibri"/>
              </a:rPr>
              <a:t>"Oratorium"</a:t>
            </a:r>
            <a:endParaRPr sz="5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691315" y="9890138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97391" y="1692203"/>
            <a:ext cx="36226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-75" dirty="0">
                <a:solidFill>
                  <a:srgbClr val="A7824E"/>
                </a:solidFill>
                <a:latin typeface="Verdana"/>
                <a:cs typeface="Verdana"/>
              </a:rPr>
              <a:t>UROCZYSTOŚCI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072" y="626090"/>
            <a:ext cx="548940" cy="7812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016" y="2915185"/>
            <a:ext cx="8762999" cy="65722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19897" y="2915185"/>
            <a:ext cx="8810624" cy="657224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297391" y="495208"/>
            <a:ext cx="1113282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b="1" spc="1320" dirty="0">
                <a:solidFill>
                  <a:srgbClr val="0C67AB"/>
                </a:solidFill>
                <a:latin typeface="Calibri"/>
                <a:cs typeface="Calibri"/>
              </a:rPr>
              <a:t>Z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570" dirty="0">
                <a:solidFill>
                  <a:srgbClr val="0C67AB"/>
                </a:solidFill>
                <a:latin typeface="Calibri"/>
                <a:cs typeface="Calibri"/>
              </a:rPr>
              <a:t>życia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484" dirty="0">
                <a:solidFill>
                  <a:srgbClr val="0C67AB"/>
                </a:solidFill>
                <a:latin typeface="Calibri"/>
                <a:cs typeface="Calibri"/>
              </a:rPr>
              <a:t>w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540" dirty="0">
                <a:solidFill>
                  <a:srgbClr val="0C67AB"/>
                </a:solidFill>
                <a:latin typeface="Calibri"/>
                <a:cs typeface="Calibri"/>
              </a:rPr>
              <a:t>Świetlicy</a:t>
            </a:r>
            <a:r>
              <a:rPr sz="5600" b="1" spc="-160" dirty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sz="5600" b="1" spc="459" dirty="0">
                <a:solidFill>
                  <a:srgbClr val="0C67AB"/>
                </a:solidFill>
                <a:latin typeface="Calibri"/>
                <a:cs typeface="Calibri"/>
              </a:rPr>
              <a:t>"Oratorium"</a:t>
            </a:r>
            <a:endParaRPr sz="5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691315" y="9890138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97391" y="1692215"/>
            <a:ext cx="36226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-75" dirty="0">
                <a:solidFill>
                  <a:srgbClr val="A7824E"/>
                </a:solidFill>
                <a:latin typeface="Verdana"/>
                <a:cs typeface="Verdana"/>
              </a:rPr>
              <a:t>UROCZYSTOŚCI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12954000" y="3375758"/>
            <a:ext cx="5867400" cy="5867400"/>
          </a:xfrm>
          <a:prstGeom prst="ellipse">
            <a:avLst/>
          </a:prstGeom>
          <a:solidFill>
            <a:srgbClr val="88E0AA"/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-519403" y="682639"/>
            <a:ext cx="7398324" cy="739832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6567" y="2387607"/>
            <a:ext cx="7048499" cy="27527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9072" y="626090"/>
            <a:ext cx="548940" cy="78122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89275" marR="5080" indent="-1972310">
              <a:lnSpc>
                <a:spcPct val="107100"/>
              </a:lnSpc>
              <a:spcBef>
                <a:spcPts val="100"/>
              </a:spcBef>
            </a:pPr>
            <a:r>
              <a:rPr spc="565" dirty="0"/>
              <a:t>Formy</a:t>
            </a:r>
            <a:r>
              <a:rPr spc="-145" dirty="0"/>
              <a:t> </a:t>
            </a:r>
            <a:r>
              <a:rPr spc="475" dirty="0"/>
              <a:t>współpracy</a:t>
            </a:r>
            <a:r>
              <a:rPr spc="-145" dirty="0"/>
              <a:t> </a:t>
            </a:r>
            <a:r>
              <a:rPr spc="445" dirty="0"/>
              <a:t>Urzędu</a:t>
            </a:r>
            <a:r>
              <a:rPr spc="-140" dirty="0"/>
              <a:t> </a:t>
            </a:r>
            <a:r>
              <a:rPr spc="450" dirty="0"/>
              <a:t>Miasta</a:t>
            </a:r>
            <a:r>
              <a:rPr spc="-145" dirty="0"/>
              <a:t> </a:t>
            </a:r>
            <a:r>
              <a:rPr spc="550" dirty="0"/>
              <a:t>Przemyśla </a:t>
            </a:r>
            <a:r>
              <a:rPr spc="-1090" dirty="0"/>
              <a:t> </a:t>
            </a:r>
            <a:r>
              <a:rPr spc="715" dirty="0"/>
              <a:t>z</a:t>
            </a:r>
            <a:r>
              <a:rPr spc="-135" dirty="0"/>
              <a:t> </a:t>
            </a:r>
            <a:r>
              <a:rPr spc="425" dirty="0"/>
              <a:t>organizacjami</a:t>
            </a:r>
            <a:r>
              <a:rPr spc="-130" dirty="0"/>
              <a:t> </a:t>
            </a:r>
            <a:r>
              <a:rPr spc="440" dirty="0"/>
              <a:t>pozarządowymi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65335" y="6563891"/>
            <a:ext cx="114300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65335" y="7516391"/>
            <a:ext cx="114300" cy="1142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65335" y="7992641"/>
            <a:ext cx="114300" cy="1142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65335" y="8468891"/>
            <a:ext cx="114300" cy="1142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65335" y="8945141"/>
            <a:ext cx="114300" cy="1142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686958" y="5603215"/>
            <a:ext cx="6222365" cy="3585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b="1" spc="325" dirty="0">
                <a:solidFill>
                  <a:srgbClr val="071741"/>
                </a:solidFill>
                <a:latin typeface="Calibri"/>
                <a:cs typeface="Calibri"/>
              </a:rPr>
              <a:t>Współpraca</a:t>
            </a:r>
            <a:r>
              <a:rPr sz="3100" b="1" spc="-100" dirty="0">
                <a:solidFill>
                  <a:srgbClr val="071741"/>
                </a:solidFill>
                <a:latin typeface="Calibri"/>
                <a:cs typeface="Calibri"/>
              </a:rPr>
              <a:t> </a:t>
            </a:r>
            <a:r>
              <a:rPr sz="3100" b="1" spc="245" dirty="0">
                <a:solidFill>
                  <a:srgbClr val="071741"/>
                </a:solidFill>
                <a:latin typeface="Calibri"/>
                <a:cs typeface="Calibri"/>
              </a:rPr>
              <a:t>finansowa</a:t>
            </a:r>
            <a:endParaRPr sz="3100" dirty="0">
              <a:latin typeface="Calibri"/>
              <a:cs typeface="Calibri"/>
            </a:endParaRPr>
          </a:p>
          <a:p>
            <a:pPr marL="668020" marR="5080">
              <a:lnSpc>
                <a:spcPct val="115700"/>
              </a:lnSpc>
              <a:spcBef>
                <a:spcPts val="1814"/>
              </a:spcBef>
              <a:tabLst>
                <a:tab pos="3138805" algn="l"/>
              </a:tabLst>
            </a:pPr>
            <a:r>
              <a:rPr sz="2700" spc="165" dirty="0">
                <a:latin typeface="Calibri"/>
                <a:cs typeface="Calibri"/>
              </a:rPr>
              <a:t>zlecenie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spc="180" dirty="0">
                <a:latin typeface="Calibri"/>
                <a:cs typeface="Calibri"/>
              </a:rPr>
              <a:t>zadań	</a:t>
            </a:r>
            <a:r>
              <a:rPr sz="2700" spc="5" dirty="0">
                <a:latin typeface="Calibri"/>
                <a:cs typeface="Calibri"/>
              </a:rPr>
              <a:t>i</a:t>
            </a:r>
            <a:r>
              <a:rPr sz="2700" spc="-50" dirty="0">
                <a:latin typeface="Calibri"/>
                <a:cs typeface="Calibri"/>
              </a:rPr>
              <a:t> </a:t>
            </a:r>
            <a:r>
              <a:rPr sz="2700" spc="170" dirty="0">
                <a:latin typeface="Calibri"/>
                <a:cs typeface="Calibri"/>
              </a:rPr>
              <a:t>przekazanie</a:t>
            </a:r>
            <a:r>
              <a:rPr sz="2700" spc="-50" dirty="0">
                <a:latin typeface="Calibri"/>
                <a:cs typeface="Calibri"/>
              </a:rPr>
              <a:t> </a:t>
            </a:r>
            <a:r>
              <a:rPr sz="2700" spc="165" dirty="0">
                <a:latin typeface="Calibri"/>
                <a:cs typeface="Calibri"/>
              </a:rPr>
              <a:t>na</a:t>
            </a:r>
            <a:r>
              <a:rPr sz="2700" spc="-50" dirty="0">
                <a:latin typeface="Calibri"/>
                <a:cs typeface="Calibri"/>
              </a:rPr>
              <a:t> </a:t>
            </a:r>
            <a:r>
              <a:rPr sz="2700" spc="125" dirty="0">
                <a:latin typeface="Calibri"/>
                <a:cs typeface="Calibri"/>
              </a:rPr>
              <a:t>nie </a:t>
            </a:r>
            <a:r>
              <a:rPr sz="2700" spc="-595" dirty="0">
                <a:latin typeface="Calibri"/>
                <a:cs typeface="Calibri"/>
              </a:rPr>
              <a:t> </a:t>
            </a:r>
            <a:r>
              <a:rPr sz="2700" spc="135" dirty="0">
                <a:latin typeface="Calibri"/>
                <a:cs typeface="Calibri"/>
              </a:rPr>
              <a:t>dotacji</a:t>
            </a:r>
            <a:endParaRPr sz="2700" dirty="0">
              <a:latin typeface="Calibri"/>
              <a:cs typeface="Calibri"/>
            </a:endParaRPr>
          </a:p>
          <a:p>
            <a:pPr marL="668020" marR="1108710">
              <a:lnSpc>
                <a:spcPct val="115700"/>
              </a:lnSpc>
            </a:pPr>
            <a:r>
              <a:rPr sz="2700" spc="165" dirty="0">
                <a:latin typeface="Calibri"/>
                <a:cs typeface="Calibri"/>
              </a:rPr>
              <a:t>wybór</a:t>
            </a:r>
            <a:r>
              <a:rPr sz="2700" spc="-55" dirty="0">
                <a:latin typeface="Calibri"/>
                <a:cs typeface="Calibri"/>
              </a:rPr>
              <a:t> </a:t>
            </a:r>
            <a:r>
              <a:rPr sz="2700" spc="150" dirty="0">
                <a:latin typeface="Calibri"/>
                <a:cs typeface="Calibri"/>
              </a:rPr>
              <a:t>organizacji-</a:t>
            </a:r>
            <a:r>
              <a:rPr sz="2700" spc="-50" dirty="0">
                <a:latin typeface="Calibri"/>
                <a:cs typeface="Calibri"/>
              </a:rPr>
              <a:t> </a:t>
            </a:r>
            <a:r>
              <a:rPr sz="2700" spc="195" dirty="0">
                <a:latin typeface="Calibri"/>
                <a:cs typeface="Calibri"/>
              </a:rPr>
              <a:t>konkursy </a:t>
            </a:r>
            <a:r>
              <a:rPr sz="2700" spc="-595" dirty="0">
                <a:latin typeface="Calibri"/>
                <a:cs typeface="Calibri"/>
              </a:rPr>
              <a:t> </a:t>
            </a:r>
            <a:r>
              <a:rPr sz="2700" spc="200" dirty="0">
                <a:latin typeface="Calibri"/>
                <a:cs typeface="Calibri"/>
              </a:rPr>
              <a:t>umowy</a:t>
            </a:r>
            <a:endParaRPr sz="2700" dirty="0">
              <a:latin typeface="Calibri"/>
              <a:cs typeface="Calibri"/>
            </a:endParaRPr>
          </a:p>
          <a:p>
            <a:pPr marL="668020" marR="1059180">
              <a:lnSpc>
                <a:spcPct val="115700"/>
              </a:lnSpc>
            </a:pPr>
            <a:r>
              <a:rPr sz="2700" spc="170" dirty="0">
                <a:latin typeface="Calibri"/>
                <a:cs typeface="Calibri"/>
              </a:rPr>
              <a:t>sprawozdanie</a:t>
            </a:r>
            <a:r>
              <a:rPr sz="2700" spc="-35" dirty="0">
                <a:latin typeface="Calibri"/>
                <a:cs typeface="Calibri"/>
              </a:rPr>
              <a:t> </a:t>
            </a:r>
            <a:r>
              <a:rPr sz="2700" spc="180" dirty="0">
                <a:latin typeface="Calibri"/>
                <a:cs typeface="Calibri"/>
              </a:rPr>
              <a:t>merytoryczne </a:t>
            </a:r>
            <a:r>
              <a:rPr sz="2700" spc="-595" dirty="0">
                <a:latin typeface="Calibri"/>
                <a:cs typeface="Calibri"/>
              </a:rPr>
              <a:t> </a:t>
            </a:r>
            <a:r>
              <a:rPr sz="2700" spc="140" dirty="0">
                <a:latin typeface="Calibri"/>
                <a:cs typeface="Calibri"/>
              </a:rPr>
              <a:t>rozliczenie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spc="135" dirty="0">
                <a:latin typeface="Calibri"/>
                <a:cs typeface="Calibri"/>
              </a:rPr>
              <a:t>dotacji</a:t>
            </a:r>
            <a:endParaRPr sz="2700"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08682" y="6569898"/>
            <a:ext cx="108842" cy="10884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08682" y="7531336"/>
            <a:ext cx="108842" cy="10884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08682" y="8492773"/>
            <a:ext cx="108842" cy="10884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08682" y="8973492"/>
            <a:ext cx="108842" cy="10884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0115684" y="5600048"/>
            <a:ext cx="6353175" cy="3618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b="1" spc="325" dirty="0">
                <a:solidFill>
                  <a:srgbClr val="071741"/>
                </a:solidFill>
                <a:latin typeface="Calibri"/>
                <a:cs typeface="Calibri"/>
              </a:rPr>
              <a:t>Współpraca</a:t>
            </a:r>
            <a:r>
              <a:rPr sz="3100" b="1" spc="-120" dirty="0">
                <a:solidFill>
                  <a:srgbClr val="071741"/>
                </a:solidFill>
                <a:latin typeface="Calibri"/>
                <a:cs typeface="Calibri"/>
              </a:rPr>
              <a:t> </a:t>
            </a:r>
            <a:r>
              <a:rPr sz="3100" b="1" spc="254" dirty="0">
                <a:solidFill>
                  <a:srgbClr val="071741"/>
                </a:solidFill>
                <a:latin typeface="Calibri"/>
                <a:cs typeface="Calibri"/>
              </a:rPr>
              <a:t>pozafinansowa</a:t>
            </a:r>
            <a:endParaRPr sz="3100" dirty="0">
              <a:latin typeface="Calibri"/>
              <a:cs typeface="Calibri"/>
            </a:endParaRPr>
          </a:p>
          <a:p>
            <a:pPr marL="669925" marR="743585">
              <a:lnSpc>
                <a:spcPct val="116799"/>
              </a:lnSpc>
              <a:spcBef>
                <a:spcPts val="1855"/>
              </a:spcBef>
            </a:pPr>
            <a:r>
              <a:rPr sz="2700" spc="235" dirty="0">
                <a:latin typeface="Calibri"/>
                <a:cs typeface="Calibri"/>
              </a:rPr>
              <a:t>pomoc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sz="2700" spc="180" dirty="0">
                <a:latin typeface="Calibri"/>
                <a:cs typeface="Calibri"/>
              </a:rPr>
              <a:t>merytoryczna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sz="2700" spc="210" dirty="0">
                <a:latin typeface="Calibri"/>
                <a:cs typeface="Calibri"/>
              </a:rPr>
              <a:t>w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sz="2700" spc="140" dirty="0">
                <a:latin typeface="Calibri"/>
                <a:cs typeface="Calibri"/>
              </a:rPr>
              <a:t>pisaniu </a:t>
            </a:r>
            <a:r>
              <a:rPr sz="2700" spc="-595" dirty="0">
                <a:latin typeface="Calibri"/>
                <a:cs typeface="Calibri"/>
              </a:rPr>
              <a:t> </a:t>
            </a:r>
            <a:r>
              <a:rPr sz="2700" spc="130" dirty="0">
                <a:latin typeface="Calibri"/>
                <a:cs typeface="Calibri"/>
              </a:rPr>
              <a:t>projektów,</a:t>
            </a:r>
            <a:endParaRPr sz="2700" dirty="0">
              <a:latin typeface="Calibri"/>
              <a:cs typeface="Calibri"/>
            </a:endParaRPr>
          </a:p>
          <a:p>
            <a:pPr marL="669925" marR="1866900">
              <a:lnSpc>
                <a:spcPct val="116799"/>
              </a:lnSpc>
            </a:pPr>
            <a:r>
              <a:rPr sz="2700" spc="170" dirty="0">
                <a:latin typeface="Calibri"/>
                <a:cs typeface="Calibri"/>
              </a:rPr>
              <a:t>szkolenia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sz="2700" spc="5" dirty="0">
                <a:latin typeface="Calibri"/>
                <a:cs typeface="Calibri"/>
              </a:rPr>
              <a:t>i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sz="2700" spc="175" dirty="0">
                <a:latin typeface="Calibri"/>
                <a:cs typeface="Calibri"/>
              </a:rPr>
              <a:t>warsztaty</a:t>
            </a:r>
            <a:r>
              <a:rPr sz="2700" spc="-35" dirty="0">
                <a:latin typeface="Calibri"/>
                <a:cs typeface="Calibri"/>
              </a:rPr>
              <a:t> </a:t>
            </a:r>
            <a:r>
              <a:rPr sz="2700" spc="125" dirty="0">
                <a:latin typeface="Calibri"/>
                <a:cs typeface="Calibri"/>
              </a:rPr>
              <a:t>dla </a:t>
            </a:r>
            <a:r>
              <a:rPr sz="2700" spc="-595" dirty="0">
                <a:latin typeface="Calibri"/>
                <a:cs typeface="Calibri"/>
              </a:rPr>
              <a:t> </a:t>
            </a:r>
            <a:r>
              <a:rPr sz="2700" spc="185" dirty="0">
                <a:latin typeface="Calibri"/>
                <a:cs typeface="Calibri"/>
              </a:rPr>
              <a:t>wychowawców,</a:t>
            </a:r>
            <a:endParaRPr sz="2700" dirty="0">
              <a:latin typeface="Calibri"/>
              <a:cs typeface="Calibri"/>
            </a:endParaRPr>
          </a:p>
          <a:p>
            <a:pPr marL="669925" marR="5080">
              <a:lnSpc>
                <a:spcPct val="116799"/>
              </a:lnSpc>
              <a:spcBef>
                <a:spcPts val="5"/>
              </a:spcBef>
            </a:pPr>
            <a:r>
              <a:rPr sz="2700" spc="235" dirty="0">
                <a:latin typeface="Calibri"/>
                <a:cs typeface="Calibri"/>
              </a:rPr>
              <a:t>pomoc </a:t>
            </a:r>
            <a:r>
              <a:rPr sz="2700" spc="210" dirty="0">
                <a:latin typeface="Calibri"/>
                <a:cs typeface="Calibri"/>
              </a:rPr>
              <a:t>w </a:t>
            </a:r>
            <a:r>
              <a:rPr sz="2700" spc="145" dirty="0">
                <a:latin typeface="Calibri"/>
                <a:cs typeface="Calibri"/>
              </a:rPr>
              <a:t>znajdowaniu </a:t>
            </a:r>
            <a:r>
              <a:rPr sz="2700" spc="170" dirty="0">
                <a:latin typeface="Calibri"/>
                <a:cs typeface="Calibri"/>
              </a:rPr>
              <a:t>sponsorów, </a:t>
            </a:r>
            <a:r>
              <a:rPr sz="2700" spc="175" dirty="0">
                <a:latin typeface="Calibri"/>
                <a:cs typeface="Calibri"/>
              </a:rPr>
              <a:t> </a:t>
            </a:r>
            <a:r>
              <a:rPr sz="2700" spc="150" dirty="0">
                <a:latin typeface="Calibri"/>
                <a:cs typeface="Calibri"/>
              </a:rPr>
              <a:t>wsparcie,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spc="235" dirty="0">
                <a:latin typeface="Calibri"/>
                <a:cs typeface="Calibri"/>
              </a:rPr>
              <a:t>pomoc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spc="165" dirty="0">
                <a:latin typeface="Calibri"/>
                <a:cs typeface="Calibri"/>
              </a:rPr>
              <a:t>socjalna</a:t>
            </a:r>
            <a:r>
              <a:rPr sz="2700" spc="-25" dirty="0">
                <a:latin typeface="Calibri"/>
                <a:cs typeface="Calibri"/>
              </a:rPr>
              <a:t> </a:t>
            </a:r>
            <a:r>
              <a:rPr sz="2700" spc="125" dirty="0">
                <a:latin typeface="Calibri"/>
                <a:cs typeface="Calibri"/>
              </a:rPr>
              <a:t>dla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spc="135" dirty="0">
                <a:latin typeface="Calibri"/>
                <a:cs typeface="Calibri"/>
              </a:rPr>
              <a:t>rodzin</a:t>
            </a:r>
            <a:endParaRPr sz="27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1552" y="523351"/>
            <a:ext cx="571499" cy="8191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6125" y="2409539"/>
            <a:ext cx="11241875" cy="740092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39858" y="178483"/>
            <a:ext cx="12245340" cy="1644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7545" marR="5080" indent="-1935480">
              <a:lnSpc>
                <a:spcPct val="107300"/>
              </a:lnSpc>
              <a:spcBef>
                <a:spcPts val="100"/>
              </a:spcBef>
            </a:pPr>
            <a:r>
              <a:rPr sz="4950" spc="450" dirty="0"/>
              <a:t>Dotacje</a:t>
            </a:r>
            <a:r>
              <a:rPr sz="4950" spc="-145" dirty="0"/>
              <a:t> </a:t>
            </a:r>
            <a:r>
              <a:rPr sz="4950" spc="720" dirty="0"/>
              <a:t>z</a:t>
            </a:r>
            <a:r>
              <a:rPr sz="4950" spc="-145" dirty="0"/>
              <a:t> </a:t>
            </a:r>
            <a:r>
              <a:rPr sz="4950" spc="440" dirty="0"/>
              <a:t>budżetu</a:t>
            </a:r>
            <a:r>
              <a:rPr sz="4950" spc="-140" dirty="0"/>
              <a:t> </a:t>
            </a:r>
            <a:r>
              <a:rPr sz="4950" spc="455" dirty="0"/>
              <a:t>miasta</a:t>
            </a:r>
            <a:r>
              <a:rPr sz="4950" spc="-145" dirty="0"/>
              <a:t> </a:t>
            </a:r>
            <a:r>
              <a:rPr sz="4950" spc="550" dirty="0"/>
              <a:t>Przemyśla</a:t>
            </a:r>
            <a:r>
              <a:rPr sz="4950" spc="-145" dirty="0"/>
              <a:t> </a:t>
            </a:r>
            <a:r>
              <a:rPr sz="4950" spc="315" dirty="0"/>
              <a:t>dla </a:t>
            </a:r>
            <a:r>
              <a:rPr sz="4950" spc="-1100" dirty="0"/>
              <a:t> </a:t>
            </a:r>
            <a:r>
              <a:rPr sz="4950" spc="415" dirty="0"/>
              <a:t>organizacji</a:t>
            </a:r>
            <a:r>
              <a:rPr sz="4950" spc="-140" dirty="0"/>
              <a:t> </a:t>
            </a:r>
            <a:r>
              <a:rPr sz="4950" spc="459" dirty="0"/>
              <a:t>pozarządowych</a:t>
            </a:r>
            <a:endParaRPr sz="4950"/>
          </a:p>
        </p:txBody>
      </p:sp>
      <p:sp>
        <p:nvSpPr>
          <p:cNvPr id="8" name="object 8"/>
          <p:cNvSpPr txBox="1"/>
          <p:nvPr/>
        </p:nvSpPr>
        <p:spPr>
          <a:xfrm>
            <a:off x="15386992" y="9902836"/>
            <a:ext cx="2914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40" dirty="0">
                <a:latin typeface="Calibri"/>
                <a:cs typeface="Calibri"/>
              </a:rPr>
              <a:t> </a:t>
            </a:r>
            <a:r>
              <a:rPr sz="2400" i="1" spc="-50" dirty="0">
                <a:latin typeface="Calibri"/>
                <a:cs typeface="Calibri"/>
              </a:rPr>
              <a:t>"UM</a:t>
            </a:r>
            <a:r>
              <a:rPr sz="2400" i="1" spc="40" dirty="0">
                <a:latin typeface="Calibri"/>
                <a:cs typeface="Calibri"/>
              </a:rPr>
              <a:t> </a:t>
            </a:r>
            <a:r>
              <a:rPr sz="2400" i="1" spc="30" dirty="0">
                <a:latin typeface="Calibri"/>
                <a:cs typeface="Calibri"/>
              </a:rPr>
              <a:t>Przemyśl"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-757245" y="723900"/>
            <a:ext cx="5867400" cy="5867400"/>
          </a:xfrm>
          <a:prstGeom prst="ellipse">
            <a:avLst/>
          </a:prstGeom>
          <a:solidFill>
            <a:srgbClr val="88E0AA"/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4020800" y="4561138"/>
            <a:ext cx="5249325" cy="52493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12493019" y="4991100"/>
            <a:ext cx="5867400" cy="5867400"/>
          </a:xfrm>
          <a:prstGeom prst="ellipse">
            <a:avLst/>
          </a:prstGeom>
          <a:solidFill>
            <a:srgbClr val="88E0AA"/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678525" y="2080938"/>
            <a:ext cx="7398324" cy="739832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/>
          <p:nvPr/>
        </p:nvSpPr>
        <p:spPr>
          <a:xfrm>
            <a:off x="1338104" y="1863769"/>
            <a:ext cx="7738745" cy="2448747"/>
          </a:xfrm>
          <a:prstGeom prst="rect">
            <a:avLst/>
          </a:prstGeom>
        </p:spPr>
        <p:txBody>
          <a:bodyPr vert="horz" wrap="square" lIns="0" tIns="222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5"/>
              </a:spcBef>
              <a:tabLst>
                <a:tab pos="325755" algn="l"/>
              </a:tabLst>
            </a:pPr>
            <a:r>
              <a:rPr sz="3350" b="1" spc="225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I	</a:t>
            </a:r>
            <a:r>
              <a:rPr sz="3350" b="1" spc="445" dirty="0" err="1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część</a:t>
            </a:r>
            <a:endParaRPr lang="en-US" sz="3350" dirty="0">
              <a:latin typeface="Arial Black" panose="020B0A04020102020204" pitchFamily="34" charset="0"/>
              <a:cs typeface="Calibri"/>
            </a:endParaRPr>
          </a:p>
          <a:p>
            <a:pPr marL="927100" lvl="1" indent="-457200">
              <a:spcBef>
                <a:spcPts val="1755"/>
              </a:spcBef>
              <a:buFont typeface="Arial" panose="020B0604020202020204" pitchFamily="34" charset="0"/>
              <a:buChar char="•"/>
              <a:tabLst>
                <a:tab pos="325755" algn="l"/>
              </a:tabLst>
            </a:pPr>
            <a:r>
              <a:rPr sz="2700" spc="190" dirty="0" err="1">
                <a:latin typeface="Calibri"/>
                <a:cs typeface="Calibri"/>
              </a:rPr>
              <a:t>diagnoza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spc="185" dirty="0">
                <a:latin typeface="Calibri"/>
                <a:cs typeface="Calibri"/>
              </a:rPr>
              <a:t>problemów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spc="10" dirty="0">
                <a:latin typeface="Calibri"/>
                <a:cs typeface="Calibri"/>
              </a:rPr>
              <a:t>i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spc="204" dirty="0">
                <a:latin typeface="Calibri"/>
                <a:cs typeface="Calibri"/>
              </a:rPr>
              <a:t>zagrożeń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spc="220" dirty="0" err="1">
                <a:latin typeface="Calibri"/>
                <a:cs typeface="Calibri"/>
              </a:rPr>
              <a:t>społecznych</a:t>
            </a:r>
            <a:r>
              <a:rPr sz="2700" spc="220" dirty="0">
                <a:latin typeface="Calibri"/>
                <a:cs typeface="Calibri"/>
              </a:rPr>
              <a:t> </a:t>
            </a:r>
            <a:endParaRPr lang="en-US" sz="2700" spc="-595" dirty="0">
              <a:latin typeface="Calibri"/>
              <a:cs typeface="Calibri"/>
            </a:endParaRPr>
          </a:p>
          <a:p>
            <a:pPr marL="927100" lvl="1" indent="-457200">
              <a:spcBef>
                <a:spcPts val="1755"/>
              </a:spcBef>
              <a:buFont typeface="Arial" panose="020B0604020202020204" pitchFamily="34" charset="0"/>
              <a:buChar char="•"/>
              <a:tabLst>
                <a:tab pos="325755" algn="l"/>
              </a:tabLst>
            </a:pPr>
            <a:r>
              <a:rPr sz="2700" spc="225" dirty="0" err="1">
                <a:latin typeface="Calibri"/>
                <a:cs typeface="Calibri"/>
              </a:rPr>
              <a:t>zasoby</a:t>
            </a:r>
            <a:r>
              <a:rPr sz="2700" spc="-25" dirty="0">
                <a:latin typeface="Calibri"/>
                <a:cs typeface="Calibri"/>
              </a:rPr>
              <a:t> </a:t>
            </a:r>
            <a:r>
              <a:rPr sz="2700" spc="204" dirty="0">
                <a:latin typeface="Calibri"/>
                <a:cs typeface="Calibri"/>
              </a:rPr>
              <a:t>do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125" dirty="0">
                <a:latin typeface="Calibri"/>
                <a:cs typeface="Calibri"/>
              </a:rPr>
              <a:t>realizacji</a:t>
            </a:r>
            <a:r>
              <a:rPr sz="2700" spc="-25" dirty="0">
                <a:latin typeface="Calibri"/>
                <a:cs typeface="Calibri"/>
              </a:rPr>
              <a:t> </a:t>
            </a:r>
            <a:r>
              <a:rPr sz="2700" spc="190" dirty="0">
                <a:latin typeface="Calibri"/>
                <a:cs typeface="Calibri"/>
              </a:rPr>
              <a:t>programu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3386546" y="916780"/>
            <a:ext cx="13834654" cy="69313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400" spc="165" dirty="0">
                <a:solidFill>
                  <a:srgbClr val="42EF97"/>
                </a:solidFill>
                <a:latin typeface="Calibri"/>
                <a:cs typeface="Calibri"/>
              </a:rPr>
              <a:t>ZAWARTOŚĆ</a:t>
            </a:r>
            <a:r>
              <a:rPr sz="4400" spc="130" dirty="0">
                <a:solidFill>
                  <a:srgbClr val="42EF97"/>
                </a:solidFill>
                <a:latin typeface="Calibri"/>
                <a:cs typeface="Calibri"/>
              </a:rPr>
              <a:t> </a:t>
            </a:r>
            <a:r>
              <a:rPr sz="4400" spc="229" dirty="0">
                <a:solidFill>
                  <a:srgbClr val="42EF97"/>
                </a:solidFill>
                <a:latin typeface="Calibri"/>
                <a:cs typeface="Calibri"/>
              </a:rPr>
              <a:t>GMINNEGO</a:t>
            </a:r>
            <a:r>
              <a:rPr sz="4400" spc="135" dirty="0">
                <a:solidFill>
                  <a:srgbClr val="42EF97"/>
                </a:solidFill>
                <a:latin typeface="Calibri"/>
                <a:cs typeface="Calibri"/>
              </a:rPr>
              <a:t> </a:t>
            </a:r>
            <a:r>
              <a:rPr sz="4400" spc="155" dirty="0">
                <a:solidFill>
                  <a:srgbClr val="42EF97"/>
                </a:solidFill>
                <a:latin typeface="Calibri"/>
                <a:cs typeface="Calibri"/>
              </a:rPr>
              <a:t>PROGRAMU</a:t>
            </a:r>
            <a:r>
              <a:rPr sz="4400" spc="130" dirty="0">
                <a:solidFill>
                  <a:srgbClr val="42EF97"/>
                </a:solidFill>
                <a:latin typeface="Calibri"/>
                <a:cs typeface="Calibri"/>
              </a:rPr>
              <a:t> </a:t>
            </a:r>
            <a:r>
              <a:rPr sz="4400" spc="195" dirty="0">
                <a:solidFill>
                  <a:srgbClr val="42EF97"/>
                </a:solidFill>
                <a:latin typeface="Calibri"/>
                <a:cs typeface="Calibri"/>
              </a:rPr>
              <a:t>PROFILAKTYKI: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76849" y="5380648"/>
            <a:ext cx="2769235" cy="4425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00" spc="204" dirty="0">
                <a:solidFill>
                  <a:srgbClr val="A7824E"/>
                </a:solidFill>
                <a:latin typeface="Calibri"/>
                <a:cs typeface="Calibri"/>
              </a:rPr>
              <a:t>cele</a:t>
            </a:r>
            <a:r>
              <a:rPr sz="2700" spc="-100" dirty="0">
                <a:solidFill>
                  <a:srgbClr val="A7824E"/>
                </a:solidFill>
                <a:latin typeface="Calibri"/>
                <a:cs typeface="Calibri"/>
              </a:rPr>
              <a:t> </a:t>
            </a:r>
            <a:r>
              <a:rPr sz="2700" spc="200" dirty="0">
                <a:solidFill>
                  <a:srgbClr val="A7824E"/>
                </a:solidFill>
                <a:latin typeface="Calibri"/>
                <a:cs typeface="Calibri"/>
              </a:rPr>
              <a:t>strategiczne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76849" y="6409348"/>
            <a:ext cx="2853055" cy="4425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00" spc="204" dirty="0">
                <a:solidFill>
                  <a:srgbClr val="A7824E"/>
                </a:solidFill>
                <a:latin typeface="Calibri"/>
                <a:cs typeface="Calibri"/>
              </a:rPr>
              <a:t>cele</a:t>
            </a:r>
            <a:r>
              <a:rPr sz="2700" spc="-70" dirty="0">
                <a:solidFill>
                  <a:srgbClr val="A7824E"/>
                </a:solidFill>
                <a:latin typeface="Calibri"/>
                <a:cs typeface="Calibri"/>
              </a:rPr>
              <a:t> </a:t>
            </a:r>
            <a:r>
              <a:rPr sz="2700" spc="235" dirty="0">
                <a:solidFill>
                  <a:srgbClr val="A7824E"/>
                </a:solidFill>
                <a:latin typeface="Calibri"/>
                <a:cs typeface="Calibri"/>
              </a:rPr>
              <a:t>szczegółowe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76849" y="7438048"/>
            <a:ext cx="5321935" cy="14712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00" spc="175" dirty="0">
                <a:solidFill>
                  <a:srgbClr val="A7824E"/>
                </a:solidFill>
                <a:latin typeface="Calibri"/>
                <a:cs typeface="Calibri"/>
              </a:rPr>
              <a:t>planowane</a:t>
            </a:r>
            <a:r>
              <a:rPr sz="2700" spc="-25" dirty="0">
                <a:solidFill>
                  <a:srgbClr val="A7824E"/>
                </a:solidFill>
                <a:latin typeface="Calibri"/>
                <a:cs typeface="Calibri"/>
              </a:rPr>
              <a:t> </a:t>
            </a:r>
            <a:r>
              <a:rPr sz="2700" spc="135" dirty="0">
                <a:solidFill>
                  <a:srgbClr val="A7824E"/>
                </a:solidFill>
                <a:latin typeface="Calibri"/>
                <a:cs typeface="Calibri"/>
              </a:rPr>
              <a:t>działania</a:t>
            </a:r>
            <a:r>
              <a:rPr sz="2700" spc="-20" dirty="0">
                <a:solidFill>
                  <a:srgbClr val="A7824E"/>
                </a:solidFill>
                <a:latin typeface="Calibri"/>
                <a:cs typeface="Calibri"/>
              </a:rPr>
              <a:t> </a:t>
            </a:r>
            <a:r>
              <a:rPr sz="2700" spc="15" dirty="0">
                <a:solidFill>
                  <a:srgbClr val="A7824E"/>
                </a:solidFill>
                <a:latin typeface="Calibri"/>
                <a:cs typeface="Calibri"/>
              </a:rPr>
              <a:t>i</a:t>
            </a:r>
            <a:r>
              <a:rPr sz="2700" spc="-20" dirty="0">
                <a:solidFill>
                  <a:srgbClr val="A7824E"/>
                </a:solidFill>
                <a:latin typeface="Calibri"/>
                <a:cs typeface="Calibri"/>
              </a:rPr>
              <a:t> </a:t>
            </a:r>
            <a:r>
              <a:rPr sz="2700" spc="145" dirty="0">
                <a:solidFill>
                  <a:srgbClr val="A7824E"/>
                </a:solidFill>
                <a:latin typeface="Calibri"/>
                <a:cs typeface="Calibri"/>
              </a:rPr>
              <a:t>realizatorzy</a:t>
            </a:r>
            <a:endParaRPr sz="27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9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700" spc="190" dirty="0">
                <a:solidFill>
                  <a:srgbClr val="A7824E"/>
                </a:solidFill>
                <a:latin typeface="Calibri"/>
                <a:cs typeface="Calibri"/>
              </a:rPr>
              <a:t>wskaźniki</a:t>
            </a:r>
            <a:r>
              <a:rPr sz="2700" spc="-35" dirty="0">
                <a:solidFill>
                  <a:srgbClr val="A7824E"/>
                </a:solidFill>
                <a:latin typeface="Calibri"/>
                <a:cs typeface="Calibri"/>
              </a:rPr>
              <a:t> </a:t>
            </a:r>
            <a:r>
              <a:rPr sz="2700" spc="185" dirty="0">
                <a:solidFill>
                  <a:srgbClr val="A7824E"/>
                </a:solidFill>
                <a:latin typeface="Calibri"/>
                <a:cs typeface="Calibri"/>
              </a:rPr>
              <a:t>osiągnięcia</a:t>
            </a:r>
            <a:r>
              <a:rPr sz="2700" spc="-35" dirty="0">
                <a:solidFill>
                  <a:srgbClr val="A7824E"/>
                </a:solidFill>
                <a:latin typeface="Calibri"/>
                <a:cs typeface="Calibri"/>
              </a:rPr>
              <a:t> </a:t>
            </a:r>
            <a:r>
              <a:rPr sz="2700" spc="180" dirty="0">
                <a:solidFill>
                  <a:srgbClr val="A7824E"/>
                </a:solidFill>
                <a:latin typeface="Calibri"/>
                <a:cs typeface="Calibri"/>
              </a:rPr>
              <a:t>celu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76849" y="3433784"/>
            <a:ext cx="5845175" cy="1360805"/>
          </a:xfrm>
          <a:prstGeom prst="rect">
            <a:avLst/>
          </a:prstGeom>
        </p:spPr>
        <p:txBody>
          <a:bodyPr vert="horz" wrap="square" lIns="0" tIns="238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0"/>
              </a:spcBef>
              <a:tabLst>
                <a:tab pos="467995" algn="l"/>
              </a:tabLst>
            </a:pPr>
            <a:r>
              <a:rPr sz="3350" b="1" spc="220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II	</a:t>
            </a:r>
            <a:r>
              <a:rPr sz="3350" b="1" spc="445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część</a:t>
            </a:r>
            <a:endParaRPr sz="3350" dirty="0">
              <a:latin typeface="Arial Black" panose="020B0A040201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65"/>
              </a:spcBef>
            </a:pPr>
            <a:r>
              <a:rPr sz="2700" b="1" spc="295" dirty="0">
                <a:solidFill>
                  <a:srgbClr val="A7824E"/>
                </a:solidFill>
                <a:latin typeface="Calibri"/>
                <a:cs typeface="Calibri"/>
              </a:rPr>
              <a:t>obszary</a:t>
            </a:r>
            <a:r>
              <a:rPr sz="2700" b="1" spc="-75" dirty="0">
                <a:solidFill>
                  <a:srgbClr val="A7824E"/>
                </a:solidFill>
                <a:latin typeface="Calibri"/>
                <a:cs typeface="Calibri"/>
              </a:rPr>
              <a:t> </a:t>
            </a:r>
            <a:r>
              <a:rPr sz="2700" b="1" spc="229" dirty="0">
                <a:solidFill>
                  <a:srgbClr val="A7824E"/>
                </a:solidFill>
                <a:latin typeface="Calibri"/>
                <a:cs typeface="Calibri"/>
              </a:rPr>
              <a:t>problemowe</a:t>
            </a:r>
            <a:r>
              <a:rPr sz="2700" b="1" spc="-70" dirty="0">
                <a:solidFill>
                  <a:srgbClr val="A7824E"/>
                </a:solidFill>
                <a:latin typeface="Calibri"/>
                <a:cs typeface="Calibri"/>
              </a:rPr>
              <a:t> </a:t>
            </a:r>
            <a:r>
              <a:rPr sz="2700" b="1" spc="305" dirty="0">
                <a:solidFill>
                  <a:srgbClr val="A7824E"/>
                </a:solidFill>
                <a:latin typeface="Calibri"/>
                <a:cs typeface="Calibri"/>
              </a:rPr>
              <a:t>(6</a:t>
            </a:r>
            <a:r>
              <a:rPr sz="2700" b="1" spc="-70" dirty="0">
                <a:solidFill>
                  <a:srgbClr val="A7824E"/>
                </a:solidFill>
                <a:latin typeface="Calibri"/>
                <a:cs typeface="Calibri"/>
              </a:rPr>
              <a:t> </a:t>
            </a:r>
            <a:r>
              <a:rPr sz="2700" b="1" spc="245" dirty="0">
                <a:solidFill>
                  <a:srgbClr val="A7824E"/>
                </a:solidFill>
                <a:latin typeface="Calibri"/>
                <a:cs typeface="Calibri"/>
              </a:rPr>
              <a:t>obszarów)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17592" y="7496503"/>
            <a:ext cx="3283007" cy="1916550"/>
          </a:xfrm>
          <a:prstGeom prst="rect">
            <a:avLst/>
          </a:prstGeom>
        </p:spPr>
        <p:txBody>
          <a:bodyPr vert="horz" wrap="square" lIns="0" tIns="222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5"/>
              </a:spcBef>
              <a:tabLst>
                <a:tab pos="609600" algn="l"/>
              </a:tabLst>
            </a:pPr>
            <a:r>
              <a:rPr sz="3350" b="1" spc="220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II</a:t>
            </a:r>
            <a:r>
              <a:rPr lang="en-US" sz="3350" b="1" spc="220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I </a:t>
            </a:r>
            <a:r>
              <a:rPr sz="3350" b="1" spc="445" dirty="0" err="1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część</a:t>
            </a:r>
            <a:endParaRPr sz="3350" dirty="0">
              <a:latin typeface="Arial Black" panose="020B0A04020102020204" pitchFamily="34" charset="0"/>
              <a:cs typeface="Calibri"/>
            </a:endParaRPr>
          </a:p>
          <a:p>
            <a:pPr marL="1060450" marR="5080" indent="-457200">
              <a:lnSpc>
                <a:spcPct val="122900"/>
              </a:lnSpc>
              <a:spcBef>
                <a:spcPts val="615"/>
              </a:spcBef>
              <a:buFont typeface="Arial" panose="020B0604020202020204" pitchFamily="34" charset="0"/>
              <a:buChar char="•"/>
            </a:pPr>
            <a:r>
              <a:rPr sz="2700" spc="300" dirty="0">
                <a:latin typeface="Calibri"/>
                <a:cs typeface="Calibri"/>
              </a:rPr>
              <a:t>m</a:t>
            </a:r>
            <a:r>
              <a:rPr sz="2700" spc="204" dirty="0">
                <a:latin typeface="Calibri"/>
                <a:cs typeface="Calibri"/>
              </a:rPr>
              <a:t>o</a:t>
            </a:r>
            <a:r>
              <a:rPr sz="2700" spc="165" dirty="0">
                <a:latin typeface="Calibri"/>
                <a:cs typeface="Calibri"/>
              </a:rPr>
              <a:t>n</a:t>
            </a:r>
            <a:r>
              <a:rPr sz="2700" spc="5" dirty="0">
                <a:latin typeface="Calibri"/>
                <a:cs typeface="Calibri"/>
              </a:rPr>
              <a:t>i</a:t>
            </a:r>
            <a:r>
              <a:rPr sz="2700" spc="114" dirty="0">
                <a:latin typeface="Calibri"/>
                <a:cs typeface="Calibri"/>
              </a:rPr>
              <a:t>t</a:t>
            </a:r>
            <a:r>
              <a:rPr sz="2700" spc="204" dirty="0">
                <a:latin typeface="Calibri"/>
                <a:cs typeface="Calibri"/>
              </a:rPr>
              <a:t>o</a:t>
            </a:r>
            <a:r>
              <a:rPr sz="2700" spc="70" dirty="0">
                <a:latin typeface="Calibri"/>
                <a:cs typeface="Calibri"/>
              </a:rPr>
              <a:t>r</a:t>
            </a:r>
            <a:r>
              <a:rPr sz="2700" spc="5" dirty="0">
                <a:latin typeface="Calibri"/>
                <a:cs typeface="Calibri"/>
              </a:rPr>
              <a:t>i</a:t>
            </a:r>
            <a:r>
              <a:rPr sz="2700" spc="165" dirty="0">
                <a:latin typeface="Calibri"/>
                <a:cs typeface="Calibri"/>
              </a:rPr>
              <a:t>n</a:t>
            </a:r>
            <a:r>
              <a:rPr sz="2700" spc="229" dirty="0">
                <a:latin typeface="Calibri"/>
                <a:cs typeface="Calibri"/>
              </a:rPr>
              <a:t>g </a:t>
            </a:r>
            <a:endParaRPr lang="en-US" sz="2700" spc="229" dirty="0">
              <a:latin typeface="Calibri"/>
              <a:cs typeface="Calibri"/>
            </a:endParaRPr>
          </a:p>
          <a:p>
            <a:pPr marL="1060450" marR="5080" indent="-457200">
              <a:lnSpc>
                <a:spcPct val="122900"/>
              </a:lnSpc>
              <a:spcBef>
                <a:spcPts val="615"/>
              </a:spcBef>
              <a:buFont typeface="Arial" panose="020B0604020202020204" pitchFamily="34" charset="0"/>
              <a:buChar char="•"/>
            </a:pPr>
            <a:r>
              <a:rPr sz="2700" spc="165" dirty="0" err="1">
                <a:latin typeface="Calibri"/>
                <a:cs typeface="Calibri"/>
              </a:rPr>
              <a:t>ewaluacja</a:t>
            </a:r>
            <a:endParaRPr sz="2700" dirty="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7430" y="7800457"/>
            <a:ext cx="428624" cy="6857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7430" y="6878644"/>
            <a:ext cx="428624" cy="6857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7430" y="5917116"/>
            <a:ext cx="428624" cy="685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90" y="694701"/>
            <a:ext cx="739960" cy="1029944"/>
          </a:xfrm>
          <a:prstGeom prst="rect">
            <a:avLst/>
          </a:prstGeom>
        </p:spPr>
      </p:pic>
      <p:pic>
        <p:nvPicPr>
          <p:cNvPr id="17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63200" y="4762501"/>
            <a:ext cx="428624" cy="6857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2096554" y="2156619"/>
            <a:ext cx="869791" cy="876299"/>
          </a:xfrm>
          <a:prstGeom prst="ellipse">
            <a:avLst/>
          </a:prstGeom>
          <a:gradFill>
            <a:gsLst>
              <a:gs pos="40000">
                <a:schemeClr val="bg1"/>
              </a:gs>
              <a:gs pos="97000">
                <a:srgbClr val="88E0AA">
                  <a:alpha val="32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096554" y="3710586"/>
            <a:ext cx="869791" cy="876299"/>
          </a:xfrm>
          <a:prstGeom prst="ellipse">
            <a:avLst/>
          </a:prstGeom>
          <a:gradFill>
            <a:gsLst>
              <a:gs pos="40000">
                <a:schemeClr val="bg1"/>
              </a:gs>
              <a:gs pos="97000">
                <a:srgbClr val="88E0AA">
                  <a:alpha val="32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096553" y="7658100"/>
            <a:ext cx="869791" cy="876299"/>
          </a:xfrm>
          <a:prstGeom prst="ellipse">
            <a:avLst/>
          </a:prstGeom>
          <a:gradFill>
            <a:gsLst>
              <a:gs pos="40000">
                <a:schemeClr val="bg1"/>
              </a:gs>
              <a:gs pos="97000">
                <a:srgbClr val="88E0AA">
                  <a:alpha val="32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096552" y="5304103"/>
            <a:ext cx="869791" cy="876299"/>
          </a:xfrm>
          <a:prstGeom prst="ellipse">
            <a:avLst/>
          </a:prstGeom>
          <a:gradFill>
            <a:gsLst>
              <a:gs pos="40000">
                <a:schemeClr val="bg1"/>
              </a:gs>
              <a:gs pos="97000">
                <a:srgbClr val="88E0AA">
                  <a:alpha val="32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065324" y="-723900"/>
            <a:ext cx="8915400" cy="89154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072" y="454450"/>
            <a:ext cx="548940" cy="78122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74109" y="325169"/>
            <a:ext cx="760603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175" dirty="0">
                <a:latin typeface="Tahoma"/>
                <a:cs typeface="Tahoma"/>
              </a:rPr>
              <a:t>P</a:t>
            </a:r>
            <a:r>
              <a:rPr sz="6600" spc="135" dirty="0">
                <a:latin typeface="Tahoma"/>
                <a:cs typeface="Tahoma"/>
              </a:rPr>
              <a:t>l</a:t>
            </a:r>
            <a:r>
              <a:rPr sz="6600" spc="155" dirty="0">
                <a:latin typeface="Tahoma"/>
                <a:cs typeface="Tahoma"/>
              </a:rPr>
              <a:t>a</a:t>
            </a:r>
            <a:r>
              <a:rPr sz="6600" spc="190" dirty="0">
                <a:latin typeface="Tahoma"/>
                <a:cs typeface="Tahoma"/>
              </a:rPr>
              <a:t>n</a:t>
            </a:r>
            <a:r>
              <a:rPr sz="6600" spc="225" dirty="0">
                <a:latin typeface="Tahoma"/>
                <a:cs typeface="Tahoma"/>
              </a:rPr>
              <a:t>y</a:t>
            </a:r>
            <a:r>
              <a:rPr sz="6600" spc="-220" dirty="0">
                <a:latin typeface="Tahoma"/>
                <a:cs typeface="Tahoma"/>
              </a:rPr>
              <a:t> </a:t>
            </a:r>
            <a:r>
              <a:rPr sz="6600" spc="190" dirty="0">
                <a:latin typeface="Tahoma"/>
                <a:cs typeface="Tahoma"/>
              </a:rPr>
              <a:t>n</a:t>
            </a:r>
            <a:r>
              <a:rPr sz="6600" spc="160" dirty="0">
                <a:latin typeface="Tahoma"/>
                <a:cs typeface="Tahoma"/>
              </a:rPr>
              <a:t>a</a:t>
            </a:r>
            <a:r>
              <a:rPr sz="6600" spc="-220" dirty="0">
                <a:latin typeface="Tahoma"/>
                <a:cs typeface="Tahoma"/>
              </a:rPr>
              <a:t> </a:t>
            </a:r>
            <a:r>
              <a:rPr sz="6600" spc="-340" dirty="0">
                <a:latin typeface="Tahoma"/>
                <a:cs typeface="Tahoma"/>
              </a:rPr>
              <a:t>202</a:t>
            </a:r>
            <a:r>
              <a:rPr sz="6600" spc="-335" dirty="0">
                <a:latin typeface="Tahoma"/>
                <a:cs typeface="Tahoma"/>
              </a:rPr>
              <a:t>2</a:t>
            </a:r>
            <a:r>
              <a:rPr sz="6600" spc="-220" dirty="0">
                <a:latin typeface="Tahoma"/>
                <a:cs typeface="Tahoma"/>
              </a:rPr>
              <a:t> </a:t>
            </a:r>
            <a:r>
              <a:rPr sz="6600" spc="229" dirty="0">
                <a:latin typeface="Tahoma"/>
                <a:cs typeface="Tahoma"/>
              </a:rPr>
              <a:t>r</a:t>
            </a:r>
            <a:r>
              <a:rPr sz="6600" spc="125" dirty="0">
                <a:latin typeface="Tahoma"/>
                <a:cs typeface="Tahoma"/>
              </a:rPr>
              <a:t>o</a:t>
            </a:r>
            <a:r>
              <a:rPr sz="6600" spc="375" dirty="0">
                <a:latin typeface="Tahoma"/>
                <a:cs typeface="Tahoma"/>
              </a:rPr>
              <a:t>k</a:t>
            </a:r>
            <a:endParaRPr sz="66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31450" y="2567586"/>
            <a:ext cx="10095865" cy="5958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92680" algn="l"/>
              </a:tabLst>
            </a:pPr>
            <a:r>
              <a:rPr sz="3600" b="1" spc="355" dirty="0">
                <a:solidFill>
                  <a:srgbClr val="071741"/>
                </a:solidFill>
                <a:cs typeface="Calibri"/>
              </a:rPr>
              <a:t>Szkolenia	</a:t>
            </a:r>
            <a:r>
              <a:rPr sz="3600" b="1" spc="235" dirty="0">
                <a:solidFill>
                  <a:srgbClr val="071741"/>
                </a:solidFill>
                <a:cs typeface="Calibri"/>
              </a:rPr>
              <a:t>dla</a:t>
            </a:r>
            <a:r>
              <a:rPr sz="3600" b="1" spc="-105" dirty="0">
                <a:solidFill>
                  <a:srgbClr val="071741"/>
                </a:solidFill>
                <a:cs typeface="Calibri"/>
              </a:rPr>
              <a:t> </a:t>
            </a:r>
            <a:r>
              <a:rPr sz="3600" b="1" spc="409" dirty="0">
                <a:solidFill>
                  <a:srgbClr val="071741"/>
                </a:solidFill>
                <a:cs typeface="Calibri"/>
              </a:rPr>
              <a:t>przyszłych</a:t>
            </a:r>
            <a:r>
              <a:rPr sz="3600" b="1" spc="-100" dirty="0">
                <a:solidFill>
                  <a:srgbClr val="071741"/>
                </a:solidFill>
                <a:cs typeface="Calibri"/>
              </a:rPr>
              <a:t> </a:t>
            </a:r>
            <a:r>
              <a:rPr sz="3600" b="1" spc="320" dirty="0">
                <a:solidFill>
                  <a:srgbClr val="071741"/>
                </a:solidFill>
                <a:cs typeface="Calibri"/>
              </a:rPr>
              <a:t>kierowców</a:t>
            </a:r>
            <a:endParaRPr sz="36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615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600" b="1" spc="365" dirty="0">
                <a:solidFill>
                  <a:srgbClr val="071741"/>
                </a:solidFill>
                <a:cs typeface="Calibri"/>
              </a:rPr>
              <a:t>Profilaktyka</a:t>
            </a:r>
            <a:r>
              <a:rPr sz="3600" b="1" spc="-105" dirty="0">
                <a:solidFill>
                  <a:srgbClr val="071741"/>
                </a:solidFill>
                <a:cs typeface="Calibri"/>
              </a:rPr>
              <a:t> </a:t>
            </a:r>
            <a:r>
              <a:rPr sz="3600" b="1" spc="235" dirty="0">
                <a:solidFill>
                  <a:srgbClr val="071741"/>
                </a:solidFill>
                <a:cs typeface="Calibri"/>
              </a:rPr>
              <a:t>dla</a:t>
            </a:r>
            <a:r>
              <a:rPr sz="3600" b="1" spc="-100" dirty="0">
                <a:solidFill>
                  <a:srgbClr val="071741"/>
                </a:solidFill>
                <a:cs typeface="Calibri"/>
              </a:rPr>
              <a:t> </a:t>
            </a:r>
            <a:r>
              <a:rPr sz="3600" b="1" spc="285" dirty="0">
                <a:solidFill>
                  <a:srgbClr val="071741"/>
                </a:solidFill>
                <a:cs typeface="Calibri"/>
              </a:rPr>
              <a:t>seniorów</a:t>
            </a:r>
            <a:endParaRPr sz="3600" dirty="0">
              <a:cs typeface="Calibri"/>
            </a:endParaRPr>
          </a:p>
          <a:p>
            <a:pPr>
              <a:lnSpc>
                <a:spcPct val="100000"/>
              </a:lnSpc>
            </a:pPr>
            <a:endParaRPr sz="430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75"/>
              </a:spcBef>
            </a:pPr>
            <a:r>
              <a:rPr sz="3600" b="1" spc="335" dirty="0">
                <a:solidFill>
                  <a:srgbClr val="071741"/>
                </a:solidFill>
                <a:cs typeface="Calibri"/>
              </a:rPr>
              <a:t>Integracja</a:t>
            </a:r>
            <a:r>
              <a:rPr sz="3600" b="1" spc="-100" dirty="0">
                <a:solidFill>
                  <a:srgbClr val="071741"/>
                </a:solidFill>
                <a:cs typeface="Calibri"/>
              </a:rPr>
              <a:t> </a:t>
            </a:r>
            <a:r>
              <a:rPr sz="3600" b="1" spc="300" dirty="0">
                <a:solidFill>
                  <a:srgbClr val="071741"/>
                </a:solidFill>
                <a:cs typeface="Calibri"/>
              </a:rPr>
              <a:t>działań</a:t>
            </a:r>
            <a:r>
              <a:rPr sz="3600" b="1" spc="-95" dirty="0">
                <a:solidFill>
                  <a:srgbClr val="071741"/>
                </a:solidFill>
                <a:cs typeface="Calibri"/>
              </a:rPr>
              <a:t> </a:t>
            </a:r>
            <a:r>
              <a:rPr sz="3600" b="1" spc="335" dirty="0">
                <a:solidFill>
                  <a:srgbClr val="071741"/>
                </a:solidFill>
                <a:cs typeface="Calibri"/>
              </a:rPr>
              <a:t>pomocowych</a:t>
            </a:r>
            <a:r>
              <a:rPr sz="3600" b="1" spc="-95" dirty="0">
                <a:solidFill>
                  <a:srgbClr val="071741"/>
                </a:solidFill>
                <a:cs typeface="Calibri"/>
              </a:rPr>
              <a:t> </a:t>
            </a:r>
            <a:r>
              <a:rPr sz="3600" b="1" spc="310" dirty="0">
                <a:solidFill>
                  <a:srgbClr val="071741"/>
                </a:solidFill>
                <a:cs typeface="Calibri"/>
              </a:rPr>
              <a:t>w</a:t>
            </a:r>
            <a:r>
              <a:rPr sz="3600" b="1" spc="-95" dirty="0">
                <a:solidFill>
                  <a:srgbClr val="071741"/>
                </a:solidFill>
                <a:cs typeface="Calibri"/>
              </a:rPr>
              <a:t> </a:t>
            </a:r>
            <a:r>
              <a:rPr sz="3600" b="1" spc="400" dirty="0">
                <a:solidFill>
                  <a:srgbClr val="071741"/>
                </a:solidFill>
                <a:cs typeface="Calibri"/>
              </a:rPr>
              <a:t>Przemyślu</a:t>
            </a:r>
            <a:endParaRPr sz="36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lang="pl-PL" sz="2400" dirty="0"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r>
              <a:rPr lang="pl-PL" sz="3200" dirty="0">
                <a:cs typeface="Lucida Sans Unicode"/>
              </a:rPr>
              <a:t>wymiana doświadczeń, szkolenia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5400" dirty="0">
              <a:cs typeface="Lucida Sans Unicode"/>
            </a:endParaRPr>
          </a:p>
          <a:p>
            <a:pPr marL="18415">
              <a:lnSpc>
                <a:spcPct val="100000"/>
              </a:lnSpc>
            </a:pPr>
            <a:r>
              <a:rPr sz="3600" b="1" spc="375" dirty="0">
                <a:solidFill>
                  <a:srgbClr val="071741"/>
                </a:solidFill>
                <a:cs typeface="Calibri"/>
              </a:rPr>
              <a:t>Bezpieczne</a:t>
            </a:r>
            <a:r>
              <a:rPr sz="3600" b="1" spc="-110" dirty="0">
                <a:solidFill>
                  <a:srgbClr val="071741"/>
                </a:solidFill>
                <a:cs typeface="Calibri"/>
              </a:rPr>
              <a:t> </a:t>
            </a:r>
            <a:r>
              <a:rPr sz="3600" b="1" spc="330" dirty="0">
                <a:solidFill>
                  <a:srgbClr val="071741"/>
                </a:solidFill>
                <a:cs typeface="Calibri"/>
              </a:rPr>
              <a:t>wakacje</a:t>
            </a:r>
            <a:endParaRPr sz="3600" dirty="0">
              <a:cs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936619" y="5304103"/>
            <a:ext cx="5867400" cy="5867400"/>
          </a:xfrm>
          <a:prstGeom prst="ellipse">
            <a:avLst/>
          </a:prstGeom>
          <a:solidFill>
            <a:srgbClr val="88E0AA"/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5638800" y="-821661"/>
            <a:ext cx="9741862" cy="9741862"/>
          </a:xfrm>
          <a:prstGeom prst="ellipse">
            <a:avLst/>
          </a:prstGeom>
          <a:solidFill>
            <a:srgbClr val="88E0AA">
              <a:alpha val="83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7700" y="1790700"/>
            <a:ext cx="9982200" cy="9982200"/>
          </a:xfrm>
          <a:prstGeom prst="ellipse">
            <a:avLst/>
          </a:prstGeom>
          <a:solidFill>
            <a:schemeClr val="accent5">
              <a:lumMod val="40000"/>
              <a:lumOff val="60000"/>
              <a:alpha val="74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3302437" y="2580480"/>
            <a:ext cx="3555563" cy="10291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l-PL" sz="6600" b="1" dirty="0">
                <a:solidFill>
                  <a:schemeClr val="accent1"/>
                </a:solidFill>
              </a:rPr>
              <a:t>Źródła:</a:t>
            </a:r>
            <a:endParaRPr sz="6600" b="1" dirty="0">
              <a:solidFill>
                <a:schemeClr val="accent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2436" y="4049270"/>
            <a:ext cx="12775763" cy="17727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2400"/>
              </a:lnSpc>
              <a:spcBef>
                <a:spcPts val="95"/>
              </a:spcBef>
            </a:pPr>
            <a:r>
              <a:rPr sz="3200" spc="405" dirty="0">
                <a:latin typeface="Calibri"/>
                <a:cs typeface="Calibri"/>
              </a:rPr>
              <a:t>W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150" dirty="0">
                <a:latin typeface="Calibri"/>
                <a:cs typeface="Calibri"/>
              </a:rPr>
              <a:t>prezentacji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190" dirty="0">
                <a:latin typeface="Calibri"/>
                <a:cs typeface="Calibri"/>
              </a:rPr>
              <a:t>wykorzystano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195" dirty="0">
                <a:latin typeface="Calibri"/>
                <a:cs typeface="Calibri"/>
              </a:rPr>
              <a:t>pracę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175" dirty="0">
                <a:latin typeface="Calibri"/>
                <a:cs typeface="Calibri"/>
              </a:rPr>
              <a:t>licencjacką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85" dirty="0">
                <a:latin typeface="Calibri"/>
                <a:cs typeface="Calibri"/>
              </a:rPr>
              <a:t>s.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229" dirty="0">
                <a:latin typeface="Calibri"/>
                <a:cs typeface="Calibri"/>
              </a:rPr>
              <a:t>mgr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125" dirty="0">
                <a:latin typeface="Calibri"/>
                <a:cs typeface="Calibri"/>
              </a:rPr>
              <a:t>Moniki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245" dirty="0">
                <a:latin typeface="Calibri"/>
                <a:cs typeface="Calibri"/>
              </a:rPr>
              <a:t>Sudy </a:t>
            </a:r>
            <a:r>
              <a:rPr sz="3200" spc="-580" dirty="0">
                <a:latin typeface="Calibri"/>
                <a:cs typeface="Calibri"/>
              </a:rPr>
              <a:t> </a:t>
            </a:r>
            <a:r>
              <a:rPr sz="3200" spc="160" dirty="0">
                <a:latin typeface="Calibri"/>
                <a:cs typeface="Calibri"/>
              </a:rPr>
              <a:t>oraz </a:t>
            </a:r>
            <a:r>
              <a:rPr sz="3200" spc="155" dirty="0">
                <a:latin typeface="Calibri"/>
                <a:cs typeface="Calibri"/>
              </a:rPr>
              <a:t>zdjęcia </a:t>
            </a:r>
            <a:r>
              <a:rPr sz="3200" spc="210" dirty="0">
                <a:latin typeface="Calibri"/>
                <a:cs typeface="Calibri"/>
              </a:rPr>
              <a:t>z </a:t>
            </a:r>
            <a:r>
              <a:rPr sz="3200" spc="160" dirty="0">
                <a:latin typeface="Calibri"/>
                <a:cs typeface="Calibri"/>
              </a:rPr>
              <a:t>Katolickiej </a:t>
            </a:r>
            <a:r>
              <a:rPr sz="3200" spc="170" dirty="0">
                <a:latin typeface="Calibri"/>
                <a:cs typeface="Calibri"/>
              </a:rPr>
              <a:t>Świetlicy </a:t>
            </a:r>
            <a:r>
              <a:rPr sz="3200" spc="180" dirty="0">
                <a:latin typeface="Calibri"/>
                <a:cs typeface="Calibri"/>
              </a:rPr>
              <a:t>Profilaktyczno </a:t>
            </a:r>
            <a:r>
              <a:rPr sz="3200" spc="150" dirty="0">
                <a:latin typeface="Calibri"/>
                <a:cs typeface="Calibri"/>
              </a:rPr>
              <a:t>– </a:t>
            </a:r>
            <a:r>
              <a:rPr sz="3200" spc="155" dirty="0">
                <a:latin typeface="Calibri"/>
                <a:cs typeface="Calibri"/>
              </a:rPr>
              <a:t> </a:t>
            </a:r>
            <a:r>
              <a:rPr sz="3200" spc="215" dirty="0">
                <a:latin typeface="Calibri"/>
                <a:cs typeface="Calibri"/>
              </a:rPr>
              <a:t>Wychowawczej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100" dirty="0">
                <a:latin typeface="Calibri"/>
                <a:cs typeface="Calibri"/>
              </a:rPr>
              <a:t>„Oratorium”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215" dirty="0">
                <a:latin typeface="Calibri"/>
                <a:cs typeface="Calibri"/>
              </a:rPr>
              <a:t>w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175" dirty="0">
                <a:latin typeface="Calibri"/>
                <a:cs typeface="Calibri"/>
              </a:rPr>
              <a:t>Przemyślu.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766" y="645794"/>
            <a:ext cx="512535" cy="74178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6858000" y="-581441"/>
            <a:ext cx="9512657" cy="9512657"/>
          </a:xfrm>
          <a:prstGeom prst="ellipse">
            <a:avLst/>
          </a:prstGeom>
          <a:solidFill>
            <a:srgbClr val="88E0AA">
              <a:alpha val="77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35806" y="-314605"/>
            <a:ext cx="9998021" cy="9998021"/>
          </a:xfrm>
          <a:prstGeom prst="ellipse">
            <a:avLst/>
          </a:prstGeom>
          <a:solidFill>
            <a:schemeClr val="accent5">
              <a:lumMod val="40000"/>
              <a:lumOff val="60000"/>
              <a:alpha val="64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87440" y="3641737"/>
            <a:ext cx="7938134" cy="10426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650" spc="620" dirty="0"/>
              <a:t>Dziękuję</a:t>
            </a:r>
            <a:r>
              <a:rPr sz="6650" spc="-195" dirty="0"/>
              <a:t> </a:t>
            </a:r>
            <a:r>
              <a:rPr sz="6650" spc="760" dirty="0"/>
              <a:t>za</a:t>
            </a:r>
            <a:r>
              <a:rPr sz="6650" spc="-195" dirty="0"/>
              <a:t> </a:t>
            </a:r>
            <a:r>
              <a:rPr sz="6650" spc="570" dirty="0"/>
              <a:t>uwagę.</a:t>
            </a:r>
            <a:endParaRPr sz="66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0" y="8113799"/>
            <a:ext cx="1114424" cy="16001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409230" y="7880474"/>
            <a:ext cx="7299959" cy="1691639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3150" spc="190" dirty="0">
                <a:latin typeface="Calibri"/>
                <a:cs typeface="Calibri"/>
              </a:rPr>
              <a:t>Danuta</a:t>
            </a:r>
            <a:r>
              <a:rPr sz="3150" spc="-65" dirty="0">
                <a:latin typeface="Calibri"/>
                <a:cs typeface="Calibri"/>
              </a:rPr>
              <a:t> </a:t>
            </a:r>
            <a:r>
              <a:rPr sz="3150" spc="245" dirty="0">
                <a:latin typeface="Calibri"/>
                <a:cs typeface="Calibri"/>
              </a:rPr>
              <a:t>Wiech</a:t>
            </a:r>
            <a:endParaRPr sz="3150">
              <a:latin typeface="Calibri"/>
              <a:cs typeface="Calibri"/>
            </a:endParaRPr>
          </a:p>
          <a:p>
            <a:pPr marL="12700" marR="5080">
              <a:lnSpc>
                <a:spcPts val="4370"/>
              </a:lnSpc>
              <a:spcBef>
                <a:spcPts val="105"/>
              </a:spcBef>
            </a:pPr>
            <a:r>
              <a:rPr sz="3150" spc="204" dirty="0">
                <a:latin typeface="Calibri"/>
                <a:cs typeface="Calibri"/>
              </a:rPr>
              <a:t>Naczelnik</a:t>
            </a:r>
            <a:r>
              <a:rPr sz="3150" spc="-35" dirty="0">
                <a:latin typeface="Calibri"/>
                <a:cs typeface="Calibri"/>
              </a:rPr>
              <a:t> </a:t>
            </a:r>
            <a:r>
              <a:rPr sz="3150" spc="185" dirty="0">
                <a:latin typeface="Calibri"/>
                <a:cs typeface="Calibri"/>
              </a:rPr>
              <a:t>Wydziału</a:t>
            </a:r>
            <a:r>
              <a:rPr sz="3150" spc="-35" dirty="0">
                <a:latin typeface="Calibri"/>
                <a:cs typeface="Calibri"/>
              </a:rPr>
              <a:t> </a:t>
            </a:r>
            <a:r>
              <a:rPr sz="3150" spc="245" dirty="0">
                <a:latin typeface="Calibri"/>
                <a:cs typeface="Calibri"/>
              </a:rPr>
              <a:t>Spraw</a:t>
            </a:r>
            <a:r>
              <a:rPr sz="3150" spc="-35" dirty="0">
                <a:latin typeface="Calibri"/>
                <a:cs typeface="Calibri"/>
              </a:rPr>
              <a:t> </a:t>
            </a:r>
            <a:r>
              <a:rPr sz="3150" spc="250" dirty="0">
                <a:latin typeface="Calibri"/>
                <a:cs typeface="Calibri"/>
              </a:rPr>
              <a:t>Społecznych </a:t>
            </a:r>
            <a:r>
              <a:rPr sz="3150" spc="-695" dirty="0">
                <a:latin typeface="Calibri"/>
                <a:cs typeface="Calibri"/>
              </a:rPr>
              <a:t> </a:t>
            </a:r>
            <a:r>
              <a:rPr sz="3150" spc="180" dirty="0">
                <a:latin typeface="Calibri"/>
                <a:cs typeface="Calibri"/>
              </a:rPr>
              <a:t>Urząd</a:t>
            </a:r>
            <a:r>
              <a:rPr sz="3150" spc="-35" dirty="0">
                <a:latin typeface="Calibri"/>
                <a:cs typeface="Calibri"/>
              </a:rPr>
              <a:t> </a:t>
            </a:r>
            <a:r>
              <a:rPr sz="3150" spc="145" dirty="0">
                <a:latin typeface="Calibri"/>
                <a:cs typeface="Calibri"/>
              </a:rPr>
              <a:t>Miejski</a:t>
            </a:r>
            <a:r>
              <a:rPr sz="3150" spc="-30" dirty="0">
                <a:latin typeface="Calibri"/>
                <a:cs typeface="Calibri"/>
              </a:rPr>
              <a:t> </a:t>
            </a:r>
            <a:r>
              <a:rPr sz="3150" spc="235" dirty="0">
                <a:latin typeface="Calibri"/>
                <a:cs typeface="Calibri"/>
              </a:rPr>
              <a:t>w</a:t>
            </a:r>
            <a:r>
              <a:rPr sz="3150" spc="-35" dirty="0">
                <a:latin typeface="Calibri"/>
                <a:cs typeface="Calibri"/>
              </a:rPr>
              <a:t> </a:t>
            </a:r>
            <a:r>
              <a:rPr sz="3150" spc="235" dirty="0">
                <a:latin typeface="Calibri"/>
                <a:cs typeface="Calibri"/>
              </a:rPr>
              <a:t>Przemyślu</a:t>
            </a:r>
            <a:endParaRPr sz="3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2488661" y="1005146"/>
            <a:ext cx="5867400" cy="5867400"/>
          </a:xfrm>
          <a:prstGeom prst="ellipse">
            <a:avLst/>
          </a:prstGeom>
          <a:solidFill>
            <a:srgbClr val="88E0AA"/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-549978" y="3771900"/>
            <a:ext cx="7398324" cy="739832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072" y="626075"/>
            <a:ext cx="548940" cy="78122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94439" y="2457334"/>
            <a:ext cx="9869170" cy="567944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3500" b="1" spc="509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Część</a:t>
            </a:r>
            <a:r>
              <a:rPr sz="3500" b="1" spc="-120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sz="3500" b="1" spc="240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II-</a:t>
            </a:r>
            <a:endParaRPr sz="3500" dirty="0">
              <a:latin typeface="Arial Black" panose="020B0A040201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3500" b="1" spc="385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Obszar</a:t>
            </a:r>
            <a:r>
              <a:rPr sz="3500" b="1" spc="-110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sz="3500" b="1" spc="270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problemowy:</a:t>
            </a:r>
            <a:endParaRPr sz="3500" dirty="0">
              <a:latin typeface="Arial Black" panose="020B0A04020102020204" pitchFamily="34" charset="0"/>
              <a:cs typeface="Calibri"/>
            </a:endParaRPr>
          </a:p>
          <a:p>
            <a:pPr marL="12700" marR="859155">
              <a:lnSpc>
                <a:spcPct val="123500"/>
              </a:lnSpc>
              <a:spcBef>
                <a:spcPts val="730"/>
              </a:spcBef>
            </a:pPr>
            <a:r>
              <a:rPr sz="2850" spc="200" dirty="0">
                <a:latin typeface="Calibri"/>
                <a:cs typeface="Calibri"/>
              </a:rPr>
              <a:t>Przypadki </a:t>
            </a:r>
            <a:r>
              <a:rPr sz="2850" spc="204" dirty="0">
                <a:latin typeface="Calibri"/>
                <a:cs typeface="Calibri"/>
              </a:rPr>
              <a:t>zachowań </a:t>
            </a:r>
            <a:r>
              <a:rPr sz="2850" spc="200" dirty="0">
                <a:latin typeface="Calibri"/>
                <a:cs typeface="Calibri"/>
              </a:rPr>
              <a:t>ryzykownych </a:t>
            </a:r>
            <a:r>
              <a:rPr sz="2850" spc="165" dirty="0">
                <a:latin typeface="Calibri"/>
                <a:cs typeface="Calibri"/>
              </a:rPr>
              <a:t>dzieci </a:t>
            </a:r>
            <a:r>
              <a:rPr sz="2850" spc="5" dirty="0">
                <a:latin typeface="Calibri"/>
                <a:cs typeface="Calibri"/>
              </a:rPr>
              <a:t>i </a:t>
            </a:r>
            <a:r>
              <a:rPr sz="2850" spc="175" dirty="0">
                <a:latin typeface="Calibri"/>
                <a:cs typeface="Calibri"/>
              </a:rPr>
              <a:t>młodzieży </a:t>
            </a:r>
            <a:r>
              <a:rPr sz="2850" spc="180" dirty="0">
                <a:latin typeface="Calibri"/>
                <a:cs typeface="Calibri"/>
              </a:rPr>
              <a:t> </a:t>
            </a:r>
            <a:r>
              <a:rPr sz="2850" spc="175" dirty="0">
                <a:latin typeface="Calibri"/>
                <a:cs typeface="Calibri"/>
              </a:rPr>
              <a:t>związane</a:t>
            </a:r>
            <a:r>
              <a:rPr sz="2850" spc="-35" dirty="0">
                <a:latin typeface="Calibri"/>
                <a:cs typeface="Calibri"/>
              </a:rPr>
              <a:t> </a:t>
            </a:r>
            <a:r>
              <a:rPr sz="2850" spc="220" dirty="0">
                <a:latin typeface="Calibri"/>
                <a:cs typeface="Calibri"/>
              </a:rPr>
              <a:t>z</a:t>
            </a:r>
            <a:r>
              <a:rPr sz="2850" spc="-35" dirty="0">
                <a:latin typeface="Calibri"/>
                <a:cs typeface="Calibri"/>
              </a:rPr>
              <a:t> </a:t>
            </a:r>
            <a:r>
              <a:rPr sz="2850" spc="180" dirty="0">
                <a:latin typeface="Calibri"/>
                <a:cs typeface="Calibri"/>
              </a:rPr>
              <a:t>używaniem</a:t>
            </a:r>
            <a:r>
              <a:rPr sz="2850" spc="-30" dirty="0">
                <a:latin typeface="Calibri"/>
                <a:cs typeface="Calibri"/>
              </a:rPr>
              <a:t> </a:t>
            </a:r>
            <a:r>
              <a:rPr sz="2850" spc="145" dirty="0">
                <a:latin typeface="Calibri"/>
                <a:cs typeface="Calibri"/>
              </a:rPr>
              <a:t>alkoholu</a:t>
            </a:r>
            <a:r>
              <a:rPr sz="2850" spc="-35" dirty="0">
                <a:latin typeface="Calibri"/>
                <a:cs typeface="Calibri"/>
              </a:rPr>
              <a:t> </a:t>
            </a:r>
            <a:r>
              <a:rPr sz="2850" spc="165" dirty="0">
                <a:latin typeface="Calibri"/>
                <a:cs typeface="Calibri"/>
              </a:rPr>
              <a:t>oraz</a:t>
            </a:r>
            <a:r>
              <a:rPr sz="2850" spc="-30" dirty="0">
                <a:latin typeface="Calibri"/>
                <a:cs typeface="Calibri"/>
              </a:rPr>
              <a:t> </a:t>
            </a:r>
            <a:r>
              <a:rPr sz="2850" spc="165" dirty="0">
                <a:latin typeface="Calibri"/>
                <a:cs typeface="Calibri"/>
              </a:rPr>
              <a:t>innych</a:t>
            </a:r>
            <a:r>
              <a:rPr sz="2850" spc="-35" dirty="0">
                <a:latin typeface="Calibri"/>
                <a:cs typeface="Calibri"/>
              </a:rPr>
              <a:t> </a:t>
            </a:r>
            <a:r>
              <a:rPr sz="2850" spc="175" dirty="0">
                <a:latin typeface="Calibri"/>
                <a:cs typeface="Calibri"/>
              </a:rPr>
              <a:t>substancji </a:t>
            </a:r>
            <a:r>
              <a:rPr sz="2850" spc="-630" dirty="0">
                <a:latin typeface="Calibri"/>
                <a:cs typeface="Calibri"/>
              </a:rPr>
              <a:t> </a:t>
            </a:r>
            <a:r>
              <a:rPr sz="2850" spc="190" dirty="0">
                <a:latin typeface="Calibri"/>
                <a:cs typeface="Calibri"/>
              </a:rPr>
              <a:t>psychoaktywnych.</a:t>
            </a:r>
            <a:endParaRPr sz="28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7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500" b="1" spc="390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Cel</a:t>
            </a:r>
            <a:r>
              <a:rPr sz="3500" b="1" spc="-105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sz="3500" b="1" spc="355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strategiczny:</a:t>
            </a:r>
            <a:endParaRPr sz="3500" dirty="0">
              <a:latin typeface="Arial Black" panose="020B0A040201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75"/>
              </a:spcBef>
            </a:pPr>
            <a:r>
              <a:rPr sz="2850" spc="175" dirty="0">
                <a:latin typeface="Calibri"/>
                <a:cs typeface="Calibri"/>
              </a:rPr>
              <a:t>Ograniczanie</a:t>
            </a:r>
            <a:r>
              <a:rPr sz="2850" spc="-35" dirty="0">
                <a:latin typeface="Calibri"/>
                <a:cs typeface="Calibri"/>
              </a:rPr>
              <a:t> </a:t>
            </a:r>
            <a:r>
              <a:rPr sz="2850" spc="200" dirty="0">
                <a:latin typeface="Calibri"/>
                <a:cs typeface="Calibri"/>
              </a:rPr>
              <a:t>zachowań</a:t>
            </a:r>
            <a:r>
              <a:rPr sz="2850" spc="-35" dirty="0">
                <a:latin typeface="Calibri"/>
                <a:cs typeface="Calibri"/>
              </a:rPr>
              <a:t> </a:t>
            </a:r>
            <a:r>
              <a:rPr sz="2850" spc="195" dirty="0">
                <a:latin typeface="Calibri"/>
                <a:cs typeface="Calibri"/>
              </a:rPr>
              <a:t>ryzykownych</a:t>
            </a:r>
            <a:r>
              <a:rPr sz="2850" spc="-30" dirty="0">
                <a:latin typeface="Calibri"/>
                <a:cs typeface="Calibri"/>
              </a:rPr>
              <a:t> </a:t>
            </a:r>
            <a:r>
              <a:rPr sz="2850" spc="180" dirty="0">
                <a:latin typeface="Calibri"/>
                <a:cs typeface="Calibri"/>
              </a:rPr>
              <a:t>związanych</a:t>
            </a:r>
            <a:endParaRPr sz="2850" dirty="0">
              <a:latin typeface="Calibri"/>
              <a:cs typeface="Calibri"/>
            </a:endParaRPr>
          </a:p>
          <a:p>
            <a:pPr marL="12700" marR="5080">
              <a:lnSpc>
                <a:spcPct val="123200"/>
              </a:lnSpc>
            </a:pPr>
            <a:r>
              <a:rPr sz="2850" spc="215" dirty="0">
                <a:latin typeface="Calibri"/>
                <a:cs typeface="Calibri"/>
              </a:rPr>
              <a:t>z</a:t>
            </a:r>
            <a:r>
              <a:rPr sz="2850" spc="-25" dirty="0">
                <a:latin typeface="Calibri"/>
                <a:cs typeface="Calibri"/>
              </a:rPr>
              <a:t> </a:t>
            </a:r>
            <a:r>
              <a:rPr sz="2850" spc="175" dirty="0">
                <a:latin typeface="Calibri"/>
                <a:cs typeface="Calibri"/>
              </a:rPr>
              <a:t>używaniem</a:t>
            </a:r>
            <a:r>
              <a:rPr sz="2850" spc="-25" dirty="0">
                <a:latin typeface="Calibri"/>
                <a:cs typeface="Calibri"/>
              </a:rPr>
              <a:t> </a:t>
            </a:r>
            <a:r>
              <a:rPr sz="2850" spc="110" dirty="0">
                <a:latin typeface="Calibri"/>
                <a:cs typeface="Calibri"/>
              </a:rPr>
              <a:t>alkoholu,</a:t>
            </a:r>
            <a:r>
              <a:rPr sz="2850" spc="-25" dirty="0">
                <a:latin typeface="Calibri"/>
                <a:cs typeface="Calibri"/>
              </a:rPr>
              <a:t> </a:t>
            </a:r>
            <a:r>
              <a:rPr sz="2850" spc="185" dirty="0">
                <a:latin typeface="Calibri"/>
                <a:cs typeface="Calibri"/>
              </a:rPr>
              <a:t>zażywaniem</a:t>
            </a:r>
            <a:r>
              <a:rPr sz="2850" spc="-25" dirty="0">
                <a:latin typeface="Calibri"/>
                <a:cs typeface="Calibri"/>
              </a:rPr>
              <a:t> </a:t>
            </a:r>
            <a:r>
              <a:rPr sz="2850" spc="180" dirty="0">
                <a:latin typeface="Calibri"/>
                <a:cs typeface="Calibri"/>
              </a:rPr>
              <a:t>narkotyków</a:t>
            </a:r>
            <a:r>
              <a:rPr sz="2850" spc="-25" dirty="0">
                <a:latin typeface="Calibri"/>
                <a:cs typeface="Calibri"/>
              </a:rPr>
              <a:t> </a:t>
            </a:r>
            <a:r>
              <a:rPr sz="2850" spc="160" dirty="0">
                <a:latin typeface="Calibri"/>
                <a:cs typeface="Calibri"/>
              </a:rPr>
              <a:t>oraz</a:t>
            </a:r>
            <a:r>
              <a:rPr sz="2850" spc="-25" dirty="0">
                <a:latin typeface="Calibri"/>
                <a:cs typeface="Calibri"/>
              </a:rPr>
              <a:t> </a:t>
            </a:r>
            <a:r>
              <a:rPr sz="2850" spc="160" dirty="0">
                <a:latin typeface="Calibri"/>
                <a:cs typeface="Calibri"/>
              </a:rPr>
              <a:t>innych </a:t>
            </a:r>
            <a:r>
              <a:rPr sz="2850" spc="-630" dirty="0">
                <a:latin typeface="Calibri"/>
                <a:cs typeface="Calibri"/>
              </a:rPr>
              <a:t> </a:t>
            </a:r>
            <a:r>
              <a:rPr sz="2850" spc="170" dirty="0">
                <a:latin typeface="Calibri"/>
                <a:cs typeface="Calibri"/>
              </a:rPr>
              <a:t>substancji</a:t>
            </a:r>
            <a:r>
              <a:rPr sz="2850" spc="-35" dirty="0">
                <a:latin typeface="Calibri"/>
                <a:cs typeface="Calibri"/>
              </a:rPr>
              <a:t> </a:t>
            </a:r>
            <a:r>
              <a:rPr sz="2850" spc="210" dirty="0">
                <a:latin typeface="Calibri"/>
                <a:cs typeface="Calibri"/>
              </a:rPr>
              <a:t>psychoaktywnych</a:t>
            </a:r>
            <a:r>
              <a:rPr sz="2850" spc="-30" dirty="0">
                <a:latin typeface="Calibri"/>
                <a:cs typeface="Calibri"/>
              </a:rPr>
              <a:t> </a:t>
            </a:r>
            <a:r>
              <a:rPr sz="2850" spc="180" dirty="0">
                <a:latin typeface="Calibri"/>
                <a:cs typeface="Calibri"/>
              </a:rPr>
              <a:t>przez</a:t>
            </a:r>
            <a:r>
              <a:rPr sz="2850" spc="-30" dirty="0">
                <a:latin typeface="Calibri"/>
                <a:cs typeface="Calibri"/>
              </a:rPr>
              <a:t> </a:t>
            </a:r>
            <a:r>
              <a:rPr sz="2850" spc="160" dirty="0">
                <a:latin typeface="Calibri"/>
                <a:cs typeface="Calibri"/>
              </a:rPr>
              <a:t>dzieci</a:t>
            </a:r>
            <a:r>
              <a:rPr sz="2850" spc="-30" dirty="0">
                <a:latin typeface="Calibri"/>
                <a:cs typeface="Calibri"/>
              </a:rPr>
              <a:t> </a:t>
            </a:r>
            <a:r>
              <a:rPr sz="2850" spc="5" dirty="0">
                <a:latin typeface="Calibri"/>
                <a:cs typeface="Calibri"/>
              </a:rPr>
              <a:t>i</a:t>
            </a:r>
            <a:r>
              <a:rPr sz="2850" spc="-30" dirty="0">
                <a:latin typeface="Calibri"/>
                <a:cs typeface="Calibri"/>
              </a:rPr>
              <a:t> </a:t>
            </a:r>
            <a:r>
              <a:rPr sz="2850" spc="135" dirty="0">
                <a:latin typeface="Calibri"/>
                <a:cs typeface="Calibri"/>
              </a:rPr>
              <a:t>młodzież.</a:t>
            </a:r>
            <a:endParaRPr sz="28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94439" y="721415"/>
            <a:ext cx="15461314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160" dirty="0">
                <a:solidFill>
                  <a:srgbClr val="42EF97"/>
                </a:solidFill>
                <a:latin typeface="+mn-lt"/>
              </a:rPr>
              <a:t>ZAWARTOŚĆ</a:t>
            </a:r>
            <a:r>
              <a:rPr sz="4400" spc="120" dirty="0">
                <a:solidFill>
                  <a:srgbClr val="42EF97"/>
                </a:solidFill>
                <a:latin typeface="+mn-lt"/>
              </a:rPr>
              <a:t> </a:t>
            </a:r>
            <a:r>
              <a:rPr sz="4400" spc="220" dirty="0">
                <a:solidFill>
                  <a:srgbClr val="42EF97"/>
                </a:solidFill>
                <a:latin typeface="+mn-lt"/>
              </a:rPr>
              <a:t>GMINNEGO</a:t>
            </a:r>
            <a:r>
              <a:rPr sz="4400" spc="125" dirty="0">
                <a:solidFill>
                  <a:srgbClr val="42EF97"/>
                </a:solidFill>
                <a:latin typeface="+mn-lt"/>
              </a:rPr>
              <a:t> </a:t>
            </a:r>
            <a:r>
              <a:rPr sz="4400" spc="145" dirty="0">
                <a:solidFill>
                  <a:srgbClr val="42EF97"/>
                </a:solidFill>
                <a:latin typeface="+mn-lt"/>
              </a:rPr>
              <a:t>PROGRAMU</a:t>
            </a:r>
            <a:r>
              <a:rPr sz="4400" spc="125" dirty="0">
                <a:solidFill>
                  <a:srgbClr val="42EF97"/>
                </a:solidFill>
                <a:latin typeface="+mn-lt"/>
              </a:rPr>
              <a:t> </a:t>
            </a:r>
            <a:r>
              <a:rPr sz="4400" spc="204" dirty="0">
                <a:solidFill>
                  <a:srgbClr val="42EF97"/>
                </a:solidFill>
                <a:latin typeface="+mn-lt"/>
              </a:rPr>
              <a:t>PROFILAKTYK</a:t>
            </a:r>
            <a:r>
              <a:rPr lang="en-US" sz="4400" spc="204" dirty="0">
                <a:solidFill>
                  <a:srgbClr val="42EF97"/>
                </a:solidFill>
                <a:latin typeface="+mn-lt"/>
              </a:rPr>
              <a:t>I:</a:t>
            </a:r>
            <a:endParaRPr sz="4400" dirty="0"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8077200" y="-759933"/>
            <a:ext cx="9704540" cy="9704540"/>
          </a:xfrm>
          <a:prstGeom prst="ellipse">
            <a:avLst/>
          </a:prstGeom>
          <a:solidFill>
            <a:srgbClr val="88E0AA"/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298012" y="3543300"/>
            <a:ext cx="7398324" cy="739832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072" y="626075"/>
            <a:ext cx="548940" cy="7812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0" y="1438908"/>
            <a:ext cx="8934449" cy="750569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8913" y="1939850"/>
            <a:ext cx="8169909" cy="1954530"/>
          </a:xfrm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0"/>
              </a:spcBef>
            </a:pPr>
            <a:r>
              <a:rPr sz="3500" spc="395" dirty="0">
                <a:latin typeface="Arial Black" panose="020B0A04020102020204" pitchFamily="34" charset="0"/>
              </a:rPr>
              <a:t>Cel</a:t>
            </a:r>
            <a:r>
              <a:rPr sz="3500" spc="-110" dirty="0">
                <a:latin typeface="Arial Black" panose="020B0A04020102020204" pitchFamily="34" charset="0"/>
              </a:rPr>
              <a:t> </a:t>
            </a:r>
            <a:r>
              <a:rPr sz="3500" spc="375" dirty="0">
                <a:latin typeface="Arial Black" panose="020B0A04020102020204" pitchFamily="34" charset="0"/>
              </a:rPr>
              <a:t>szczegółowy:</a:t>
            </a:r>
            <a:endParaRPr sz="3500" dirty="0">
              <a:latin typeface="Arial Black" panose="020B0A04020102020204" pitchFamily="34" charset="0"/>
            </a:endParaRPr>
          </a:p>
          <a:p>
            <a:pPr marL="12700" marR="5080">
              <a:lnSpc>
                <a:spcPct val="123500"/>
              </a:lnSpc>
              <a:spcBef>
                <a:spcPts val="685"/>
              </a:spcBef>
            </a:pPr>
            <a:r>
              <a:rPr sz="2850" b="0" spc="190" dirty="0">
                <a:solidFill>
                  <a:srgbClr val="000000"/>
                </a:solidFill>
                <a:latin typeface="Calibri"/>
                <a:cs typeface="Calibri"/>
              </a:rPr>
              <a:t>Kształtowanie</a:t>
            </a:r>
            <a:r>
              <a:rPr sz="2850" b="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50" b="0" spc="195" dirty="0">
                <a:solidFill>
                  <a:srgbClr val="000000"/>
                </a:solidFill>
                <a:latin typeface="Calibri"/>
                <a:cs typeface="Calibri"/>
              </a:rPr>
              <a:t>pozytywnych</a:t>
            </a:r>
            <a:r>
              <a:rPr sz="2850" b="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50" b="0" spc="204" dirty="0">
                <a:solidFill>
                  <a:srgbClr val="000000"/>
                </a:solidFill>
                <a:latin typeface="Calibri"/>
                <a:cs typeface="Calibri"/>
              </a:rPr>
              <a:t>postaw</a:t>
            </a:r>
            <a:r>
              <a:rPr sz="2850" b="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50" b="0" spc="215" dirty="0">
                <a:solidFill>
                  <a:srgbClr val="000000"/>
                </a:solidFill>
                <a:latin typeface="Calibri"/>
                <a:cs typeface="Calibri"/>
              </a:rPr>
              <a:t>społecznych </a:t>
            </a:r>
            <a:r>
              <a:rPr sz="2850" b="0" spc="-6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50" b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50" b="0" spc="5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sz="2850" b="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50" b="0" spc="180" dirty="0">
                <a:solidFill>
                  <a:srgbClr val="000000"/>
                </a:solidFill>
                <a:latin typeface="Calibri"/>
                <a:cs typeface="Calibri"/>
              </a:rPr>
              <a:t>promocja</a:t>
            </a:r>
            <a:r>
              <a:rPr sz="2850" b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50" b="0" spc="204" dirty="0">
                <a:solidFill>
                  <a:srgbClr val="000000"/>
                </a:solidFill>
                <a:latin typeface="Calibri"/>
                <a:cs typeface="Calibri"/>
              </a:rPr>
              <a:t>zdrowego</a:t>
            </a:r>
            <a:r>
              <a:rPr sz="2850" b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50" b="0" spc="155" dirty="0">
                <a:solidFill>
                  <a:srgbClr val="000000"/>
                </a:solidFill>
                <a:latin typeface="Calibri"/>
                <a:cs typeface="Calibri"/>
              </a:rPr>
              <a:t>stylu</a:t>
            </a:r>
            <a:r>
              <a:rPr sz="2850" b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50" b="0" spc="125" dirty="0">
                <a:solidFill>
                  <a:srgbClr val="000000"/>
                </a:solidFill>
                <a:latin typeface="Calibri"/>
                <a:cs typeface="Calibri"/>
              </a:rPr>
              <a:t>życia.</a:t>
            </a:r>
            <a:endParaRPr sz="285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8913" y="4169838"/>
            <a:ext cx="7421245" cy="4389120"/>
          </a:xfrm>
          <a:prstGeom prst="rect">
            <a:avLst/>
          </a:prstGeom>
        </p:spPr>
        <p:txBody>
          <a:bodyPr vert="horz" wrap="square" lIns="0" tIns="250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75"/>
              </a:spcBef>
            </a:pPr>
            <a:r>
              <a:rPr sz="3500" b="1" spc="300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Planowane</a:t>
            </a:r>
            <a:r>
              <a:rPr sz="3500" b="1" spc="-120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sz="3500" b="1" spc="250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działania:</a:t>
            </a:r>
            <a:endParaRPr sz="3500" dirty="0">
              <a:latin typeface="Arial Black" panose="020B0A04020102020204" pitchFamily="34" charset="0"/>
              <a:cs typeface="Calibri"/>
            </a:endParaRPr>
          </a:p>
          <a:p>
            <a:pPr marL="12700" marR="243840">
              <a:lnSpc>
                <a:spcPct val="122800"/>
              </a:lnSpc>
              <a:spcBef>
                <a:spcPts val="725"/>
              </a:spcBef>
            </a:pPr>
            <a:r>
              <a:rPr sz="2850" spc="175" dirty="0">
                <a:latin typeface="Calibri"/>
                <a:cs typeface="Calibri"/>
              </a:rPr>
              <a:t>Wspieranie</a:t>
            </a:r>
            <a:r>
              <a:rPr sz="2850" spc="-45" dirty="0">
                <a:latin typeface="Calibri"/>
                <a:cs typeface="Calibri"/>
              </a:rPr>
              <a:t> </a:t>
            </a:r>
            <a:r>
              <a:rPr sz="2850" spc="150" dirty="0">
                <a:latin typeface="Calibri"/>
                <a:cs typeface="Calibri"/>
              </a:rPr>
              <a:t>działalności</a:t>
            </a:r>
            <a:r>
              <a:rPr sz="2850" spc="-45" dirty="0">
                <a:latin typeface="Calibri"/>
                <a:cs typeface="Calibri"/>
              </a:rPr>
              <a:t> </a:t>
            </a:r>
            <a:r>
              <a:rPr sz="2850" spc="200" dirty="0">
                <a:latin typeface="Calibri"/>
                <a:cs typeface="Calibri"/>
              </a:rPr>
              <a:t>placówek</a:t>
            </a:r>
            <a:r>
              <a:rPr sz="2850" spc="-40" dirty="0">
                <a:latin typeface="Calibri"/>
                <a:cs typeface="Calibri"/>
              </a:rPr>
              <a:t> </a:t>
            </a:r>
            <a:r>
              <a:rPr sz="2850" spc="180" dirty="0">
                <a:latin typeface="Calibri"/>
                <a:cs typeface="Calibri"/>
              </a:rPr>
              <a:t>wsparcia </a:t>
            </a:r>
            <a:r>
              <a:rPr sz="2850" spc="-630" dirty="0">
                <a:latin typeface="Calibri"/>
                <a:cs typeface="Calibri"/>
              </a:rPr>
              <a:t> </a:t>
            </a:r>
            <a:r>
              <a:rPr sz="2850" spc="150" dirty="0">
                <a:latin typeface="Calibri"/>
                <a:cs typeface="Calibri"/>
              </a:rPr>
              <a:t>dziennego:</a:t>
            </a:r>
            <a:endParaRPr sz="2850" dirty="0">
              <a:latin typeface="Calibri"/>
              <a:cs typeface="Calibri"/>
            </a:endParaRPr>
          </a:p>
          <a:p>
            <a:pPr marL="12700" marR="958850">
              <a:lnSpc>
                <a:spcPct val="122800"/>
              </a:lnSpc>
            </a:pPr>
            <a:r>
              <a:rPr sz="2850" b="1" spc="285" dirty="0">
                <a:latin typeface="Calibri"/>
                <a:cs typeface="Calibri"/>
              </a:rPr>
              <a:t>Katolicka</a:t>
            </a:r>
            <a:r>
              <a:rPr sz="2850" b="1" spc="-100" dirty="0">
                <a:latin typeface="Calibri"/>
                <a:cs typeface="Calibri"/>
              </a:rPr>
              <a:t> </a:t>
            </a:r>
            <a:r>
              <a:rPr sz="2850" b="1" spc="260" dirty="0">
                <a:latin typeface="Calibri"/>
                <a:cs typeface="Calibri"/>
              </a:rPr>
              <a:t>Świetlica</a:t>
            </a:r>
            <a:r>
              <a:rPr sz="2850" b="1" spc="-100" dirty="0">
                <a:latin typeface="Calibri"/>
                <a:cs typeface="Calibri"/>
              </a:rPr>
              <a:t> </a:t>
            </a:r>
            <a:r>
              <a:rPr sz="2850" b="1" spc="280" dirty="0">
                <a:latin typeface="Calibri"/>
                <a:cs typeface="Calibri"/>
              </a:rPr>
              <a:t>Profilaktyczno</a:t>
            </a:r>
            <a:r>
              <a:rPr sz="2850" b="1" spc="-100" dirty="0">
                <a:latin typeface="Calibri"/>
                <a:cs typeface="Calibri"/>
              </a:rPr>
              <a:t> </a:t>
            </a:r>
            <a:r>
              <a:rPr sz="2850" b="1" spc="290" dirty="0">
                <a:latin typeface="Calibri"/>
                <a:cs typeface="Calibri"/>
              </a:rPr>
              <a:t>– </a:t>
            </a:r>
            <a:r>
              <a:rPr sz="2850" b="1" spc="-630" dirty="0">
                <a:latin typeface="Calibri"/>
                <a:cs typeface="Calibri"/>
              </a:rPr>
              <a:t> </a:t>
            </a:r>
            <a:r>
              <a:rPr sz="2850" b="1" spc="300" dirty="0">
                <a:latin typeface="Calibri"/>
                <a:cs typeface="Calibri"/>
              </a:rPr>
              <a:t>Wychowawcza</a:t>
            </a:r>
            <a:r>
              <a:rPr sz="2850" b="1" spc="-80" dirty="0">
                <a:latin typeface="Calibri"/>
                <a:cs typeface="Calibri"/>
              </a:rPr>
              <a:t> </a:t>
            </a:r>
            <a:r>
              <a:rPr sz="2850" b="1" spc="229" dirty="0">
                <a:latin typeface="Calibri"/>
                <a:cs typeface="Calibri"/>
              </a:rPr>
              <a:t>„Oratorium”</a:t>
            </a:r>
            <a:endParaRPr sz="2850" dirty="0">
              <a:latin typeface="Calibri"/>
              <a:cs typeface="Calibri"/>
            </a:endParaRPr>
          </a:p>
          <a:p>
            <a:pPr marL="12700" marR="5080">
              <a:lnSpc>
                <a:spcPct val="116399"/>
              </a:lnSpc>
              <a:spcBef>
                <a:spcPts val="2655"/>
              </a:spcBef>
            </a:pPr>
            <a:r>
              <a:rPr sz="2900" b="1" spc="300" dirty="0">
                <a:latin typeface="Calibri"/>
                <a:cs typeface="Calibri"/>
              </a:rPr>
              <a:t>Organ</a:t>
            </a:r>
            <a:r>
              <a:rPr sz="2900" b="1" spc="-95" dirty="0">
                <a:latin typeface="Calibri"/>
                <a:cs typeface="Calibri"/>
              </a:rPr>
              <a:t> </a:t>
            </a:r>
            <a:r>
              <a:rPr sz="2900" b="1" spc="250" dirty="0">
                <a:latin typeface="Calibri"/>
                <a:cs typeface="Calibri"/>
              </a:rPr>
              <a:t>prowadzący:</a:t>
            </a:r>
            <a:r>
              <a:rPr sz="2900" b="1" spc="-90" dirty="0">
                <a:latin typeface="Calibri"/>
                <a:cs typeface="Calibri"/>
              </a:rPr>
              <a:t> </a:t>
            </a:r>
            <a:r>
              <a:rPr sz="2900" b="1" spc="300" dirty="0">
                <a:latin typeface="Calibri"/>
                <a:cs typeface="Calibri"/>
              </a:rPr>
              <a:t>Zgromadzenie</a:t>
            </a:r>
            <a:r>
              <a:rPr sz="2900" b="1" spc="-90" dirty="0">
                <a:latin typeface="Calibri"/>
                <a:cs typeface="Calibri"/>
              </a:rPr>
              <a:t> </a:t>
            </a:r>
            <a:r>
              <a:rPr sz="2900" b="1" spc="325" dirty="0">
                <a:latin typeface="Calibri"/>
                <a:cs typeface="Calibri"/>
              </a:rPr>
              <a:t>Sióstr </a:t>
            </a:r>
            <a:r>
              <a:rPr sz="2900" b="1" spc="-645" dirty="0">
                <a:latin typeface="Calibri"/>
                <a:cs typeface="Calibri"/>
              </a:rPr>
              <a:t> </a:t>
            </a:r>
            <a:r>
              <a:rPr sz="2900" b="1" spc="310" dirty="0">
                <a:latin typeface="Calibri"/>
                <a:cs typeface="Calibri"/>
              </a:rPr>
              <a:t>Św.</a:t>
            </a:r>
            <a:r>
              <a:rPr sz="2900" b="1" spc="-85" dirty="0">
                <a:latin typeface="Calibri"/>
                <a:cs typeface="Calibri"/>
              </a:rPr>
              <a:t> </a:t>
            </a:r>
            <a:r>
              <a:rPr sz="2900" b="1" spc="245" dirty="0">
                <a:latin typeface="Calibri"/>
                <a:cs typeface="Calibri"/>
              </a:rPr>
              <a:t>Michała</a:t>
            </a:r>
            <a:r>
              <a:rPr sz="2900" b="1" spc="-80" dirty="0">
                <a:latin typeface="Calibri"/>
                <a:cs typeface="Calibri"/>
              </a:rPr>
              <a:t> </a:t>
            </a:r>
            <a:r>
              <a:rPr sz="2900" b="1" spc="260" dirty="0">
                <a:latin typeface="Calibri"/>
                <a:cs typeface="Calibri"/>
              </a:rPr>
              <a:t>Archanioła</a:t>
            </a:r>
            <a:endParaRPr sz="29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484168" y="9234166"/>
            <a:ext cx="26092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3712" y="2110842"/>
            <a:ext cx="12220573" cy="752474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52648" y="150496"/>
            <a:ext cx="14782703" cy="1673946"/>
          </a:xfrm>
          <a:prstGeom prst="rect">
            <a:avLst/>
          </a:prstGeom>
        </p:spPr>
        <p:txBody>
          <a:bodyPr vert="horz" wrap="square" lIns="0" tIns="101435" rIns="0" bIns="0" rtlCol="0">
            <a:spAutoFit/>
          </a:bodyPr>
          <a:lstStyle/>
          <a:p>
            <a:pPr marL="3324225" marR="5080" indent="-2385060">
              <a:lnSpc>
                <a:spcPct val="108500"/>
              </a:lnSpc>
              <a:spcBef>
                <a:spcPts val="95"/>
              </a:spcBef>
            </a:pPr>
            <a:r>
              <a:rPr sz="4800" spc="445" dirty="0">
                <a:latin typeface="+mj-lt"/>
              </a:rPr>
              <a:t>Dzieci</a:t>
            </a:r>
            <a:r>
              <a:rPr sz="4800" spc="-110" dirty="0">
                <a:latin typeface="+mj-lt"/>
              </a:rPr>
              <a:t> </a:t>
            </a:r>
            <a:r>
              <a:rPr sz="4800" spc="405" dirty="0">
                <a:latin typeface="+mj-lt"/>
              </a:rPr>
              <a:t>w</a:t>
            </a:r>
            <a:r>
              <a:rPr sz="4800" spc="-105" dirty="0">
                <a:latin typeface="+mj-lt"/>
              </a:rPr>
              <a:t> </a:t>
            </a:r>
            <a:r>
              <a:rPr sz="4800" spc="409" dirty="0">
                <a:latin typeface="+mj-lt"/>
              </a:rPr>
              <a:t>Katolickiej</a:t>
            </a:r>
            <a:r>
              <a:rPr sz="4800" spc="-110" dirty="0">
                <a:latin typeface="+mj-lt"/>
              </a:rPr>
              <a:t> </a:t>
            </a:r>
            <a:r>
              <a:rPr sz="4800" spc="445" dirty="0">
                <a:latin typeface="+mj-lt"/>
              </a:rPr>
              <a:t>Świetlicy</a:t>
            </a:r>
            <a:r>
              <a:rPr sz="4800" spc="-105" dirty="0">
                <a:latin typeface="+mj-lt"/>
              </a:rPr>
              <a:t> </a:t>
            </a:r>
            <a:r>
              <a:rPr sz="4800" spc="450" dirty="0">
                <a:latin typeface="+mj-lt"/>
              </a:rPr>
              <a:t>Profilaktyczno- </a:t>
            </a:r>
            <a:r>
              <a:rPr sz="4800" spc="-1015" dirty="0">
                <a:latin typeface="+mj-lt"/>
              </a:rPr>
              <a:t> </a:t>
            </a:r>
            <a:r>
              <a:rPr sz="4800" spc="470" dirty="0">
                <a:latin typeface="+mj-lt"/>
              </a:rPr>
              <a:t>Wychowawczej</a:t>
            </a:r>
            <a:r>
              <a:rPr sz="4800" spc="-120" dirty="0">
                <a:latin typeface="+mj-lt"/>
              </a:rPr>
              <a:t> </a:t>
            </a:r>
            <a:r>
              <a:rPr sz="4800" spc="385" dirty="0">
                <a:latin typeface="+mj-lt"/>
              </a:rPr>
              <a:t>„Oratorium”</a:t>
            </a:r>
            <a:endParaRPr sz="4800" dirty="0">
              <a:latin typeface="+mj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84747" y="9603671"/>
            <a:ext cx="26092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34336"/>
            <a:ext cx="903748" cy="12579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5451" y="2457739"/>
            <a:ext cx="10330833" cy="653992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751629" y="419100"/>
            <a:ext cx="14782800" cy="1625600"/>
          </a:xfrm>
          <a:prstGeom prst="rect">
            <a:avLst/>
          </a:prstGeom>
        </p:spPr>
        <p:txBody>
          <a:bodyPr vert="horz" wrap="square" lIns="0" tIns="101432" rIns="0" bIns="0" rtlCol="0">
            <a:spAutoFit/>
          </a:bodyPr>
          <a:lstStyle/>
          <a:p>
            <a:pPr marL="3324225" marR="5080" indent="-2385060">
              <a:lnSpc>
                <a:spcPct val="108500"/>
              </a:lnSpc>
              <a:spcBef>
                <a:spcPts val="95"/>
              </a:spcBef>
            </a:pPr>
            <a:r>
              <a:rPr sz="4550" spc="445" dirty="0"/>
              <a:t>Dzieci</a:t>
            </a:r>
            <a:r>
              <a:rPr sz="4550" spc="-110" dirty="0"/>
              <a:t> </a:t>
            </a:r>
            <a:r>
              <a:rPr sz="4550" spc="405" dirty="0"/>
              <a:t>w</a:t>
            </a:r>
            <a:r>
              <a:rPr sz="4550" spc="-105" dirty="0"/>
              <a:t> </a:t>
            </a:r>
            <a:r>
              <a:rPr sz="4550" spc="409" dirty="0"/>
              <a:t>Katolickiej</a:t>
            </a:r>
            <a:r>
              <a:rPr sz="4550" spc="-110" dirty="0"/>
              <a:t> </a:t>
            </a:r>
            <a:r>
              <a:rPr sz="4550" spc="445" dirty="0"/>
              <a:t>Świetlicy</a:t>
            </a:r>
            <a:r>
              <a:rPr sz="4550" spc="-105" dirty="0"/>
              <a:t> </a:t>
            </a:r>
            <a:r>
              <a:rPr sz="4550" spc="450" dirty="0"/>
              <a:t>Profilaktyczno- </a:t>
            </a:r>
            <a:r>
              <a:rPr sz="4550" spc="-1015" dirty="0"/>
              <a:t> </a:t>
            </a:r>
            <a:r>
              <a:rPr sz="4550" spc="470" dirty="0"/>
              <a:t>Wychowawczej</a:t>
            </a:r>
            <a:r>
              <a:rPr sz="4550" spc="-120" dirty="0"/>
              <a:t> </a:t>
            </a:r>
            <a:r>
              <a:rPr sz="4550" spc="385" dirty="0"/>
              <a:t>„Oratorium”</a:t>
            </a:r>
            <a:endParaRPr sz="4550" dirty="0"/>
          </a:p>
        </p:txBody>
      </p:sp>
      <p:sp>
        <p:nvSpPr>
          <p:cNvPr id="4" name="object 4"/>
          <p:cNvSpPr txBox="1"/>
          <p:nvPr/>
        </p:nvSpPr>
        <p:spPr>
          <a:xfrm>
            <a:off x="15229821" y="9410700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90" y="694701"/>
            <a:ext cx="739960" cy="10299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6200" y="2324100"/>
            <a:ext cx="9601200" cy="687312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751780" y="190500"/>
            <a:ext cx="14782800" cy="1625600"/>
          </a:xfrm>
          <a:prstGeom prst="rect">
            <a:avLst/>
          </a:prstGeom>
        </p:spPr>
        <p:txBody>
          <a:bodyPr vert="horz" wrap="square" lIns="0" tIns="101432" rIns="0" bIns="0" rtlCol="0">
            <a:spAutoFit/>
          </a:bodyPr>
          <a:lstStyle/>
          <a:p>
            <a:pPr marL="3324225" marR="5080" indent="-2385060">
              <a:lnSpc>
                <a:spcPct val="108500"/>
              </a:lnSpc>
              <a:spcBef>
                <a:spcPts val="95"/>
              </a:spcBef>
            </a:pPr>
            <a:r>
              <a:rPr sz="4550" spc="445" dirty="0"/>
              <a:t>Dzieci</a:t>
            </a:r>
            <a:r>
              <a:rPr sz="4550" spc="-110" dirty="0"/>
              <a:t> </a:t>
            </a:r>
            <a:r>
              <a:rPr sz="4550" spc="405" dirty="0"/>
              <a:t>w</a:t>
            </a:r>
            <a:r>
              <a:rPr sz="4550" spc="-105" dirty="0"/>
              <a:t> </a:t>
            </a:r>
            <a:r>
              <a:rPr sz="4550" spc="409" dirty="0"/>
              <a:t>Katolickiej</a:t>
            </a:r>
            <a:r>
              <a:rPr sz="4550" spc="-110" dirty="0"/>
              <a:t> </a:t>
            </a:r>
            <a:r>
              <a:rPr sz="4550" spc="445" dirty="0"/>
              <a:t>Świetlicy</a:t>
            </a:r>
            <a:r>
              <a:rPr sz="4550" spc="-105" dirty="0"/>
              <a:t> </a:t>
            </a:r>
            <a:r>
              <a:rPr sz="4550" spc="450" dirty="0"/>
              <a:t>Profilaktyczno- </a:t>
            </a:r>
            <a:r>
              <a:rPr sz="4550" spc="-1015" dirty="0"/>
              <a:t> </a:t>
            </a:r>
            <a:r>
              <a:rPr sz="4550" spc="470" dirty="0"/>
              <a:t>Wychowawczej</a:t>
            </a:r>
            <a:r>
              <a:rPr sz="4550" spc="-120" dirty="0"/>
              <a:t> </a:t>
            </a:r>
            <a:r>
              <a:rPr sz="4550" spc="385" dirty="0"/>
              <a:t>„Oratorium”</a:t>
            </a:r>
            <a:endParaRPr sz="4550" dirty="0"/>
          </a:p>
        </p:txBody>
      </p:sp>
      <p:sp>
        <p:nvSpPr>
          <p:cNvPr id="4" name="object 4"/>
          <p:cNvSpPr txBox="1"/>
          <p:nvPr/>
        </p:nvSpPr>
        <p:spPr>
          <a:xfrm>
            <a:off x="15087600" y="9197223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31" y="495300"/>
            <a:ext cx="883219" cy="12293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3962" y="2540775"/>
            <a:ext cx="12915899" cy="74199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750511" y="-5728"/>
            <a:ext cx="14782800" cy="1625600"/>
          </a:xfrm>
          <a:prstGeom prst="rect">
            <a:avLst/>
          </a:prstGeom>
        </p:spPr>
        <p:txBody>
          <a:bodyPr vert="horz" wrap="square" lIns="0" tIns="101432" rIns="0" bIns="0" rtlCol="0">
            <a:spAutoFit/>
          </a:bodyPr>
          <a:lstStyle/>
          <a:p>
            <a:pPr marL="3324225" marR="5080" indent="-2385060">
              <a:lnSpc>
                <a:spcPct val="108500"/>
              </a:lnSpc>
              <a:spcBef>
                <a:spcPts val="95"/>
              </a:spcBef>
            </a:pPr>
            <a:r>
              <a:rPr sz="4550" spc="445" dirty="0"/>
              <a:t>Dzieci</a:t>
            </a:r>
            <a:r>
              <a:rPr sz="4550" spc="-110" dirty="0"/>
              <a:t> </a:t>
            </a:r>
            <a:r>
              <a:rPr sz="4550" spc="405" dirty="0"/>
              <a:t>w</a:t>
            </a:r>
            <a:r>
              <a:rPr sz="4550" spc="-105" dirty="0"/>
              <a:t> </a:t>
            </a:r>
            <a:r>
              <a:rPr sz="4550" spc="409" dirty="0"/>
              <a:t>Katolickiej</a:t>
            </a:r>
            <a:r>
              <a:rPr sz="4550" spc="-110" dirty="0"/>
              <a:t> </a:t>
            </a:r>
            <a:r>
              <a:rPr sz="4550" spc="445" dirty="0"/>
              <a:t>Świetlicy</a:t>
            </a:r>
            <a:r>
              <a:rPr sz="4550" spc="-105" dirty="0"/>
              <a:t> </a:t>
            </a:r>
            <a:r>
              <a:rPr sz="4550" spc="450" dirty="0"/>
              <a:t>Profilaktyczno- </a:t>
            </a:r>
            <a:r>
              <a:rPr sz="4550" spc="-1015" dirty="0"/>
              <a:t> </a:t>
            </a:r>
            <a:r>
              <a:rPr sz="4550" spc="470" dirty="0"/>
              <a:t>Wychowawczej</a:t>
            </a:r>
            <a:r>
              <a:rPr sz="4550" spc="-120" dirty="0"/>
              <a:t> </a:t>
            </a:r>
            <a:r>
              <a:rPr sz="4550" spc="385" dirty="0"/>
              <a:t>„Oratorium”</a:t>
            </a:r>
            <a:endParaRPr sz="4550" dirty="0"/>
          </a:p>
        </p:txBody>
      </p:sp>
      <p:sp>
        <p:nvSpPr>
          <p:cNvPr id="4" name="object 4"/>
          <p:cNvSpPr txBox="1"/>
          <p:nvPr/>
        </p:nvSpPr>
        <p:spPr>
          <a:xfrm>
            <a:off x="15691315" y="9890138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90" y="694701"/>
            <a:ext cx="739960" cy="10299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0" y="2908443"/>
            <a:ext cx="9811660" cy="735874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751689" y="266700"/>
            <a:ext cx="14782800" cy="1625600"/>
          </a:xfrm>
          <a:prstGeom prst="rect">
            <a:avLst/>
          </a:prstGeom>
        </p:spPr>
        <p:txBody>
          <a:bodyPr vert="horz" wrap="square" lIns="0" tIns="101438" rIns="0" bIns="0" rtlCol="0">
            <a:spAutoFit/>
          </a:bodyPr>
          <a:lstStyle/>
          <a:p>
            <a:pPr marL="3324225" marR="5080" indent="-2385060">
              <a:lnSpc>
                <a:spcPct val="108500"/>
              </a:lnSpc>
              <a:spcBef>
                <a:spcPts val="95"/>
              </a:spcBef>
            </a:pPr>
            <a:r>
              <a:rPr sz="4550" spc="445" dirty="0"/>
              <a:t>Dzieci</a:t>
            </a:r>
            <a:r>
              <a:rPr sz="4550" spc="-110" dirty="0"/>
              <a:t> </a:t>
            </a:r>
            <a:r>
              <a:rPr sz="4550" spc="405" dirty="0"/>
              <a:t>w</a:t>
            </a:r>
            <a:r>
              <a:rPr sz="4550" spc="-105" dirty="0"/>
              <a:t> </a:t>
            </a:r>
            <a:r>
              <a:rPr sz="4550" spc="409" dirty="0"/>
              <a:t>Katolickiej</a:t>
            </a:r>
            <a:r>
              <a:rPr sz="4550" spc="-110" dirty="0"/>
              <a:t> </a:t>
            </a:r>
            <a:r>
              <a:rPr sz="4550" spc="445" dirty="0"/>
              <a:t>Świetlicy</a:t>
            </a:r>
            <a:r>
              <a:rPr sz="4550" spc="-105" dirty="0"/>
              <a:t> </a:t>
            </a:r>
            <a:r>
              <a:rPr sz="4550" spc="450" dirty="0"/>
              <a:t>Profilaktyczno- </a:t>
            </a:r>
            <a:r>
              <a:rPr sz="4550" spc="-1015" dirty="0"/>
              <a:t> </a:t>
            </a:r>
            <a:r>
              <a:rPr sz="4550" spc="470" dirty="0"/>
              <a:t>Wychowawczej</a:t>
            </a:r>
            <a:r>
              <a:rPr sz="4550" spc="-120" dirty="0"/>
              <a:t> </a:t>
            </a:r>
            <a:r>
              <a:rPr sz="4550" spc="385" dirty="0"/>
              <a:t>„Oratorium”</a:t>
            </a:r>
            <a:endParaRPr sz="4550" dirty="0"/>
          </a:p>
        </p:txBody>
      </p:sp>
      <p:sp>
        <p:nvSpPr>
          <p:cNvPr id="4" name="object 4"/>
          <p:cNvSpPr txBox="1"/>
          <p:nvPr/>
        </p:nvSpPr>
        <p:spPr>
          <a:xfrm>
            <a:off x="15229881" y="9454245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90" y="694701"/>
            <a:ext cx="739960" cy="10299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</TotalTime>
  <Words>463</Words>
  <Application>Microsoft Office PowerPoint</Application>
  <PresentationFormat>Niestandardowy</PresentationFormat>
  <Paragraphs>91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Lucida Sans Unicode</vt:lpstr>
      <vt:lpstr>Tahoma</vt:lpstr>
      <vt:lpstr>Verdana</vt:lpstr>
      <vt:lpstr>Office Theme</vt:lpstr>
      <vt:lpstr>Urząd Miejski  w Przemyślu</vt:lpstr>
      <vt:lpstr>ZAWARTOŚĆ GMINNEGO PROGRAMU PROFILAKTYKI:</vt:lpstr>
      <vt:lpstr>ZAWARTOŚĆ GMINNEGO PROGRAMU PROFILAKTYKI:</vt:lpstr>
      <vt:lpstr>Cel szczegółowy: Kształtowanie pozytywnych postaw społecznych   i promocja zdrowego stylu życia.</vt:lpstr>
      <vt:lpstr>Dzieci w Katolickiej Świetlicy Profilaktyczno-  Wychowawczej „Oratorium”</vt:lpstr>
      <vt:lpstr>Dzieci w Katolickiej Świetlicy Profilaktyczno-  Wychowawczej „Oratorium”</vt:lpstr>
      <vt:lpstr>Dzieci w Katolickiej Świetlicy Profilaktyczno-  Wychowawczej „Oratorium”</vt:lpstr>
      <vt:lpstr>Dzieci w Katolickiej Świetlicy Profilaktyczno-  Wychowawczej „Oratorium”</vt:lpstr>
      <vt:lpstr>Dzieci w Katolickiej Świetlicy Profilaktyczno-  Wychowawczej „Oratorium”</vt:lpstr>
      <vt:lpstr>Dzieci w Katolickiej Świetlicy Profilaktyczno-  Wychowawczej „Oratorium”</vt:lpstr>
      <vt:lpstr>Dzieci w Katolickiej Świetlicy Profilaktyczno-  Wychowawczej „Oratorium”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Formy współpracy Urzędu Miasta Przemyśla  z organizacjami pozarządowymi</vt:lpstr>
      <vt:lpstr>Dotacje z budżetu miasta Przemyśla dla  organizacji pozarządowych</vt:lpstr>
      <vt:lpstr>Plany na 2022 rok</vt:lpstr>
      <vt:lpstr>Prezentacja programu PowerPoint</vt:lpstr>
      <vt:lpstr>Dziękuję za uwagę.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Gminny Program Profilaktyki i Rozwiązywania Problemów Alkoholowych oraz Narkomanii w Przemyślu na rok 2021</dc:title>
  <dc:creator>Kamila Wiech</dc:creator>
  <cp:keywords>DAEwoMw7w4c,BADkTinSyvY</cp:keywords>
  <cp:lastModifiedBy>Tomasz Kowalewicz</cp:lastModifiedBy>
  <cp:revision>12</cp:revision>
  <dcterms:created xsi:type="dcterms:W3CDTF">2021-11-29T09:43:18Z</dcterms:created>
  <dcterms:modified xsi:type="dcterms:W3CDTF">2021-12-01T10:57:42Z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2021-11-26T00:00:00Z</vt:filetime>
  </property>
  <property fmtid="{D5CDD505-2E9C-101B-9397-08002B2CF9AE}" pid="3" name="Creator">
    <vt:lpwstr>Canva</vt:lpwstr>
  </property>
  <property fmtid="{D5CDD505-2E9C-101B-9397-08002B2CF9AE}" pid="4" name="LastSaved">
    <vt:filetime>2021-11-26T00:00:00Z</vt:filetime>
  </property>
</Properties>
</file>