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C6DBBF"/>
    <a:srgbClr val="90FF90"/>
    <a:srgbClr val="88E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51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108242" cy="102750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02437" y="2580480"/>
            <a:ext cx="11683125" cy="1032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0C67A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rgbClr val="FEFEF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25756" y="5827196"/>
            <a:ext cx="6362243" cy="445980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0423" y="2495030"/>
            <a:ext cx="8134349" cy="77851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9657" y="460194"/>
            <a:ext cx="548940" cy="78122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91881" y="4646533"/>
            <a:ext cx="428624" cy="68579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4580" y="2801286"/>
            <a:ext cx="107286" cy="10728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4580" y="3307067"/>
            <a:ext cx="107286" cy="10728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0C67A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EF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688" y="618493"/>
            <a:ext cx="571499" cy="8191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0C67A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52648" y="150496"/>
            <a:ext cx="14782703" cy="162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00" b="1" i="0">
                <a:solidFill>
                  <a:srgbClr val="0C67A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11242" y="2824187"/>
            <a:ext cx="13265514" cy="4549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rgbClr val="FEFEF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23" y="1554057"/>
            <a:ext cx="15146494" cy="832484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86000" y="495690"/>
            <a:ext cx="11494382" cy="1058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95"/>
              </a:spcBef>
            </a:pPr>
            <a:r>
              <a:rPr lang="pl-PL" sz="6600" b="0" spc="375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uk-UA" sz="6600" b="0" spc="375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Міська рада м. Перемишль 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2736539" y="1866900"/>
            <a:ext cx="13265514" cy="7471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162685" marR="1155065" algn="ctr">
              <a:lnSpc>
                <a:spcPct val="116399"/>
              </a:lnSpc>
              <a:spcBef>
                <a:spcPts val="100"/>
              </a:spcBef>
            </a:pPr>
            <a:endParaRPr lang="ru-RU" sz="6000" b="1" spc="505" dirty="0" smtClean="0">
              <a:solidFill>
                <a:schemeClr val="bg1"/>
              </a:solidFill>
              <a:latin typeface="+mn-lt"/>
            </a:endParaRPr>
          </a:p>
          <a:p>
            <a:pPr marL="1162685" marR="1155065" algn="ctr">
              <a:lnSpc>
                <a:spcPct val="116399"/>
              </a:lnSpc>
              <a:spcBef>
                <a:spcPts val="100"/>
              </a:spcBef>
            </a:pPr>
            <a:r>
              <a:rPr lang="ru-RU" sz="6000" b="1" spc="505" dirty="0" err="1" smtClean="0">
                <a:solidFill>
                  <a:srgbClr val="FF0000"/>
                </a:solidFill>
                <a:latin typeface="+mn-lt"/>
              </a:rPr>
              <a:t>Комунальна</a:t>
            </a:r>
            <a:r>
              <a:rPr lang="ru-RU" sz="6000" b="1" spc="505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6000" b="1" spc="505" dirty="0" err="1">
                <a:solidFill>
                  <a:srgbClr val="FF0000"/>
                </a:solidFill>
                <a:latin typeface="+mn-lt"/>
              </a:rPr>
              <a:t>програма</a:t>
            </a:r>
            <a:r>
              <a:rPr lang="ru-RU" sz="6000" b="1" spc="505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6000" b="1" spc="505" dirty="0" err="1">
                <a:solidFill>
                  <a:srgbClr val="FF0000"/>
                </a:solidFill>
                <a:latin typeface="+mn-lt"/>
              </a:rPr>
              <a:t>профілактики</a:t>
            </a:r>
            <a:r>
              <a:rPr lang="ru-RU" sz="6000" b="1" spc="505" dirty="0">
                <a:solidFill>
                  <a:srgbClr val="FF0000"/>
                </a:solidFill>
                <a:latin typeface="+mn-lt"/>
              </a:rPr>
              <a:t> та </a:t>
            </a:r>
            <a:r>
              <a:rPr lang="ru-RU" sz="6000" b="1" spc="505" dirty="0" err="1">
                <a:solidFill>
                  <a:srgbClr val="FF0000"/>
                </a:solidFill>
                <a:latin typeface="+mn-lt"/>
              </a:rPr>
              <a:t>вирішення</a:t>
            </a:r>
            <a:r>
              <a:rPr lang="ru-RU" sz="6000" b="1" spc="505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6000" b="1" spc="505" dirty="0" smtClean="0">
                <a:solidFill>
                  <a:srgbClr val="FF0000"/>
                </a:solidFill>
                <a:latin typeface="+mn-lt"/>
              </a:rPr>
              <a:t>проблем алкоголю  і  </a:t>
            </a:r>
            <a:r>
              <a:rPr lang="ru-RU" sz="6000" b="1" spc="505" dirty="0" err="1" smtClean="0">
                <a:solidFill>
                  <a:srgbClr val="FF0000"/>
                </a:solidFill>
                <a:latin typeface="+mn-lt"/>
              </a:rPr>
              <a:t>протидії</a:t>
            </a:r>
            <a:r>
              <a:rPr lang="ru-RU" sz="6000" b="1" spc="505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6000" b="1" spc="505" dirty="0" err="1" smtClean="0">
                <a:solidFill>
                  <a:srgbClr val="FF0000"/>
                </a:solidFill>
                <a:latin typeface="+mn-lt"/>
              </a:rPr>
              <a:t>наркоманії</a:t>
            </a:r>
            <a:r>
              <a:rPr lang="ru-RU" sz="6000" b="1" spc="505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6000" b="1" spc="505" dirty="0">
                <a:solidFill>
                  <a:srgbClr val="FF0000"/>
                </a:solidFill>
                <a:latin typeface="+mn-lt"/>
              </a:rPr>
              <a:t>в </a:t>
            </a:r>
            <a:r>
              <a:rPr lang="ru-RU" sz="6000" b="1" spc="505" dirty="0" err="1">
                <a:solidFill>
                  <a:srgbClr val="FF0000"/>
                </a:solidFill>
                <a:latin typeface="+mn-lt"/>
              </a:rPr>
              <a:t>Перемишлі</a:t>
            </a:r>
            <a:r>
              <a:rPr lang="ru-RU" sz="6000" b="1" spc="505" dirty="0" smtClean="0">
                <a:solidFill>
                  <a:srgbClr val="FF0000"/>
                </a:solidFill>
                <a:latin typeface="+mn-lt"/>
              </a:rPr>
              <a:t>: </a:t>
            </a:r>
          </a:p>
          <a:p>
            <a:pPr marL="1162685" marR="1155065" algn="ctr">
              <a:lnSpc>
                <a:spcPct val="116399"/>
              </a:lnSpc>
              <a:spcBef>
                <a:spcPts val="100"/>
              </a:spcBef>
            </a:pPr>
            <a:r>
              <a:rPr lang="ru-RU" sz="6000" b="1" spc="505" dirty="0" err="1" smtClean="0">
                <a:solidFill>
                  <a:srgbClr val="FF0000"/>
                </a:solidFill>
                <a:latin typeface="+mn-lt"/>
              </a:rPr>
              <a:t>Світлиця</a:t>
            </a:r>
            <a:r>
              <a:rPr lang="ru-RU" sz="6000" b="1" spc="505" dirty="0" smtClean="0">
                <a:solidFill>
                  <a:srgbClr val="FF0000"/>
                </a:solidFill>
                <a:latin typeface="+mn-lt"/>
              </a:rPr>
              <a:t>   </a:t>
            </a:r>
            <a:r>
              <a:rPr lang="ru-RU" sz="6000" b="1" spc="505" dirty="0">
                <a:solidFill>
                  <a:srgbClr val="FF0000"/>
                </a:solidFill>
                <a:latin typeface="+mn-lt"/>
              </a:rPr>
              <a:t>«</a:t>
            </a:r>
            <a:r>
              <a:rPr lang="ru-RU" sz="6000" b="1" spc="505" dirty="0" err="1" smtClean="0">
                <a:solidFill>
                  <a:srgbClr val="FF0000"/>
                </a:solidFill>
                <a:latin typeface="+mn-lt"/>
              </a:rPr>
              <a:t>Ораторія</a:t>
            </a:r>
            <a:r>
              <a:rPr lang="ru-RU" sz="6000" b="1" spc="505" dirty="0" smtClean="0">
                <a:solidFill>
                  <a:srgbClr val="FF0000"/>
                </a:solidFill>
                <a:latin typeface="+mn-lt"/>
              </a:rPr>
              <a:t>»</a:t>
            </a:r>
            <a:r>
              <a:rPr lang="uk-UA" sz="6000" b="1" spc="445" dirty="0" smtClean="0">
                <a:solidFill>
                  <a:srgbClr val="FF0000"/>
                </a:solidFill>
                <a:latin typeface="+mn-lt"/>
              </a:rPr>
              <a:t> </a:t>
            </a:r>
            <a:endParaRPr sz="6000" b="1" spc="445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8" y="242172"/>
            <a:ext cx="1304589" cy="18158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30" y="-35052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 rotWithShape="1">
          <a:blip r:embed="rId2" cstate="print"/>
          <a:srcRect l="9289" r="7134" b="6337"/>
          <a:stretch/>
        </p:blipFill>
        <p:spPr>
          <a:xfrm>
            <a:off x="4953000" y="2955238"/>
            <a:ext cx="8763000" cy="721746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753901" y="342900"/>
            <a:ext cx="14782800" cy="1603673"/>
          </a:xfrm>
          <a:prstGeom prst="rect">
            <a:avLst/>
          </a:prstGeom>
        </p:spPr>
        <p:txBody>
          <a:bodyPr vert="horz" wrap="square" lIns="0" tIns="101438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lang="uk-UA" sz="4550" spc="445" dirty="0" smtClean="0"/>
              <a:t> </a:t>
            </a:r>
            <a:r>
              <a:rPr lang="ru-RU" sz="4400" spc="445" dirty="0"/>
              <a:t>Діти в </a:t>
            </a:r>
            <a:r>
              <a:rPr lang="ru-RU" sz="4400" spc="445" dirty="0" err="1"/>
              <a:t>Католицькому</a:t>
            </a:r>
            <a:r>
              <a:rPr lang="ru-RU" sz="4400" spc="445" dirty="0"/>
              <a:t> </a:t>
            </a:r>
            <a:r>
              <a:rPr lang="ru-RU" sz="4400" spc="445" dirty="0" err="1"/>
              <a:t>профілактично-освітньому</a:t>
            </a:r>
            <a:r>
              <a:rPr lang="ru-RU" sz="4400" spc="445" dirty="0"/>
              <a:t> </a:t>
            </a:r>
            <a:r>
              <a:rPr lang="ru-RU" sz="4400" spc="445" dirty="0" err="1"/>
              <a:t>центрі</a:t>
            </a:r>
            <a:r>
              <a:rPr lang="ru-RU" sz="4400" spc="445" dirty="0"/>
              <a:t> «</a:t>
            </a:r>
            <a:r>
              <a:rPr lang="ru-RU" sz="4400" spc="445" dirty="0" err="1"/>
              <a:t>Ораторія</a:t>
            </a:r>
            <a:r>
              <a:rPr lang="ru-RU" sz="4400" spc="445" dirty="0"/>
              <a:t>»</a:t>
            </a:r>
            <a:r>
              <a:rPr lang="uk-UA" sz="4400" spc="445" dirty="0"/>
              <a:t> </a:t>
            </a:r>
            <a:endParaRPr sz="4550" dirty="0"/>
          </a:p>
        </p:txBody>
      </p:sp>
      <p:sp>
        <p:nvSpPr>
          <p:cNvPr id="4" name="object 4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90" y="694701"/>
            <a:ext cx="739960" cy="10299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7188" y="2113764"/>
            <a:ext cx="10953748" cy="79247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752662" y="266700"/>
            <a:ext cx="14782800" cy="1625600"/>
          </a:xfrm>
          <a:prstGeom prst="rect">
            <a:avLst/>
          </a:prstGeom>
        </p:spPr>
        <p:txBody>
          <a:bodyPr vert="horz" wrap="square" lIns="0" tIns="101426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sz="4550" spc="445" dirty="0"/>
              <a:t>Dzieci</a:t>
            </a:r>
            <a:r>
              <a:rPr sz="4550" spc="-110" dirty="0"/>
              <a:t> </a:t>
            </a:r>
            <a:r>
              <a:rPr sz="4550" spc="405" dirty="0"/>
              <a:t>w</a:t>
            </a:r>
            <a:r>
              <a:rPr sz="4550" spc="-105" dirty="0"/>
              <a:t> </a:t>
            </a:r>
            <a:r>
              <a:rPr sz="4550" spc="409" dirty="0"/>
              <a:t>Katolickiej</a:t>
            </a:r>
            <a:r>
              <a:rPr sz="4550" spc="-110" dirty="0"/>
              <a:t> </a:t>
            </a:r>
            <a:r>
              <a:rPr sz="4550" spc="445" dirty="0"/>
              <a:t>Świetlicy</a:t>
            </a:r>
            <a:r>
              <a:rPr sz="4550" spc="-105" dirty="0"/>
              <a:t> </a:t>
            </a:r>
            <a:r>
              <a:rPr sz="4550" spc="450" dirty="0"/>
              <a:t>Profilaktyczno- </a:t>
            </a:r>
            <a:r>
              <a:rPr sz="4550" spc="-1015" dirty="0"/>
              <a:t> </a:t>
            </a:r>
            <a:r>
              <a:rPr sz="4550" spc="470" dirty="0"/>
              <a:t>Wychowawczej</a:t>
            </a:r>
            <a:r>
              <a:rPr sz="4550" spc="-120" dirty="0"/>
              <a:t> </a:t>
            </a:r>
            <a:r>
              <a:rPr sz="4550" spc="385" dirty="0"/>
              <a:t>„Oratorium”</a:t>
            </a:r>
            <a:endParaRPr sz="4550" dirty="0"/>
          </a:p>
        </p:txBody>
      </p:sp>
      <p:sp>
        <p:nvSpPr>
          <p:cNvPr id="4" name="object 4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90" y="694701"/>
            <a:ext cx="739960" cy="10299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85800" y="-396862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object 2"/>
          <p:cNvGrpSpPr/>
          <p:nvPr/>
        </p:nvGrpSpPr>
        <p:grpSpPr>
          <a:xfrm>
            <a:off x="0" y="0"/>
            <a:ext cx="17480915" cy="10275570"/>
            <a:chOff x="0" y="0"/>
            <a:chExt cx="17480915" cy="10275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072" y="626078"/>
              <a:ext cx="548940" cy="7812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3969" y="2529887"/>
              <a:ext cx="6143624" cy="35960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70309" y="3070812"/>
              <a:ext cx="4010024" cy="54006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49654" y="6380452"/>
              <a:ext cx="5991224" cy="3629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552" y="3784282"/>
              <a:ext cx="5781674" cy="46862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905000" y="495172"/>
            <a:ext cx="1539239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000" b="1" kern="100" dirty="0" smtClean="0">
                <a:solidFill>
                  <a:srgbClr val="0C67AB"/>
                </a:solidFill>
                <a:cs typeface="Calibri"/>
              </a:rPr>
              <a:t>З</a:t>
            </a:r>
            <a:r>
              <a:rPr lang="ru-RU" sz="5600" b="1" kern="100" spc="1320" dirty="0" smtClean="0">
                <a:solidFill>
                  <a:srgbClr val="0C67AB"/>
                </a:solidFill>
                <a:cs typeface="Calibri"/>
              </a:rPr>
              <a:t> 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життя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 в </a:t>
            </a:r>
            <a:r>
              <a:rPr lang="ru-RU" sz="5600" b="1" kern="100" spc="1320" dirty="0" smtClean="0">
                <a:solidFill>
                  <a:srgbClr val="0C67AB"/>
                </a:solidFill>
                <a:cs typeface="Calibri"/>
              </a:rPr>
              <a:t> </a:t>
            </a:r>
            <a:r>
              <a:rPr lang="ru-RU" sz="5600" b="1" kern="100" spc="1320" dirty="0" err="1" smtClean="0">
                <a:solidFill>
                  <a:srgbClr val="0C67AB"/>
                </a:solidFill>
                <a:cs typeface="Calibri"/>
              </a:rPr>
              <a:t>Світлиці</a:t>
            </a:r>
            <a:r>
              <a:rPr lang="ru-RU" sz="5600" b="1" kern="100" spc="1320" dirty="0" smtClean="0">
                <a:solidFill>
                  <a:srgbClr val="0C67AB"/>
                </a:solidFill>
                <a:cs typeface="Calibri"/>
              </a:rPr>
              <a:t> «</a:t>
            </a:r>
            <a:r>
              <a:rPr lang="ru-RU" sz="5600" b="1" kern="100" spc="1320" dirty="0" err="1" smtClean="0">
                <a:solidFill>
                  <a:srgbClr val="0C67AB"/>
                </a:solidFill>
                <a:cs typeface="Calibri"/>
              </a:rPr>
              <a:t>Ораторія</a:t>
            </a:r>
            <a:r>
              <a:rPr lang="ru-RU" sz="5600" b="1" kern="100" spc="1320" dirty="0" smtClean="0">
                <a:solidFill>
                  <a:srgbClr val="0C67AB"/>
                </a:solidFill>
                <a:cs typeface="Calibri"/>
              </a:rPr>
              <a:t>».</a:t>
            </a:r>
            <a:r>
              <a:rPr sz="5600" b="1" kern="100" spc="-160" dirty="0" smtClean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lang="uk-UA" sz="5600" b="1" kern="100" spc="570" dirty="0" smtClean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endParaRPr sz="5600" kern="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97391" y="1692179"/>
            <a:ext cx="33934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600" i="1" spc="-100" dirty="0" smtClean="0">
                <a:solidFill>
                  <a:srgbClr val="A7824E"/>
                </a:solidFill>
                <a:latin typeface="Verdana"/>
                <a:cs typeface="Verdana"/>
              </a:rPr>
              <a:t> повсякдень </a:t>
            </a:r>
            <a:endParaRPr sz="3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object 2"/>
          <p:cNvGrpSpPr/>
          <p:nvPr/>
        </p:nvGrpSpPr>
        <p:grpSpPr>
          <a:xfrm>
            <a:off x="0" y="0"/>
            <a:ext cx="17842865" cy="10275570"/>
            <a:chOff x="0" y="0"/>
            <a:chExt cx="17842865" cy="10275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072" y="626078"/>
              <a:ext cx="548940" cy="7812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1360" y="2503360"/>
              <a:ext cx="5714999" cy="36529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552" y="2938664"/>
              <a:ext cx="4605922" cy="64388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2013" y="6159626"/>
              <a:ext cx="5724524" cy="3924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27857" y="2623315"/>
              <a:ext cx="5314949" cy="549592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297390" y="495172"/>
            <a:ext cx="14990609" cy="17491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5000" b="1" kern="100" dirty="0">
                <a:solidFill>
                  <a:srgbClr val="0C67AB"/>
                </a:solidFill>
                <a:cs typeface="Calibri"/>
              </a:rPr>
              <a:t>З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 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життя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 в  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Світлиці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 «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Ораторія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».</a:t>
            </a:r>
            <a:r>
              <a:rPr lang="ru-RU" sz="5600" b="1" kern="100" spc="-160" dirty="0">
                <a:solidFill>
                  <a:srgbClr val="0C67AB"/>
                </a:solidFill>
                <a:cs typeface="Calibri"/>
              </a:rPr>
              <a:t> </a:t>
            </a:r>
            <a:r>
              <a:rPr lang="ru-RU" sz="5600" b="1" kern="100" spc="570" dirty="0">
                <a:solidFill>
                  <a:srgbClr val="0C67AB"/>
                </a:solidFill>
                <a:cs typeface="Calibri"/>
              </a:rPr>
              <a:t> </a:t>
            </a:r>
            <a:endParaRPr lang="ru-RU" sz="5600" kern="1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5600" b="1" spc="1320" dirty="0" smtClean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endParaRPr sz="56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19401" y="1692179"/>
            <a:ext cx="523223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600" i="1" spc="-5" dirty="0" smtClean="0">
                <a:solidFill>
                  <a:srgbClr val="A7824E"/>
                </a:solidFill>
                <a:latin typeface="Verdana"/>
                <a:cs typeface="Verdana"/>
              </a:rPr>
              <a:t>Розвиток талантів</a:t>
            </a:r>
            <a:endParaRPr sz="3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object 2"/>
          <p:cNvGrpSpPr/>
          <p:nvPr/>
        </p:nvGrpSpPr>
        <p:grpSpPr>
          <a:xfrm>
            <a:off x="0" y="0"/>
            <a:ext cx="16108680" cy="10275570"/>
            <a:chOff x="0" y="0"/>
            <a:chExt cx="16108680" cy="10275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072" y="626078"/>
              <a:ext cx="548940" cy="7812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5870" y="6166389"/>
              <a:ext cx="5534024" cy="36385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65870" y="2452854"/>
              <a:ext cx="5534024" cy="36766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23406" y="2493252"/>
              <a:ext cx="5467349" cy="727662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143995" y="603757"/>
            <a:ext cx="15610605" cy="17491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5000" b="1" kern="100" dirty="0" smtClean="0">
                <a:solidFill>
                  <a:srgbClr val="0C67AB"/>
                </a:solidFill>
                <a:cs typeface="Calibri"/>
              </a:rPr>
              <a:t>З</a:t>
            </a:r>
            <a:r>
              <a:rPr lang="ru-RU" sz="5600" b="1" kern="100" spc="1320" dirty="0" smtClean="0">
                <a:solidFill>
                  <a:srgbClr val="0C67AB"/>
                </a:solidFill>
                <a:cs typeface="Calibri"/>
              </a:rPr>
              <a:t> 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життя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 в  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Світлиці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 «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Ораторія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».</a:t>
            </a:r>
            <a:r>
              <a:rPr lang="ru-RU" sz="5600" b="1" kern="100" spc="-160" dirty="0">
                <a:solidFill>
                  <a:srgbClr val="0C67AB"/>
                </a:solidFill>
                <a:cs typeface="Calibri"/>
              </a:rPr>
              <a:t> </a:t>
            </a:r>
            <a:r>
              <a:rPr lang="ru-RU" sz="5600" b="1" kern="100" spc="570" dirty="0">
                <a:solidFill>
                  <a:srgbClr val="0C67AB"/>
                </a:solidFill>
                <a:cs typeface="Calibri"/>
              </a:rPr>
              <a:t> </a:t>
            </a:r>
            <a:endParaRPr lang="ru-RU" sz="5600" kern="1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1" spc="-160" dirty="0" smtClean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lang="uk-UA" sz="5600" b="1" spc="570" dirty="0" smtClean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endParaRPr sz="56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97391" y="1692179"/>
            <a:ext cx="475424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600" i="1" spc="-5" dirty="0" smtClean="0">
                <a:solidFill>
                  <a:srgbClr val="A7824E"/>
                </a:solidFill>
                <a:latin typeface="Verdana"/>
                <a:cs typeface="Verdana"/>
              </a:rPr>
              <a:t>Розвиток талантів </a:t>
            </a:r>
            <a:endParaRPr sz="3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17324497" y="9484530"/>
            <a:ext cx="371475" cy="144780"/>
          </a:xfrm>
          <a:custGeom>
            <a:avLst/>
            <a:gdLst/>
            <a:ahLst/>
            <a:cxnLst/>
            <a:rect l="l" t="t" r="r" b="b"/>
            <a:pathLst>
              <a:path w="371475" h="144779">
                <a:moveTo>
                  <a:pt x="274070" y="144565"/>
                </a:moveTo>
                <a:lnTo>
                  <a:pt x="267325" y="144565"/>
                </a:lnTo>
                <a:lnTo>
                  <a:pt x="263530" y="142874"/>
                </a:lnTo>
                <a:lnTo>
                  <a:pt x="261000" y="139070"/>
                </a:lnTo>
                <a:lnTo>
                  <a:pt x="257206" y="133152"/>
                </a:lnTo>
                <a:lnTo>
                  <a:pt x="258471" y="125121"/>
                </a:lnTo>
                <a:lnTo>
                  <a:pt x="264373" y="121316"/>
                </a:lnTo>
                <a:lnTo>
                  <a:pt x="317075" y="85809"/>
                </a:lnTo>
                <a:lnTo>
                  <a:pt x="0" y="85809"/>
                </a:lnTo>
                <a:lnTo>
                  <a:pt x="0" y="60447"/>
                </a:lnTo>
                <a:lnTo>
                  <a:pt x="317075" y="60447"/>
                </a:lnTo>
                <a:lnTo>
                  <a:pt x="264373" y="24939"/>
                </a:lnTo>
                <a:lnTo>
                  <a:pt x="258471" y="20712"/>
                </a:lnTo>
                <a:lnTo>
                  <a:pt x="257206" y="13103"/>
                </a:lnTo>
                <a:lnTo>
                  <a:pt x="261000" y="7186"/>
                </a:lnTo>
                <a:lnTo>
                  <a:pt x="265216" y="1268"/>
                </a:lnTo>
                <a:lnTo>
                  <a:pt x="272806" y="0"/>
                </a:lnTo>
                <a:lnTo>
                  <a:pt x="278708" y="3804"/>
                </a:lnTo>
                <a:lnTo>
                  <a:pt x="365561" y="62560"/>
                </a:lnTo>
                <a:lnTo>
                  <a:pt x="369356" y="65096"/>
                </a:lnTo>
                <a:lnTo>
                  <a:pt x="371464" y="68901"/>
                </a:lnTo>
                <a:lnTo>
                  <a:pt x="371464" y="77355"/>
                </a:lnTo>
                <a:lnTo>
                  <a:pt x="369356" y="81159"/>
                </a:lnTo>
                <a:lnTo>
                  <a:pt x="365983" y="83695"/>
                </a:lnTo>
                <a:lnTo>
                  <a:pt x="278708" y="142452"/>
                </a:lnTo>
                <a:lnTo>
                  <a:pt x="276600" y="143720"/>
                </a:lnTo>
                <a:lnTo>
                  <a:pt x="274070" y="144565"/>
                </a:lnTo>
                <a:close/>
              </a:path>
            </a:pathLst>
          </a:custGeom>
          <a:solidFill>
            <a:srgbClr val="07174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072" y="626078"/>
            <a:ext cx="548940" cy="7812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5438" y="5417974"/>
            <a:ext cx="6882560" cy="45815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491" y="2283916"/>
            <a:ext cx="5133974" cy="7715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23076" y="2952261"/>
            <a:ext cx="5676899" cy="37814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23076" y="7072610"/>
            <a:ext cx="5676900" cy="292094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051883" y="1759624"/>
            <a:ext cx="5591174" cy="33813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98012" y="495172"/>
            <a:ext cx="16054335" cy="17491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5000" b="1" kern="100" dirty="0" smtClean="0">
                <a:solidFill>
                  <a:srgbClr val="0C67AB"/>
                </a:solidFill>
                <a:cs typeface="Calibri"/>
              </a:rPr>
              <a:t>З</a:t>
            </a:r>
            <a:r>
              <a:rPr lang="ru-RU" sz="5600" b="1" kern="100" spc="1320" dirty="0" smtClean="0">
                <a:solidFill>
                  <a:srgbClr val="0C67AB"/>
                </a:solidFill>
                <a:cs typeface="Calibri"/>
              </a:rPr>
              <a:t> 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життя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 в  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Світлиці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 «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Ораторія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».</a:t>
            </a:r>
            <a:r>
              <a:rPr lang="ru-RU" sz="5600" b="1" kern="100" spc="-160" dirty="0">
                <a:solidFill>
                  <a:srgbClr val="0C67AB"/>
                </a:solidFill>
                <a:cs typeface="Calibri"/>
              </a:rPr>
              <a:t> </a:t>
            </a:r>
            <a:r>
              <a:rPr lang="ru-RU" sz="5600" b="1" kern="100" spc="570" dirty="0">
                <a:solidFill>
                  <a:srgbClr val="0C67AB"/>
                </a:solidFill>
                <a:cs typeface="Calibri"/>
              </a:rPr>
              <a:t> </a:t>
            </a:r>
            <a:endParaRPr lang="ru-RU" sz="5600" kern="1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1" spc="-160" dirty="0" smtClean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endParaRPr sz="56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97390" y="1692179"/>
            <a:ext cx="752300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600" i="1" spc="20" dirty="0" smtClean="0">
                <a:solidFill>
                  <a:srgbClr val="A7824E"/>
                </a:solidFill>
                <a:latin typeface="Verdana"/>
                <a:cs typeface="Verdana"/>
              </a:rPr>
              <a:t> Табори відпочинку і подорожі </a:t>
            </a:r>
            <a:endParaRPr sz="3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object 2"/>
          <p:cNvGrpSpPr/>
          <p:nvPr/>
        </p:nvGrpSpPr>
        <p:grpSpPr>
          <a:xfrm>
            <a:off x="0" y="0"/>
            <a:ext cx="18135600" cy="10275570"/>
            <a:chOff x="0" y="0"/>
            <a:chExt cx="18135600" cy="10275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072" y="626078"/>
              <a:ext cx="548940" cy="7812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3328" y="2865774"/>
              <a:ext cx="4495799" cy="67627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227" y="2748367"/>
              <a:ext cx="5324474" cy="35432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3227" y="6393453"/>
              <a:ext cx="5324474" cy="3543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57974" y="3762148"/>
              <a:ext cx="7477124" cy="497204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362200" y="495196"/>
            <a:ext cx="1593832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600" b="1" spc="-160" dirty="0" smtClean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lang="ru-RU" sz="5000" b="1" kern="100" dirty="0">
                <a:solidFill>
                  <a:srgbClr val="0C67AB"/>
                </a:solidFill>
                <a:cs typeface="Calibri"/>
              </a:rPr>
              <a:t>З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 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життя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 в  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Світлиці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 «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Ораторія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».</a:t>
            </a:r>
            <a:r>
              <a:rPr lang="ru-RU" sz="5600" b="1" kern="100" spc="-160" dirty="0">
                <a:solidFill>
                  <a:srgbClr val="0C67AB"/>
                </a:solidFill>
                <a:cs typeface="Calibri"/>
              </a:rPr>
              <a:t> </a:t>
            </a:r>
            <a:r>
              <a:rPr lang="ru-RU" sz="5600" b="1" kern="100" spc="570" dirty="0">
                <a:solidFill>
                  <a:srgbClr val="0C67AB"/>
                </a:solidFill>
                <a:cs typeface="Calibri"/>
              </a:rPr>
              <a:t> </a:t>
            </a:r>
            <a:r>
              <a:rPr lang="uk-UA" sz="5600" kern="100" dirty="0" smtClean="0">
                <a:cs typeface="Calibri"/>
              </a:rPr>
              <a:t> </a:t>
            </a:r>
            <a:endParaRPr sz="56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97391" y="1692203"/>
            <a:ext cx="36226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600" i="1" spc="-75" dirty="0" smtClean="0">
                <a:solidFill>
                  <a:srgbClr val="A7824E"/>
                </a:solidFill>
                <a:latin typeface="Verdana"/>
                <a:cs typeface="Verdana"/>
              </a:rPr>
              <a:t> Урочисті події </a:t>
            </a:r>
            <a:endParaRPr sz="3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072" y="626090"/>
            <a:ext cx="548940" cy="7812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016" y="2915185"/>
            <a:ext cx="8762999" cy="6572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19897" y="2915185"/>
            <a:ext cx="8810624" cy="657224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297390" y="495208"/>
            <a:ext cx="15147625" cy="17491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5000" b="1" kern="100" dirty="0" smtClean="0">
                <a:solidFill>
                  <a:srgbClr val="0C67AB"/>
                </a:solidFill>
                <a:cs typeface="Calibri"/>
              </a:rPr>
              <a:t>З</a:t>
            </a:r>
            <a:r>
              <a:rPr lang="ru-RU" sz="5600" b="1" kern="100" spc="1320" dirty="0" smtClean="0">
                <a:solidFill>
                  <a:srgbClr val="0C67AB"/>
                </a:solidFill>
                <a:cs typeface="Calibri"/>
              </a:rPr>
              <a:t> 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життя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 в  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Світлиці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 «</a:t>
            </a:r>
            <a:r>
              <a:rPr lang="ru-RU" sz="5600" b="1" kern="100" spc="1320" dirty="0" err="1">
                <a:solidFill>
                  <a:srgbClr val="0C67AB"/>
                </a:solidFill>
                <a:cs typeface="Calibri"/>
              </a:rPr>
              <a:t>Ораторія</a:t>
            </a:r>
            <a:r>
              <a:rPr lang="ru-RU" sz="5600" b="1" kern="100" spc="1320" dirty="0">
                <a:solidFill>
                  <a:srgbClr val="0C67AB"/>
                </a:solidFill>
                <a:cs typeface="Calibri"/>
              </a:rPr>
              <a:t>».</a:t>
            </a:r>
            <a:r>
              <a:rPr lang="ru-RU" sz="5600" b="1" kern="100" spc="-160" dirty="0">
                <a:solidFill>
                  <a:srgbClr val="0C67AB"/>
                </a:solidFill>
                <a:cs typeface="Calibri"/>
              </a:rPr>
              <a:t> </a:t>
            </a:r>
            <a:r>
              <a:rPr lang="ru-RU" sz="5600" b="1" kern="100" spc="570" dirty="0">
                <a:solidFill>
                  <a:srgbClr val="0C67AB"/>
                </a:solidFill>
                <a:cs typeface="Calibri"/>
              </a:rPr>
              <a:t> </a:t>
            </a:r>
            <a:endParaRPr lang="ru-RU" sz="5600" kern="1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1" spc="-160" dirty="0" smtClean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r>
              <a:rPr lang="uk-UA" sz="5600" b="1" spc="570" dirty="0" smtClean="0">
                <a:solidFill>
                  <a:srgbClr val="0C67AB"/>
                </a:solidFill>
                <a:latin typeface="Calibri"/>
                <a:cs typeface="Calibri"/>
              </a:rPr>
              <a:t> </a:t>
            </a:r>
            <a:endParaRPr sz="56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97391" y="1692215"/>
            <a:ext cx="36226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600" i="1" spc="-75" dirty="0" smtClean="0">
                <a:solidFill>
                  <a:srgbClr val="A7824E"/>
                </a:solidFill>
                <a:latin typeface="Verdana"/>
                <a:cs typeface="Verdana"/>
              </a:rPr>
              <a:t> Урочисті події </a:t>
            </a:r>
            <a:endParaRPr sz="3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12954000" y="3375758"/>
            <a:ext cx="5867400" cy="5867400"/>
          </a:xfrm>
          <a:prstGeom prst="ellipse">
            <a:avLst/>
          </a:prstGeom>
          <a:solidFill>
            <a:srgbClr val="88E0AA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-519403" y="682639"/>
            <a:ext cx="7398324" cy="739832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62600" y="1833516"/>
            <a:ext cx="7048499" cy="27527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9072" y="626090"/>
            <a:ext cx="548940" cy="78122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52648" y="150496"/>
            <a:ext cx="16154352" cy="16264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89275" marR="5080" indent="-1972310">
              <a:lnSpc>
                <a:spcPct val="107100"/>
              </a:lnSpc>
              <a:spcBef>
                <a:spcPts val="100"/>
              </a:spcBef>
            </a:pPr>
            <a:r>
              <a:rPr lang="ru-RU" spc="565" dirty="0" err="1" smtClean="0"/>
              <a:t>Форми</a:t>
            </a:r>
            <a:r>
              <a:rPr lang="ru-RU" spc="565" dirty="0" smtClean="0"/>
              <a:t> </a:t>
            </a:r>
            <a:r>
              <a:rPr lang="ru-RU" spc="565" dirty="0" err="1"/>
              <a:t>співпраці</a:t>
            </a:r>
            <a:r>
              <a:rPr lang="ru-RU" spc="565" dirty="0"/>
              <a:t> </a:t>
            </a:r>
            <a:r>
              <a:rPr lang="ru-RU" spc="565" dirty="0" smtClean="0"/>
              <a:t> </a:t>
            </a:r>
            <a:r>
              <a:rPr lang="ru-RU" spc="565" dirty="0" err="1" smtClean="0"/>
              <a:t>міської</a:t>
            </a:r>
            <a:r>
              <a:rPr lang="ru-RU" spc="565" dirty="0" smtClean="0"/>
              <a:t> ради </a:t>
            </a:r>
            <a:r>
              <a:rPr lang="ru-RU" spc="565" dirty="0" err="1" smtClean="0"/>
              <a:t>Перемишля</a:t>
            </a:r>
            <a:r>
              <a:rPr lang="ru-RU" spc="565" dirty="0" smtClean="0"/>
              <a:t> </a:t>
            </a:r>
            <a:r>
              <a:rPr lang="ru-RU" spc="565" dirty="0"/>
              <a:t>з </a:t>
            </a:r>
            <a:r>
              <a:rPr lang="ru-RU" spc="565" dirty="0" err="1"/>
              <a:t>неурядовими</a:t>
            </a:r>
            <a:r>
              <a:rPr lang="ru-RU" spc="565" dirty="0"/>
              <a:t> </a:t>
            </a:r>
            <a:r>
              <a:rPr lang="ru-RU" spc="565" dirty="0" err="1" smtClean="0"/>
              <a:t>організаціями</a:t>
            </a:r>
            <a:r>
              <a:rPr lang="uk-UA" spc="565" dirty="0" smtClean="0"/>
              <a:t> </a:t>
            </a:r>
            <a:endParaRPr spc="440" dirty="0"/>
          </a:p>
        </p:txBody>
      </p:sp>
      <p:sp>
        <p:nvSpPr>
          <p:cNvPr id="12" name="object 12"/>
          <p:cNvSpPr txBox="1"/>
          <p:nvPr/>
        </p:nvSpPr>
        <p:spPr>
          <a:xfrm>
            <a:off x="1298012" y="4076700"/>
            <a:ext cx="6222365" cy="57774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3100" b="1" spc="325" dirty="0" smtClean="0">
                <a:solidFill>
                  <a:srgbClr val="071741"/>
                </a:solidFill>
                <a:latin typeface="Calibri"/>
                <a:cs typeface="Calibri"/>
              </a:rPr>
              <a:t> </a:t>
            </a:r>
            <a:r>
              <a:rPr lang="uk-UA" sz="3100" b="1" spc="325" dirty="0">
                <a:solidFill>
                  <a:srgbClr val="071741"/>
                </a:solidFill>
                <a:cs typeface="Calibri"/>
              </a:rPr>
              <a:t>Фінансова </a:t>
            </a:r>
            <a:r>
              <a:rPr lang="uk-UA" sz="3100" b="1" spc="325" dirty="0" smtClean="0">
                <a:solidFill>
                  <a:srgbClr val="071741"/>
                </a:solidFill>
                <a:cs typeface="Calibri"/>
              </a:rPr>
              <a:t>співпраця</a:t>
            </a:r>
            <a:endParaRPr lang="en-US" sz="3100" b="1" spc="325" dirty="0" smtClean="0">
              <a:solidFill>
                <a:srgbClr val="071741"/>
              </a:solidFill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uk-UA" sz="3100" spc="325" dirty="0" smtClean="0">
                <a:cs typeface="Calibri"/>
              </a:rPr>
              <a:t>оголошення  завдань та  призначення  </a:t>
            </a:r>
            <a:r>
              <a:rPr lang="uk-UA" sz="3100" spc="325" dirty="0">
                <a:cs typeface="Calibri"/>
              </a:rPr>
              <a:t>їм </a:t>
            </a:r>
            <a:r>
              <a:rPr lang="uk-UA" sz="3100" spc="325" dirty="0" smtClean="0">
                <a:cs typeface="Calibri"/>
              </a:rPr>
              <a:t>  фінансування </a:t>
            </a:r>
            <a:endParaRPr lang="en-US" sz="3100" spc="325" dirty="0" smtClean="0"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endParaRPr lang="uk-UA" sz="3100" spc="325" dirty="0" smtClean="0"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uk-UA" sz="3100" spc="325" dirty="0" smtClean="0">
                <a:cs typeface="Calibri"/>
              </a:rPr>
              <a:t>відбір організацій </a:t>
            </a:r>
            <a:r>
              <a:rPr lang="uk-UA" sz="3100" spc="325" dirty="0">
                <a:cs typeface="Calibri"/>
              </a:rPr>
              <a:t>- </a:t>
            </a:r>
            <a:r>
              <a:rPr lang="uk-UA" sz="3100" spc="325" dirty="0" smtClean="0">
                <a:cs typeface="Calibri"/>
              </a:rPr>
              <a:t>  конкурси,  підписання угод </a:t>
            </a:r>
          </a:p>
          <a:p>
            <a:pPr marL="469900" indent="-4572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endParaRPr lang="uk-UA" sz="3100" spc="325" dirty="0" smtClean="0"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3100" spc="325" dirty="0" smtClean="0">
                <a:cs typeface="Calibri"/>
              </a:rPr>
              <a:t> </a:t>
            </a:r>
            <a:r>
              <a:rPr lang="uk-UA" sz="3100" spc="325" dirty="0" smtClean="0">
                <a:cs typeface="Calibri"/>
              </a:rPr>
              <a:t>основний звіт, </a:t>
            </a:r>
          </a:p>
          <a:p>
            <a:pPr marL="469900" indent="-45720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uk-UA" sz="2800" spc="325" dirty="0" smtClean="0">
                <a:cs typeface="Calibri"/>
              </a:rPr>
              <a:t>оплата   коштів  </a:t>
            </a:r>
            <a:endParaRPr sz="2700" dirty="0">
              <a:latin typeface="Calibri"/>
              <a:cs typeface="Calibri"/>
            </a:endParaRPr>
          </a:p>
          <a:p>
            <a:pPr marL="668020" marR="1108710">
              <a:lnSpc>
                <a:spcPct val="115700"/>
              </a:lnSpc>
            </a:pPr>
            <a:r>
              <a:rPr lang="uk-UA" sz="2700" spc="165" dirty="0" smtClean="0">
                <a:latin typeface="Calibri"/>
                <a:cs typeface="Calibri"/>
              </a:rPr>
              <a:t> </a:t>
            </a:r>
            <a:endParaRPr sz="2700" dirty="0">
              <a:latin typeface="Calibri"/>
              <a:cs typeface="Calibri"/>
            </a:endParaRPr>
          </a:p>
          <a:p>
            <a:pPr marL="668020" marR="1059180">
              <a:lnSpc>
                <a:spcPct val="115700"/>
              </a:lnSpc>
            </a:pPr>
            <a:r>
              <a:rPr lang="uk-UA" sz="2700" spc="170" dirty="0" smtClean="0">
                <a:latin typeface="Calibri"/>
                <a:cs typeface="Calibri"/>
              </a:rPr>
              <a:t> 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679765" y="4381801"/>
            <a:ext cx="6324600" cy="53537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100" b="1" spc="325" dirty="0" smtClean="0">
                <a:solidFill>
                  <a:srgbClr val="071741"/>
                </a:solidFill>
                <a:latin typeface="Calibri"/>
                <a:cs typeface="Calibri"/>
              </a:rPr>
              <a:t> </a:t>
            </a:r>
            <a:r>
              <a:rPr lang="uk-UA" sz="3100" b="1" spc="325" dirty="0">
                <a:solidFill>
                  <a:srgbClr val="071741"/>
                </a:solidFill>
                <a:cs typeface="Calibri"/>
              </a:rPr>
              <a:t>Нефінансова співпраця</a:t>
            </a:r>
            <a:endParaRPr sz="3100" dirty="0">
              <a:latin typeface="Calibri"/>
              <a:cs typeface="Calibri"/>
            </a:endParaRPr>
          </a:p>
          <a:p>
            <a:pPr marL="1127125" marR="743585" indent="-457200">
              <a:lnSpc>
                <a:spcPct val="116799"/>
              </a:lnSpc>
              <a:spcBef>
                <a:spcPts val="1855"/>
              </a:spcBef>
              <a:buFont typeface="Arial" panose="020B0604020202020204" pitchFamily="34" charset="0"/>
              <a:buChar char="•"/>
            </a:pPr>
            <a:r>
              <a:rPr lang="ru-RU" sz="2700" spc="235" dirty="0" err="1">
                <a:cs typeface="Calibri"/>
              </a:rPr>
              <a:t>суттєва</a:t>
            </a:r>
            <a:r>
              <a:rPr lang="ru-RU" sz="2700" spc="235" dirty="0">
                <a:cs typeface="Calibri"/>
              </a:rPr>
              <a:t> </a:t>
            </a:r>
            <a:r>
              <a:rPr lang="ru-RU" sz="2700" spc="235" dirty="0" err="1">
                <a:cs typeface="Calibri"/>
              </a:rPr>
              <a:t>допомога</a:t>
            </a:r>
            <a:r>
              <a:rPr lang="ru-RU" sz="2700" spc="235" dirty="0">
                <a:cs typeface="Calibri"/>
              </a:rPr>
              <a:t> в </a:t>
            </a:r>
            <a:r>
              <a:rPr lang="ru-RU" sz="2700" spc="235" dirty="0" err="1">
                <a:cs typeface="Calibri"/>
              </a:rPr>
              <a:t>написанні</a:t>
            </a:r>
            <a:r>
              <a:rPr lang="ru-RU" sz="2700" spc="235" dirty="0">
                <a:cs typeface="Calibri"/>
              </a:rPr>
              <a:t> </a:t>
            </a:r>
            <a:r>
              <a:rPr lang="ru-RU" sz="2700" spc="235" dirty="0" err="1">
                <a:cs typeface="Calibri"/>
              </a:rPr>
              <a:t>проектів</a:t>
            </a:r>
            <a:r>
              <a:rPr lang="ru-RU" sz="2700" spc="235" dirty="0" smtClean="0">
                <a:cs typeface="Calibri"/>
              </a:rPr>
              <a:t>,</a:t>
            </a:r>
            <a:endParaRPr lang="en-US" sz="2700" spc="235" dirty="0" smtClean="0">
              <a:cs typeface="Calibri"/>
            </a:endParaRPr>
          </a:p>
          <a:p>
            <a:pPr marL="1127125" marR="743585" indent="-457200">
              <a:lnSpc>
                <a:spcPct val="116799"/>
              </a:lnSpc>
              <a:spcBef>
                <a:spcPts val="1855"/>
              </a:spcBef>
              <a:buFont typeface="Arial" panose="020B0604020202020204" pitchFamily="34" charset="0"/>
              <a:buChar char="•"/>
            </a:pPr>
            <a:r>
              <a:rPr lang="ru-RU" sz="2700" spc="235" dirty="0" err="1" smtClean="0">
                <a:cs typeface="Calibri"/>
              </a:rPr>
              <a:t>тренінги</a:t>
            </a:r>
            <a:r>
              <a:rPr lang="ru-RU" sz="2700" spc="235" dirty="0" smtClean="0">
                <a:cs typeface="Calibri"/>
              </a:rPr>
              <a:t> </a:t>
            </a:r>
            <a:r>
              <a:rPr lang="ru-RU" sz="2700" spc="235" dirty="0">
                <a:cs typeface="Calibri"/>
              </a:rPr>
              <a:t>та </a:t>
            </a:r>
            <a:r>
              <a:rPr lang="ru-RU" sz="2700" spc="235" dirty="0" err="1">
                <a:cs typeface="Calibri"/>
              </a:rPr>
              <a:t>майстер-класи</a:t>
            </a:r>
            <a:r>
              <a:rPr lang="ru-RU" sz="2700" spc="235" dirty="0">
                <a:cs typeface="Calibri"/>
              </a:rPr>
              <a:t> для </a:t>
            </a:r>
            <a:r>
              <a:rPr lang="ru-RU" sz="2700" spc="235" dirty="0" err="1">
                <a:cs typeface="Calibri"/>
              </a:rPr>
              <a:t>вихователів</a:t>
            </a:r>
            <a:r>
              <a:rPr lang="ru-RU" sz="2700" spc="235" dirty="0" smtClean="0">
                <a:cs typeface="Calibri"/>
              </a:rPr>
              <a:t>,</a:t>
            </a:r>
            <a:endParaRPr lang="en-US" sz="2700" spc="235" dirty="0" smtClean="0">
              <a:cs typeface="Calibri"/>
            </a:endParaRPr>
          </a:p>
          <a:p>
            <a:pPr marL="1127125" marR="743585" indent="-457200">
              <a:lnSpc>
                <a:spcPct val="116799"/>
              </a:lnSpc>
              <a:spcBef>
                <a:spcPts val="1855"/>
              </a:spcBef>
              <a:buFont typeface="Arial" panose="020B0604020202020204" pitchFamily="34" charset="0"/>
              <a:buChar char="•"/>
            </a:pPr>
            <a:r>
              <a:rPr lang="ru-RU" sz="2700" spc="235" dirty="0" err="1" smtClean="0">
                <a:cs typeface="Calibri"/>
              </a:rPr>
              <a:t>допомога</a:t>
            </a:r>
            <a:r>
              <a:rPr lang="ru-RU" sz="2700" spc="235" dirty="0" smtClean="0">
                <a:cs typeface="Calibri"/>
              </a:rPr>
              <a:t> </a:t>
            </a:r>
            <a:r>
              <a:rPr lang="ru-RU" sz="2700" spc="235" dirty="0">
                <a:cs typeface="Calibri"/>
              </a:rPr>
              <a:t>у </a:t>
            </a:r>
            <a:r>
              <a:rPr lang="ru-RU" sz="2700" spc="235" dirty="0" err="1">
                <a:cs typeface="Calibri"/>
              </a:rPr>
              <a:t>пошуку</a:t>
            </a:r>
            <a:r>
              <a:rPr lang="ru-RU" sz="2700" spc="235" dirty="0">
                <a:cs typeface="Calibri"/>
              </a:rPr>
              <a:t> </a:t>
            </a:r>
            <a:r>
              <a:rPr lang="ru-RU" sz="2700" spc="235" dirty="0" err="1">
                <a:cs typeface="Calibri"/>
              </a:rPr>
              <a:t>спонсорів</a:t>
            </a:r>
            <a:r>
              <a:rPr lang="ru-RU" sz="2700" spc="235" dirty="0">
                <a:cs typeface="Calibri"/>
              </a:rPr>
              <a:t>, </a:t>
            </a:r>
            <a:r>
              <a:rPr lang="ru-RU" sz="2700" spc="235" dirty="0" err="1">
                <a:cs typeface="Calibri"/>
              </a:rPr>
              <a:t>підтримка</a:t>
            </a:r>
            <a:r>
              <a:rPr lang="ru-RU" sz="2700" spc="235" dirty="0" smtClean="0">
                <a:cs typeface="Calibri"/>
              </a:rPr>
              <a:t>,</a:t>
            </a:r>
            <a:endParaRPr lang="en-US" sz="2700" spc="235" dirty="0" smtClean="0">
              <a:cs typeface="Calibri"/>
            </a:endParaRPr>
          </a:p>
          <a:p>
            <a:pPr marL="1127125" marR="743585" indent="-457200">
              <a:lnSpc>
                <a:spcPct val="116799"/>
              </a:lnSpc>
              <a:spcBef>
                <a:spcPts val="1855"/>
              </a:spcBef>
              <a:buFont typeface="Arial" panose="020B0604020202020204" pitchFamily="34" charset="0"/>
              <a:buChar char="•"/>
            </a:pPr>
            <a:r>
              <a:rPr lang="ru-RU" sz="2700" spc="235" dirty="0" smtClean="0">
                <a:cs typeface="Calibri"/>
              </a:rPr>
              <a:t> </a:t>
            </a:r>
            <a:r>
              <a:rPr lang="ru-RU" sz="2700" spc="235" dirty="0" err="1">
                <a:cs typeface="Calibri"/>
              </a:rPr>
              <a:t>соціальна</a:t>
            </a:r>
            <a:r>
              <a:rPr lang="ru-RU" sz="2700" spc="235" dirty="0">
                <a:cs typeface="Calibri"/>
              </a:rPr>
              <a:t> </a:t>
            </a:r>
            <a:r>
              <a:rPr lang="ru-RU" sz="2700" spc="235" dirty="0" err="1">
                <a:cs typeface="Calibri"/>
              </a:rPr>
              <a:t>допомога</a:t>
            </a:r>
            <a:r>
              <a:rPr lang="ru-RU" sz="2700" spc="235" dirty="0">
                <a:cs typeface="Calibri"/>
              </a:rPr>
              <a:t> </a:t>
            </a:r>
            <a:r>
              <a:rPr lang="ru-RU" sz="2700" spc="235" dirty="0" err="1">
                <a:cs typeface="Calibri"/>
              </a:rPr>
              <a:t>сім'ям</a:t>
            </a:r>
            <a:r>
              <a:rPr lang="en-US" sz="2700" spc="235" dirty="0" smtClean="0">
                <a:latin typeface="Calibri"/>
                <a:cs typeface="Calibri"/>
              </a:rPr>
              <a:t> </a:t>
            </a:r>
            <a:endParaRPr sz="2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1552" y="523351"/>
            <a:ext cx="571499" cy="8191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6125" y="2409539"/>
            <a:ext cx="11241875" cy="740092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39858" y="178483"/>
            <a:ext cx="12245340" cy="1644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7545" marR="5080" indent="-1935480">
              <a:lnSpc>
                <a:spcPct val="107300"/>
              </a:lnSpc>
              <a:spcBef>
                <a:spcPts val="100"/>
              </a:spcBef>
            </a:pPr>
            <a:r>
              <a:rPr sz="4950" spc="450" dirty="0"/>
              <a:t>Dotacje</a:t>
            </a:r>
            <a:r>
              <a:rPr sz="4950" spc="-145" dirty="0"/>
              <a:t> </a:t>
            </a:r>
            <a:r>
              <a:rPr sz="4950" spc="720" dirty="0"/>
              <a:t>z</a:t>
            </a:r>
            <a:r>
              <a:rPr sz="4950" spc="-145" dirty="0"/>
              <a:t> </a:t>
            </a:r>
            <a:r>
              <a:rPr sz="4950" spc="440" dirty="0"/>
              <a:t>budżetu</a:t>
            </a:r>
            <a:r>
              <a:rPr sz="4950" spc="-140" dirty="0"/>
              <a:t> </a:t>
            </a:r>
            <a:r>
              <a:rPr sz="4950" spc="455" dirty="0"/>
              <a:t>miasta</a:t>
            </a:r>
            <a:r>
              <a:rPr sz="4950" spc="-145" dirty="0"/>
              <a:t> </a:t>
            </a:r>
            <a:r>
              <a:rPr sz="4950" spc="550" dirty="0"/>
              <a:t>Przemyśla</a:t>
            </a:r>
            <a:r>
              <a:rPr sz="4950" spc="-145" dirty="0"/>
              <a:t> </a:t>
            </a:r>
            <a:r>
              <a:rPr sz="4950" spc="315" dirty="0"/>
              <a:t>dla </a:t>
            </a:r>
            <a:r>
              <a:rPr sz="4950" spc="-1100" dirty="0"/>
              <a:t> </a:t>
            </a:r>
            <a:r>
              <a:rPr sz="4950" spc="415" dirty="0"/>
              <a:t>organizacji</a:t>
            </a:r>
            <a:r>
              <a:rPr sz="4950" spc="-140" dirty="0"/>
              <a:t> </a:t>
            </a:r>
            <a:r>
              <a:rPr sz="4950" spc="459" dirty="0"/>
              <a:t>pozarządowych</a:t>
            </a:r>
            <a:endParaRPr sz="4950"/>
          </a:p>
        </p:txBody>
      </p:sp>
      <p:sp>
        <p:nvSpPr>
          <p:cNvPr id="8" name="object 8"/>
          <p:cNvSpPr txBox="1"/>
          <p:nvPr/>
        </p:nvSpPr>
        <p:spPr>
          <a:xfrm>
            <a:off x="15386992" y="9902836"/>
            <a:ext cx="2914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40" dirty="0">
                <a:latin typeface="Calibri"/>
                <a:cs typeface="Calibri"/>
              </a:rPr>
              <a:t> </a:t>
            </a:r>
            <a:r>
              <a:rPr sz="2400" i="1" spc="-50" dirty="0">
                <a:latin typeface="Calibri"/>
                <a:cs typeface="Calibri"/>
              </a:rPr>
              <a:t>"UM</a:t>
            </a:r>
            <a:r>
              <a:rPr sz="2400" i="1" spc="40" dirty="0">
                <a:latin typeface="Calibri"/>
                <a:cs typeface="Calibri"/>
              </a:rPr>
              <a:t> </a:t>
            </a:r>
            <a:r>
              <a:rPr sz="2400" i="1" spc="30" dirty="0">
                <a:latin typeface="Calibri"/>
                <a:cs typeface="Calibri"/>
              </a:rPr>
              <a:t>Przemyśl"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-757245" y="723900"/>
            <a:ext cx="5867400" cy="5867400"/>
          </a:xfrm>
          <a:prstGeom prst="ellipse">
            <a:avLst/>
          </a:prstGeom>
          <a:solidFill>
            <a:srgbClr val="88E0AA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4020800" y="4561138"/>
            <a:ext cx="5249325" cy="52493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12493019" y="4991100"/>
            <a:ext cx="5867400" cy="5867400"/>
          </a:xfrm>
          <a:prstGeom prst="ellipse">
            <a:avLst/>
          </a:prstGeom>
          <a:solidFill>
            <a:srgbClr val="88E0AA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9813" y="3438719"/>
            <a:ext cx="7398324" cy="632839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Bef>
                <a:spcPts val="1880"/>
              </a:spcBef>
              <a:tabLst>
                <a:tab pos="467995" algn="l"/>
              </a:tabLst>
            </a:pPr>
            <a:r>
              <a:rPr lang="en-GB" sz="4000" b="1" spc="220" dirty="0" smtClean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I</a:t>
            </a:r>
            <a:r>
              <a:rPr lang="uk-UA" sz="4000" b="1" spc="220" dirty="0" smtClean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І</a:t>
            </a:r>
            <a:r>
              <a:rPr lang="en-GB" sz="4000" b="1" spc="220" dirty="0" smtClean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I</a:t>
            </a:r>
            <a:r>
              <a:rPr lang="en-GB" sz="4000" b="1" spc="22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	</a:t>
            </a:r>
            <a:r>
              <a:rPr lang="en-GB" sz="4000" b="1" spc="445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uk-UA" sz="4000" b="1" spc="445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частина</a:t>
            </a:r>
            <a:endParaRPr lang="uk-UA" sz="4000" dirty="0">
              <a:latin typeface="Arial Black" panose="020B0A04020102020204" pitchFamily="34" charset="0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38104" y="1863769"/>
            <a:ext cx="7738745" cy="3418243"/>
          </a:xfrm>
          <a:prstGeom prst="rect">
            <a:avLst/>
          </a:prstGeom>
        </p:spPr>
        <p:txBody>
          <a:bodyPr vert="horz" wrap="square" lIns="0" tIns="222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5"/>
              </a:spcBef>
              <a:tabLst>
                <a:tab pos="325755" algn="l"/>
              </a:tabLst>
            </a:pPr>
            <a:r>
              <a:rPr sz="3350" b="1" spc="225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I	</a:t>
            </a:r>
            <a:r>
              <a:rPr lang="uk-UA" sz="3350" b="1" spc="445" dirty="0" smtClean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 частина</a:t>
            </a:r>
            <a:endParaRPr lang="en-US" sz="3350" dirty="0">
              <a:latin typeface="Arial Black" panose="020B0A04020102020204" pitchFamily="34" charset="0"/>
              <a:cs typeface="Calibri"/>
            </a:endParaRPr>
          </a:p>
          <a:p>
            <a:pPr marL="927100" lvl="1" indent="-457200">
              <a:spcBef>
                <a:spcPts val="1755"/>
              </a:spcBef>
              <a:buFont typeface="Arial" panose="020B0604020202020204" pitchFamily="34" charset="0"/>
              <a:buChar char="•"/>
              <a:tabLst>
                <a:tab pos="325755" algn="l"/>
              </a:tabLst>
            </a:pPr>
            <a:r>
              <a:rPr lang="uk-UA" sz="3600" spc="190" dirty="0" smtClean="0">
                <a:latin typeface="Calibri"/>
                <a:cs typeface="Calibri"/>
              </a:rPr>
              <a:t> Д</a:t>
            </a:r>
            <a:r>
              <a:rPr lang="ru-RU" sz="3600" spc="190" dirty="0" err="1" smtClean="0">
                <a:cs typeface="Calibri"/>
              </a:rPr>
              <a:t>іагностика</a:t>
            </a:r>
            <a:r>
              <a:rPr lang="ru-RU" sz="3600" spc="190" dirty="0" smtClean="0">
                <a:cs typeface="Calibri"/>
              </a:rPr>
              <a:t> </a:t>
            </a:r>
            <a:r>
              <a:rPr lang="ru-RU" sz="3600" spc="190" dirty="0" err="1">
                <a:cs typeface="Calibri"/>
              </a:rPr>
              <a:t>соціальних</a:t>
            </a:r>
            <a:r>
              <a:rPr lang="ru-RU" sz="3600" spc="190" dirty="0">
                <a:cs typeface="Calibri"/>
              </a:rPr>
              <a:t> проблем і </a:t>
            </a:r>
            <a:r>
              <a:rPr lang="ru-RU" sz="3600" spc="190" dirty="0" err="1" smtClean="0">
                <a:cs typeface="Calibri"/>
              </a:rPr>
              <a:t>загроз</a:t>
            </a:r>
            <a:endParaRPr lang="ru-RU" sz="3600" spc="190" dirty="0" smtClean="0">
              <a:cs typeface="Calibri"/>
            </a:endParaRPr>
          </a:p>
          <a:p>
            <a:pPr marL="927100" lvl="1" indent="-457200">
              <a:spcBef>
                <a:spcPts val="1755"/>
              </a:spcBef>
              <a:buFont typeface="Arial" panose="020B0604020202020204" pitchFamily="34" charset="0"/>
              <a:buChar char="•"/>
              <a:tabLst>
                <a:tab pos="325755" algn="l"/>
              </a:tabLst>
            </a:pPr>
            <a:r>
              <a:rPr lang="ru-RU" sz="3600" spc="190" dirty="0" err="1" smtClean="0">
                <a:cs typeface="Calibri"/>
              </a:rPr>
              <a:t>Ресурси</a:t>
            </a:r>
            <a:r>
              <a:rPr lang="ru-RU" sz="3600" spc="190" dirty="0" smtClean="0">
                <a:cs typeface="Calibri"/>
              </a:rPr>
              <a:t> </a:t>
            </a:r>
            <a:r>
              <a:rPr lang="ru-RU" sz="3600" spc="190" dirty="0">
                <a:cs typeface="Calibri"/>
              </a:rPr>
              <a:t>для </a:t>
            </a:r>
            <a:r>
              <a:rPr lang="ru-RU" sz="3600" spc="190" dirty="0" err="1">
                <a:cs typeface="Calibri"/>
              </a:rPr>
              <a:t>реалізації</a:t>
            </a:r>
            <a:r>
              <a:rPr lang="ru-RU" sz="3600" spc="190" dirty="0">
                <a:cs typeface="Calibri"/>
              </a:rPr>
              <a:t> </a:t>
            </a:r>
            <a:r>
              <a:rPr lang="ru-RU" sz="3600" spc="190" dirty="0" err="1">
                <a:cs typeface="Calibri"/>
              </a:rPr>
              <a:t>програми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2819400" y="725807"/>
            <a:ext cx="13834654" cy="6931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uk-UA" sz="4400" spc="165" dirty="0">
                <a:solidFill>
                  <a:srgbClr val="33CC33"/>
                </a:solidFill>
              </a:rPr>
              <a:t>ЗМІСТ </a:t>
            </a:r>
            <a:r>
              <a:rPr lang="uk-UA" sz="4400" spc="165" dirty="0" smtClean="0">
                <a:solidFill>
                  <a:srgbClr val="33CC33"/>
                </a:solidFill>
              </a:rPr>
              <a:t>КОМУНАЛЬНОЇ </a:t>
            </a:r>
            <a:r>
              <a:rPr lang="uk-UA" sz="4400" spc="165" dirty="0">
                <a:solidFill>
                  <a:srgbClr val="33CC33"/>
                </a:solidFill>
              </a:rPr>
              <a:t>ПРОФІЛАКТИЧНОЇ </a:t>
            </a:r>
            <a:r>
              <a:rPr lang="uk-UA" sz="4400" spc="165" dirty="0" smtClean="0">
                <a:solidFill>
                  <a:srgbClr val="33CC33"/>
                </a:solidFill>
              </a:rPr>
              <a:t>ПРОГРАМИ</a:t>
            </a:r>
            <a:r>
              <a:rPr sz="4400" spc="195" dirty="0" smtClean="0">
                <a:solidFill>
                  <a:srgbClr val="42EF97"/>
                </a:solidFill>
                <a:latin typeface="Calibri"/>
                <a:cs typeface="Calibri"/>
              </a:rPr>
              <a:t>: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76849" y="5380648"/>
            <a:ext cx="4715351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uk-UA" sz="3200" b="1" spc="204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Стратегічна мета  </a:t>
            </a:r>
            <a:endParaRPr sz="3200" b="1" dirty="0">
              <a:solidFill>
                <a:schemeClr val="bg2">
                  <a:lumMod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10405" y="6504517"/>
            <a:ext cx="5375304" cy="5713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uk-UA" sz="3600" spc="204" dirty="0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Конкретні </a:t>
            </a:r>
            <a:r>
              <a:rPr lang="uk-UA" sz="3600" spc="204" dirty="0">
                <a:solidFill>
                  <a:schemeClr val="bg2">
                    <a:lumMod val="25000"/>
                  </a:schemeClr>
                </a:solidFill>
                <a:cs typeface="Calibri"/>
              </a:rPr>
              <a:t>завдання</a:t>
            </a:r>
            <a:endParaRPr sz="3600" dirty="0">
              <a:solidFill>
                <a:schemeClr val="bg2">
                  <a:lumMod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47961" y="7422680"/>
            <a:ext cx="7758839" cy="17049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uk-UA" sz="2700" spc="175" dirty="0" smtClean="0">
                <a:solidFill>
                  <a:srgbClr val="A7824E"/>
                </a:solidFill>
                <a:latin typeface="Calibri"/>
                <a:cs typeface="Calibri"/>
              </a:rPr>
              <a:t> </a:t>
            </a:r>
            <a:r>
              <a:rPr lang="uk-UA" sz="3600" spc="175" dirty="0" err="1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Зап</a:t>
            </a:r>
            <a:r>
              <a:rPr lang="ru-RU" sz="3600" spc="204" dirty="0" err="1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лановані</a:t>
            </a:r>
            <a:r>
              <a:rPr lang="ru-RU" sz="3600" spc="204" dirty="0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 </a:t>
            </a:r>
            <a:r>
              <a:rPr lang="ru-RU" sz="3600" spc="204" dirty="0">
                <a:solidFill>
                  <a:schemeClr val="bg2">
                    <a:lumMod val="25000"/>
                  </a:schemeClr>
                </a:solidFill>
                <a:cs typeface="Calibri"/>
              </a:rPr>
              <a:t>заходи та </a:t>
            </a:r>
            <a:r>
              <a:rPr lang="ru-RU" sz="3600" spc="204" dirty="0" err="1">
                <a:solidFill>
                  <a:schemeClr val="bg2">
                    <a:lumMod val="25000"/>
                  </a:schemeClr>
                </a:solidFill>
                <a:cs typeface="Calibri"/>
              </a:rPr>
              <a:t>виконавці</a:t>
            </a:r>
            <a:endParaRPr lang="ru-RU" sz="3600" spc="204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marL="12700">
              <a:spcBef>
                <a:spcPts val="135"/>
              </a:spcBef>
            </a:pPr>
            <a:endParaRPr lang="ru-RU" sz="3600" spc="204" dirty="0">
              <a:solidFill>
                <a:schemeClr val="bg2">
                  <a:lumMod val="25000"/>
                </a:schemeClr>
              </a:solidFill>
              <a:cs typeface="Calibri"/>
            </a:endParaRPr>
          </a:p>
          <a:p>
            <a:pPr marL="12700">
              <a:spcBef>
                <a:spcPts val="135"/>
              </a:spcBef>
            </a:pPr>
            <a:r>
              <a:rPr lang="ru-RU" sz="3600" spc="204" dirty="0" err="1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Показники</a:t>
            </a:r>
            <a:r>
              <a:rPr lang="ru-RU" sz="3600" spc="204" dirty="0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 </a:t>
            </a:r>
            <a:r>
              <a:rPr lang="ru-RU" sz="3600" spc="204" dirty="0" err="1">
                <a:solidFill>
                  <a:schemeClr val="bg2">
                    <a:lumMod val="25000"/>
                  </a:schemeClr>
                </a:solidFill>
                <a:cs typeface="Calibri"/>
              </a:rPr>
              <a:t>досягнення</a:t>
            </a:r>
            <a:r>
              <a:rPr lang="ru-RU" sz="3600" spc="204" dirty="0">
                <a:solidFill>
                  <a:schemeClr val="bg2">
                    <a:lumMod val="25000"/>
                  </a:schemeClr>
                </a:solidFill>
                <a:cs typeface="Calibri"/>
              </a:rPr>
              <a:t> мети</a:t>
            </a:r>
            <a:r>
              <a:rPr lang="uk-UA" sz="3600" spc="204" dirty="0">
                <a:solidFill>
                  <a:schemeClr val="bg2">
                    <a:lumMod val="25000"/>
                  </a:schemeClr>
                </a:solidFill>
                <a:cs typeface="Calibri"/>
              </a:rPr>
              <a:t>  </a:t>
            </a:r>
            <a:endParaRPr sz="3600" spc="204" dirty="0">
              <a:solidFill>
                <a:schemeClr val="bg2">
                  <a:lumMod val="25000"/>
                </a:schemeClr>
              </a:solidFill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76849" y="3433784"/>
            <a:ext cx="5845175" cy="2123658"/>
          </a:xfrm>
          <a:prstGeom prst="rect">
            <a:avLst/>
          </a:prstGeom>
        </p:spPr>
        <p:txBody>
          <a:bodyPr vert="horz" wrap="square" lIns="0" tIns="238760" rIns="0" bIns="0" rtlCol="0">
            <a:spAutoFit/>
          </a:bodyPr>
          <a:lstStyle/>
          <a:p>
            <a:pPr marL="12700">
              <a:spcBef>
                <a:spcPts val="1880"/>
              </a:spcBef>
              <a:tabLst>
                <a:tab pos="467995" algn="l"/>
              </a:tabLst>
            </a:pPr>
            <a:r>
              <a:rPr sz="3350" b="1" spc="22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II	</a:t>
            </a:r>
            <a:r>
              <a:rPr lang="uk-UA" sz="3350" b="1" spc="445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 частина</a:t>
            </a:r>
            <a:endParaRPr lang="en-US" sz="3350" dirty="0">
              <a:latin typeface="Arial Black" panose="020B0A040201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  <a:tabLst>
                <a:tab pos="467995" algn="l"/>
              </a:tabLst>
            </a:pPr>
            <a:r>
              <a:rPr lang="uk-UA" sz="3350" dirty="0">
                <a:latin typeface="Arial Black" panose="020B0A04020102020204" pitchFamily="34" charset="0"/>
                <a:cs typeface="Calibri"/>
              </a:rPr>
              <a:t>проблемні зони (6 зон)</a:t>
            </a:r>
            <a:endParaRPr sz="3350" dirty="0">
              <a:latin typeface="Arial Black" panose="020B0A040201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65"/>
              </a:spcBef>
            </a:pPr>
            <a:r>
              <a:rPr lang="uk-UA" sz="2700" b="1" spc="295" dirty="0" smtClean="0">
                <a:solidFill>
                  <a:srgbClr val="A7824E"/>
                </a:solidFill>
                <a:latin typeface="Calibri"/>
                <a:cs typeface="Calibri"/>
              </a:rPr>
              <a:t> 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38104" y="7564442"/>
            <a:ext cx="5237194" cy="1563890"/>
          </a:xfrm>
          <a:prstGeom prst="rect">
            <a:avLst/>
          </a:prstGeom>
        </p:spPr>
        <p:txBody>
          <a:bodyPr vert="horz" wrap="square" lIns="0" tIns="222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5"/>
              </a:spcBef>
              <a:tabLst>
                <a:tab pos="609600" algn="l"/>
              </a:tabLst>
            </a:pPr>
            <a:r>
              <a:rPr lang="uk-UA" sz="3600" spc="220" dirty="0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Моніторинг</a:t>
            </a:r>
          </a:p>
          <a:p>
            <a:pPr marL="12700">
              <a:lnSpc>
                <a:spcPct val="100000"/>
              </a:lnSpc>
              <a:spcBef>
                <a:spcPts val="1755"/>
              </a:spcBef>
              <a:tabLst>
                <a:tab pos="609600" algn="l"/>
              </a:tabLst>
            </a:pPr>
            <a:r>
              <a:rPr lang="uk-UA" sz="3600" spc="220" dirty="0" smtClean="0">
                <a:solidFill>
                  <a:schemeClr val="bg2">
                    <a:lumMod val="25000"/>
                  </a:schemeClr>
                </a:solidFill>
                <a:cs typeface="Calibri"/>
              </a:rPr>
              <a:t>Оцінка</a:t>
            </a:r>
            <a:endParaRPr sz="3600" dirty="0">
              <a:solidFill>
                <a:schemeClr val="bg2">
                  <a:lumMod val="25000"/>
                </a:schemeClr>
              </a:solidFill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7430" y="7932257"/>
            <a:ext cx="428624" cy="6857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7430" y="6878644"/>
            <a:ext cx="428624" cy="6857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7430" y="5917116"/>
            <a:ext cx="428624" cy="68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90" y="694701"/>
            <a:ext cx="739960" cy="1029944"/>
          </a:xfrm>
          <a:prstGeom prst="rect">
            <a:avLst/>
          </a:prstGeom>
        </p:spPr>
      </p:pic>
      <p:pic>
        <p:nvPicPr>
          <p:cNvPr id="17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63200" y="4762501"/>
            <a:ext cx="428624" cy="6857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680706" y="1557937"/>
            <a:ext cx="869791" cy="876299"/>
          </a:xfrm>
          <a:prstGeom prst="ellipse">
            <a:avLst/>
          </a:prstGeom>
          <a:gradFill>
            <a:gsLst>
              <a:gs pos="40000">
                <a:schemeClr val="bg1"/>
              </a:gs>
              <a:gs pos="97000">
                <a:srgbClr val="88E0AA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096554" y="3710586"/>
            <a:ext cx="869791" cy="876299"/>
          </a:xfrm>
          <a:prstGeom prst="ellipse">
            <a:avLst/>
          </a:prstGeom>
          <a:gradFill>
            <a:gsLst>
              <a:gs pos="40000">
                <a:schemeClr val="bg1"/>
              </a:gs>
              <a:gs pos="97000">
                <a:srgbClr val="88E0AA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096553" y="7658100"/>
            <a:ext cx="869791" cy="876299"/>
          </a:xfrm>
          <a:prstGeom prst="ellipse">
            <a:avLst/>
          </a:prstGeom>
          <a:gradFill>
            <a:gsLst>
              <a:gs pos="40000">
                <a:schemeClr val="bg1"/>
              </a:gs>
              <a:gs pos="97000">
                <a:srgbClr val="88E0AA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96552" y="5304103"/>
            <a:ext cx="869791" cy="876299"/>
          </a:xfrm>
          <a:prstGeom prst="ellipse">
            <a:avLst/>
          </a:prstGeom>
          <a:gradFill>
            <a:gsLst>
              <a:gs pos="40000">
                <a:schemeClr val="bg1"/>
              </a:gs>
              <a:gs pos="97000">
                <a:srgbClr val="88E0AA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065324" y="-723900"/>
            <a:ext cx="8915400" cy="8915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072" y="454450"/>
            <a:ext cx="548940" cy="78122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74108" y="325169"/>
            <a:ext cx="11656291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6600" spc="-175" dirty="0" smtClean="0">
                <a:latin typeface="Tahoma"/>
                <a:cs typeface="Tahoma"/>
              </a:rPr>
              <a:t> Плани  на </a:t>
            </a:r>
            <a:r>
              <a:rPr sz="6600" spc="-220" dirty="0" smtClean="0">
                <a:latin typeface="Tahoma"/>
                <a:cs typeface="Tahoma"/>
              </a:rPr>
              <a:t> </a:t>
            </a:r>
            <a:r>
              <a:rPr sz="6600" spc="-340" dirty="0" smtClean="0">
                <a:latin typeface="Tahoma"/>
                <a:cs typeface="Tahoma"/>
              </a:rPr>
              <a:t>202</a:t>
            </a:r>
            <a:r>
              <a:rPr sz="6600" spc="-335" dirty="0" smtClean="0">
                <a:latin typeface="Tahoma"/>
                <a:cs typeface="Tahoma"/>
              </a:rPr>
              <a:t>2</a:t>
            </a:r>
            <a:r>
              <a:rPr lang="uk-UA" sz="6600" spc="-335" dirty="0" smtClean="0">
                <a:latin typeface="Tahoma"/>
                <a:cs typeface="Tahoma"/>
              </a:rPr>
              <a:t> рік </a:t>
            </a:r>
            <a:r>
              <a:rPr sz="6600" spc="-220" dirty="0" smtClean="0">
                <a:latin typeface="Tahoma"/>
                <a:cs typeface="Tahoma"/>
              </a:rPr>
              <a:t> </a:t>
            </a:r>
            <a:r>
              <a:rPr lang="uk-UA" sz="6600" spc="229" dirty="0" smtClean="0">
                <a:latin typeface="Tahoma"/>
                <a:cs typeface="Tahoma"/>
              </a:rPr>
              <a:t> </a:t>
            </a:r>
            <a:endParaRPr sz="66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0049" y="1896672"/>
            <a:ext cx="14156350" cy="7499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92680" algn="l"/>
              </a:tabLst>
            </a:pPr>
            <a:r>
              <a:rPr lang="uk-UA" sz="3600" b="1" spc="355" dirty="0" smtClean="0">
                <a:solidFill>
                  <a:srgbClr val="071741"/>
                </a:solidFill>
                <a:cs typeface="Calibri"/>
              </a:rPr>
              <a:t> </a:t>
            </a:r>
            <a:r>
              <a:rPr lang="uk-UA" sz="4400" b="1" spc="355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Навчання для майбутніх керівників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92680" algn="l"/>
              </a:tabLst>
            </a:pPr>
            <a:r>
              <a:rPr lang="uk-UA" sz="4400" b="1" spc="355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 </a:t>
            </a:r>
            <a:endParaRPr sz="4400" dirty="0">
              <a:solidFill>
                <a:schemeClr val="accent1">
                  <a:lumMod val="75000"/>
                </a:schemeClr>
              </a:solidFill>
              <a:latin typeface="+mj-lt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uk-UA" sz="4400" b="1" spc="365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 Профілактичні програми для людей старшого віку </a:t>
            </a:r>
            <a:r>
              <a:rPr lang="uk-UA" sz="4400" b="1" spc="335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uk-UA" sz="4400" b="1" spc="335" dirty="0">
              <a:solidFill>
                <a:schemeClr val="accent1">
                  <a:lumMod val="75000"/>
                </a:schemeClr>
              </a:solidFill>
              <a:latin typeface="+mj-lt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4400" b="1" spc="335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Інтеграція</a:t>
            </a:r>
            <a:r>
              <a:rPr lang="ru-RU" sz="4400" b="1" spc="335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 </a:t>
            </a:r>
            <a:r>
              <a:rPr lang="ru-RU" sz="4400" b="1" spc="335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діяльності</a:t>
            </a:r>
            <a:r>
              <a:rPr lang="ru-RU" sz="4400" b="1" spc="335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 з </a:t>
            </a:r>
            <a:r>
              <a:rPr lang="ru-RU" sz="4400" b="1" spc="335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надання</a:t>
            </a:r>
            <a:r>
              <a:rPr lang="ru-RU" sz="4400" b="1" spc="335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 </a:t>
            </a:r>
            <a:r>
              <a:rPr lang="ru-RU" sz="4400" b="1" spc="335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допомоги</a:t>
            </a:r>
            <a:r>
              <a:rPr lang="ru-RU" sz="4400" b="1" spc="335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 в </a:t>
            </a:r>
            <a:r>
              <a:rPr lang="ru-RU" sz="4400" b="1" spc="335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Перемишлі</a:t>
            </a:r>
            <a:endParaRPr lang="ru-RU" sz="4400" b="1" spc="335" dirty="0">
              <a:solidFill>
                <a:schemeClr val="accent1">
                  <a:lumMod val="75000"/>
                </a:schemeClr>
              </a:solidFill>
              <a:latin typeface="+mj-lt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pl-PL" sz="4400" dirty="0">
              <a:solidFill>
                <a:schemeClr val="accent1">
                  <a:lumMod val="75000"/>
                </a:schemeClr>
              </a:solidFill>
              <a:latin typeface="+mj-lt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r>
              <a:rPr lang="uk-UA" sz="44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Lucida Sans Unicode"/>
              </a:rPr>
              <a:t> </a:t>
            </a:r>
            <a:r>
              <a:rPr lang="uk-UA" sz="4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Lucida Sans Unicode"/>
              </a:rPr>
              <a:t>Обмін досвідом, навчання </a:t>
            </a:r>
            <a:endParaRPr lang="pl-PL" sz="4400" b="1" dirty="0">
              <a:solidFill>
                <a:schemeClr val="accent1">
                  <a:lumMod val="75000"/>
                </a:schemeClr>
              </a:solidFill>
              <a:latin typeface="+mj-lt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4400" dirty="0">
              <a:solidFill>
                <a:schemeClr val="accent1">
                  <a:lumMod val="75000"/>
                </a:schemeClr>
              </a:solidFill>
              <a:latin typeface="+mj-lt"/>
              <a:cs typeface="Lucida Sans Unicode"/>
            </a:endParaRPr>
          </a:p>
          <a:p>
            <a:pPr marL="18415">
              <a:lnSpc>
                <a:spcPct val="100000"/>
              </a:lnSpc>
            </a:pPr>
            <a:r>
              <a:rPr lang="uk-UA" sz="4400" b="1" spc="375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 </a:t>
            </a:r>
            <a:r>
              <a:rPr lang="uk-UA" sz="4400" b="1" spc="375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Б</a:t>
            </a:r>
            <a:r>
              <a:rPr lang="uk-UA" sz="4400" b="1" spc="375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езпечні канікули </a:t>
            </a:r>
            <a:endParaRPr sz="4400" dirty="0">
              <a:solidFill>
                <a:schemeClr val="accent1">
                  <a:lumMod val="7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693615" y="5257800"/>
            <a:ext cx="5867400" cy="5867400"/>
          </a:xfrm>
          <a:prstGeom prst="ellipse">
            <a:avLst/>
          </a:prstGeom>
          <a:solidFill>
            <a:srgbClr val="88E0AA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5638800" y="-821661"/>
            <a:ext cx="9741862" cy="9741862"/>
          </a:xfrm>
          <a:prstGeom prst="ellipse">
            <a:avLst/>
          </a:prstGeom>
          <a:solidFill>
            <a:srgbClr val="88E0AA">
              <a:alpha val="83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7700" y="1790700"/>
            <a:ext cx="9982200" cy="9982200"/>
          </a:xfrm>
          <a:prstGeom prst="ellipse">
            <a:avLst/>
          </a:prstGeom>
          <a:solidFill>
            <a:schemeClr val="accent5">
              <a:lumMod val="40000"/>
              <a:lumOff val="60000"/>
              <a:alpha val="74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3302437" y="2580480"/>
            <a:ext cx="3555563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uk-UA" sz="6600" b="1" dirty="0" smtClean="0">
                <a:solidFill>
                  <a:schemeClr val="accent1"/>
                </a:solidFill>
              </a:rPr>
              <a:t>Джерела </a:t>
            </a:r>
            <a:r>
              <a:rPr lang="pl-PL" sz="6600" b="1" dirty="0" smtClean="0">
                <a:solidFill>
                  <a:schemeClr val="accent1"/>
                </a:solidFill>
              </a:rPr>
              <a:t>:</a:t>
            </a:r>
            <a:endParaRPr sz="6600" b="1" dirty="0">
              <a:solidFill>
                <a:schemeClr val="accent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436" y="4049270"/>
            <a:ext cx="12775763" cy="2415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2400"/>
              </a:lnSpc>
              <a:spcBef>
                <a:spcPts val="95"/>
              </a:spcBef>
            </a:pPr>
            <a:r>
              <a:rPr lang="ru-RU" sz="3200" spc="405" dirty="0">
                <a:cs typeface="Calibri"/>
              </a:rPr>
              <a:t>У </a:t>
            </a:r>
            <a:r>
              <a:rPr lang="ru-RU" sz="3200" spc="405" dirty="0" err="1">
                <a:cs typeface="Calibri"/>
              </a:rPr>
              <a:t>презентації</a:t>
            </a:r>
            <a:r>
              <a:rPr lang="ru-RU" sz="3200" spc="405" dirty="0">
                <a:cs typeface="Calibri"/>
              </a:rPr>
              <a:t> </a:t>
            </a:r>
            <a:r>
              <a:rPr lang="ru-RU" sz="3200" spc="405" dirty="0" err="1" smtClean="0">
                <a:cs typeface="Calibri"/>
              </a:rPr>
              <a:t>використаномагістерську</a:t>
            </a:r>
            <a:r>
              <a:rPr lang="ru-RU" sz="3200" spc="405" dirty="0" smtClean="0">
                <a:cs typeface="Calibri"/>
              </a:rPr>
              <a:t>  </a:t>
            </a:r>
            <a:r>
              <a:rPr lang="ru-RU" sz="3200" spc="405" dirty="0" err="1" smtClean="0">
                <a:cs typeface="Calibri"/>
              </a:rPr>
              <a:t>кваліфікаційну</a:t>
            </a:r>
            <a:r>
              <a:rPr lang="ru-RU" sz="3200" spc="405" dirty="0" smtClean="0">
                <a:cs typeface="Calibri"/>
              </a:rPr>
              <a:t>  </a:t>
            </a:r>
            <a:r>
              <a:rPr lang="ru-RU" sz="3200" spc="405" dirty="0">
                <a:cs typeface="Calibri"/>
              </a:rPr>
              <a:t>роботу </a:t>
            </a:r>
            <a:r>
              <a:rPr lang="ru-RU" sz="3200" spc="405" dirty="0" err="1" smtClean="0">
                <a:cs typeface="Calibri"/>
              </a:rPr>
              <a:t>Моніки</a:t>
            </a:r>
            <a:r>
              <a:rPr lang="ru-RU" sz="3200" spc="405" dirty="0" smtClean="0">
                <a:cs typeface="Calibri"/>
              </a:rPr>
              <a:t> </a:t>
            </a:r>
            <a:r>
              <a:rPr lang="ru-RU" sz="3200" spc="405" dirty="0">
                <a:cs typeface="Calibri"/>
              </a:rPr>
              <a:t>Суди та </a:t>
            </a:r>
            <a:r>
              <a:rPr lang="ru-RU" sz="3200" spc="405" dirty="0" err="1">
                <a:cs typeface="Calibri"/>
              </a:rPr>
              <a:t>фотографії</a:t>
            </a:r>
            <a:r>
              <a:rPr lang="ru-RU" sz="3200" spc="405" dirty="0">
                <a:cs typeface="Calibri"/>
              </a:rPr>
              <a:t> з </a:t>
            </a:r>
            <a:r>
              <a:rPr lang="ru-RU" sz="3200" spc="405" dirty="0" err="1">
                <a:cs typeface="Calibri"/>
              </a:rPr>
              <a:t>Католицької</a:t>
            </a:r>
            <a:r>
              <a:rPr lang="ru-RU" sz="3200" spc="405" dirty="0">
                <a:cs typeface="Calibri"/>
              </a:rPr>
              <a:t> превентивно-</a:t>
            </a:r>
            <a:r>
              <a:rPr lang="ru-RU" sz="3200" spc="405" dirty="0" err="1">
                <a:cs typeface="Calibri"/>
              </a:rPr>
              <a:t>просвітницької</a:t>
            </a:r>
            <a:r>
              <a:rPr lang="ru-RU" sz="3200" spc="405" dirty="0">
                <a:cs typeface="Calibri"/>
              </a:rPr>
              <a:t> </a:t>
            </a:r>
            <a:r>
              <a:rPr lang="ru-RU" sz="3200" spc="405" dirty="0" err="1">
                <a:cs typeface="Calibri"/>
              </a:rPr>
              <a:t>спільноти</a:t>
            </a:r>
            <a:r>
              <a:rPr lang="ru-RU" sz="3200" spc="405" dirty="0">
                <a:cs typeface="Calibri"/>
              </a:rPr>
              <a:t> «</a:t>
            </a:r>
            <a:r>
              <a:rPr lang="ru-RU" sz="3200" spc="405" dirty="0" err="1" smtClean="0">
                <a:cs typeface="Calibri"/>
              </a:rPr>
              <a:t>Ораторія</a:t>
            </a:r>
            <a:r>
              <a:rPr lang="ru-RU" sz="3200" spc="405" dirty="0" smtClean="0">
                <a:cs typeface="Calibri"/>
              </a:rPr>
              <a:t>» </a:t>
            </a:r>
            <a:r>
              <a:rPr lang="ru-RU" sz="3200" spc="405" dirty="0">
                <a:cs typeface="Calibri"/>
              </a:rPr>
              <a:t>у </a:t>
            </a:r>
            <a:r>
              <a:rPr lang="ru-RU" sz="3200" spc="405" dirty="0" err="1">
                <a:cs typeface="Calibri"/>
              </a:rPr>
              <a:t>Перемишлі</a:t>
            </a:r>
            <a:r>
              <a:rPr lang="ru-RU" sz="3200" spc="405" dirty="0" smtClean="0">
                <a:cs typeface="Calibri"/>
              </a:rPr>
              <a:t>.</a:t>
            </a:r>
            <a:r>
              <a:rPr lang="uk-UA" sz="3200" spc="405" dirty="0" smtClean="0">
                <a:latin typeface="Calibri"/>
                <a:cs typeface="Calibri"/>
              </a:rPr>
              <a:t> </a:t>
            </a:r>
            <a:r>
              <a:rPr sz="3200" spc="175" dirty="0" smtClean="0">
                <a:latin typeface="Calibri"/>
                <a:cs typeface="Calibri"/>
              </a:rPr>
              <a:t>.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766" y="645794"/>
            <a:ext cx="512535" cy="7417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6858000" y="-581441"/>
            <a:ext cx="9512657" cy="9512657"/>
          </a:xfrm>
          <a:prstGeom prst="ellipse">
            <a:avLst/>
          </a:prstGeom>
          <a:solidFill>
            <a:srgbClr val="88E0AA">
              <a:alpha val="77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35806" y="-314605"/>
            <a:ext cx="9998021" cy="9998021"/>
          </a:xfrm>
          <a:prstGeom prst="ellipse">
            <a:avLst/>
          </a:prstGeom>
          <a:solidFill>
            <a:schemeClr val="accent5">
              <a:lumMod val="40000"/>
              <a:lumOff val="60000"/>
              <a:alpha val="64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87440" y="3641737"/>
            <a:ext cx="7938134" cy="10426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uk-UA" sz="6650" spc="620" dirty="0" smtClean="0"/>
              <a:t> Дякую за увагу </a:t>
            </a:r>
            <a:r>
              <a:rPr sz="6650" spc="570" dirty="0" smtClean="0"/>
              <a:t>.</a:t>
            </a:r>
            <a:endParaRPr sz="665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3264" y="7909567"/>
            <a:ext cx="1114424" cy="16001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022952" y="6819900"/>
            <a:ext cx="7686237" cy="2209579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lang="uk-UA" sz="3150" spc="190" dirty="0" smtClean="0">
                <a:latin typeface="Calibri"/>
                <a:cs typeface="Calibri"/>
              </a:rPr>
              <a:t> </a:t>
            </a:r>
            <a:r>
              <a:rPr lang="ru-RU" sz="3150" b="1" spc="245" dirty="0" err="1" smtClean="0">
                <a:cs typeface="Calibri"/>
              </a:rPr>
              <a:t>Данута</a:t>
            </a:r>
            <a:r>
              <a:rPr lang="ru-RU" sz="3150" b="1" spc="245" dirty="0" smtClean="0">
                <a:cs typeface="Calibri"/>
              </a:rPr>
              <a:t> </a:t>
            </a:r>
            <a:r>
              <a:rPr lang="ru-RU" sz="3150" b="1" spc="245" dirty="0" err="1" smtClean="0">
                <a:cs typeface="Calibri"/>
              </a:rPr>
              <a:t>Вейх</a:t>
            </a:r>
            <a:r>
              <a:rPr lang="ru-RU" sz="3150" b="1" spc="245" dirty="0" smtClean="0">
                <a:cs typeface="Calibri"/>
              </a:rPr>
              <a:t>  </a:t>
            </a:r>
            <a:endParaRPr lang="ru-RU" sz="3150" b="1" spc="245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lang="ru-RU" sz="3150" b="1" spc="245" dirty="0">
                <a:cs typeface="Calibri"/>
              </a:rPr>
              <a:t>Н</a:t>
            </a:r>
            <a:r>
              <a:rPr lang="ru-RU" sz="3150" b="1" spc="245" dirty="0" smtClean="0">
                <a:cs typeface="Calibri"/>
              </a:rPr>
              <a:t>ачальник </a:t>
            </a:r>
            <a:r>
              <a:rPr lang="ru-RU" sz="3150" b="1" spc="245" dirty="0" err="1">
                <a:cs typeface="Calibri"/>
              </a:rPr>
              <a:t>відділу</a:t>
            </a:r>
            <a:r>
              <a:rPr lang="ru-RU" sz="3150" b="1" spc="245" dirty="0">
                <a:cs typeface="Calibri"/>
              </a:rPr>
              <a:t> </a:t>
            </a:r>
            <a:r>
              <a:rPr lang="ru-RU" sz="3150" b="1" spc="245" dirty="0" err="1">
                <a:cs typeface="Calibri"/>
              </a:rPr>
              <a:t>соціальних</a:t>
            </a:r>
            <a:r>
              <a:rPr lang="ru-RU" sz="3150" b="1" spc="245" dirty="0">
                <a:cs typeface="Calibri"/>
              </a:rPr>
              <a:t> </a:t>
            </a:r>
            <a:r>
              <a:rPr lang="ru-RU" sz="3150" b="1" spc="245" dirty="0" err="1">
                <a:cs typeface="Calibri"/>
              </a:rPr>
              <a:t>питань</a:t>
            </a:r>
            <a:r>
              <a:rPr lang="ru-RU" sz="3150" b="1" spc="245" dirty="0">
                <a:cs typeface="Calibri"/>
              </a:rPr>
              <a:t> </a:t>
            </a:r>
            <a:r>
              <a:rPr lang="ru-RU" sz="3150" b="1" spc="245" dirty="0" err="1" smtClean="0">
                <a:cs typeface="Calibri"/>
              </a:rPr>
              <a:t>міської</a:t>
            </a:r>
            <a:r>
              <a:rPr lang="ru-RU" sz="3150" b="1" spc="245" dirty="0" smtClean="0">
                <a:cs typeface="Calibri"/>
              </a:rPr>
              <a:t> ради </a:t>
            </a:r>
            <a:r>
              <a:rPr lang="ru-RU" sz="3150" b="1" spc="245" dirty="0" err="1" smtClean="0">
                <a:cs typeface="Calibri"/>
              </a:rPr>
              <a:t>Перемишля</a:t>
            </a:r>
            <a:endParaRPr sz="3150" b="1" dirty="0">
              <a:latin typeface="Calibri"/>
              <a:cs typeface="Calibri"/>
            </a:endParaRPr>
          </a:p>
          <a:p>
            <a:pPr marL="12700" marR="5080">
              <a:lnSpc>
                <a:spcPts val="4370"/>
              </a:lnSpc>
              <a:spcBef>
                <a:spcPts val="105"/>
              </a:spcBef>
            </a:pPr>
            <a:r>
              <a:rPr lang="uk-UA" sz="3150" b="1" spc="204" dirty="0" smtClean="0">
                <a:latin typeface="Calibri"/>
                <a:cs typeface="Calibri"/>
              </a:rPr>
              <a:t> </a:t>
            </a:r>
            <a:endParaRPr sz="3150" b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2488661" y="1005146"/>
            <a:ext cx="5867400" cy="5867400"/>
          </a:xfrm>
          <a:prstGeom prst="ellipse">
            <a:avLst/>
          </a:prstGeom>
          <a:solidFill>
            <a:srgbClr val="88E0AA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-549978" y="3771900"/>
            <a:ext cx="7398324" cy="739832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072" y="626075"/>
            <a:ext cx="548940" cy="78122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94439" y="2457334"/>
            <a:ext cx="7082961" cy="593752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uk-UA" sz="3500" b="1" spc="509" dirty="0" smtClean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 </a:t>
            </a:r>
            <a:endParaRPr sz="28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94439" y="721415"/>
            <a:ext cx="15461314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uk-UA" sz="4400" spc="160" dirty="0">
                <a:solidFill>
                  <a:srgbClr val="42EF97"/>
                </a:solidFill>
                <a:latin typeface="+mn-lt"/>
              </a:rPr>
              <a:t>ЗМІСТ КОМУНАЛЬНО  </a:t>
            </a:r>
            <a:r>
              <a:rPr lang="uk-UA" sz="4400" spc="160" dirty="0" smtClean="0">
                <a:solidFill>
                  <a:srgbClr val="42EF97"/>
                </a:solidFill>
                <a:latin typeface="+mn-lt"/>
              </a:rPr>
              <a:t>ПРОГРАМИ ПРОФІЛАКТИКИ:</a:t>
            </a:r>
            <a:endParaRPr sz="4400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00600" y="2457334"/>
            <a:ext cx="115824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spc="17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Частина </a:t>
            </a:r>
            <a:r>
              <a:rPr lang="en-GB" sz="4000" b="1" spc="175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II-</a:t>
            </a:r>
            <a:r>
              <a:rPr lang="uk-UA" sz="4000" b="1" spc="175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</a:p>
          <a:p>
            <a:r>
              <a:rPr lang="uk-UA" sz="4000" b="1" spc="175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Визначення проблеми :</a:t>
            </a:r>
          </a:p>
          <a:p>
            <a:r>
              <a:rPr lang="uk-UA" sz="4000" spc="175" dirty="0" smtClean="0">
                <a:cs typeface="Calibri"/>
              </a:rPr>
              <a:t>Випадки </a:t>
            </a:r>
            <a:r>
              <a:rPr lang="uk-UA" sz="4000" spc="175" dirty="0">
                <a:cs typeface="Calibri"/>
              </a:rPr>
              <a:t>ризикованої поведінки дітей та підлітків, пов’язаних із вживанням алкоголю та інших </a:t>
            </a:r>
            <a:r>
              <a:rPr lang="uk-UA" sz="4000" spc="175" dirty="0" err="1">
                <a:cs typeface="Calibri"/>
              </a:rPr>
              <a:t>психоактивних</a:t>
            </a:r>
            <a:r>
              <a:rPr lang="uk-UA" sz="4000" spc="175" dirty="0">
                <a:cs typeface="Calibri"/>
              </a:rPr>
              <a:t> речовин</a:t>
            </a:r>
            <a:r>
              <a:rPr lang="uk-UA" sz="4000" spc="175" dirty="0" smtClean="0">
                <a:cs typeface="Calibri"/>
              </a:rPr>
              <a:t>.</a:t>
            </a:r>
          </a:p>
          <a:p>
            <a:endParaRPr lang="uk-UA" sz="4000" spc="175" dirty="0" smtClean="0">
              <a:cs typeface="Calibri"/>
            </a:endParaRPr>
          </a:p>
          <a:p>
            <a:r>
              <a:rPr lang="uk-UA" sz="4000" b="1" spc="175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Стратегічна </a:t>
            </a:r>
            <a:r>
              <a:rPr lang="uk-UA" sz="4000" b="1" spc="17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ціль</a:t>
            </a:r>
            <a:r>
              <a:rPr lang="uk-UA" sz="4000" b="1" spc="175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:</a:t>
            </a:r>
          </a:p>
          <a:p>
            <a:r>
              <a:rPr lang="uk-UA" sz="4000" spc="175" dirty="0" smtClean="0">
                <a:cs typeface="Calibri"/>
              </a:rPr>
              <a:t>Обмеження</a:t>
            </a:r>
            <a:r>
              <a:rPr lang="uk-UA" sz="4000" b="1" spc="175" dirty="0" smtClean="0">
                <a:cs typeface="Calibri"/>
              </a:rPr>
              <a:t> </a:t>
            </a:r>
            <a:r>
              <a:rPr lang="uk-UA" sz="4000" spc="175" dirty="0">
                <a:cs typeface="Calibri"/>
              </a:rPr>
              <a:t>ризикованої поведінки, пов’язаної </a:t>
            </a:r>
            <a:r>
              <a:rPr lang="uk-UA" sz="4000" spc="175" dirty="0">
                <a:cs typeface="Calibri"/>
              </a:rPr>
              <a:t>і</a:t>
            </a:r>
            <a:r>
              <a:rPr lang="uk-UA" sz="4000" spc="175" dirty="0" smtClean="0">
                <a:cs typeface="Calibri"/>
              </a:rPr>
              <a:t>з </a:t>
            </a:r>
            <a:r>
              <a:rPr lang="uk-UA" sz="4000" spc="175" dirty="0">
                <a:cs typeface="Calibri"/>
              </a:rPr>
              <a:t>вживанням дітьми та підлітками алкоголю, наркотиків та інших </a:t>
            </a:r>
            <a:r>
              <a:rPr lang="uk-UA" sz="4000" spc="175" dirty="0" err="1">
                <a:cs typeface="Calibri"/>
              </a:rPr>
              <a:t>психоактивних</a:t>
            </a:r>
            <a:r>
              <a:rPr lang="uk-UA" sz="4000" spc="175" dirty="0">
                <a:cs typeface="Calibri"/>
              </a:rPr>
              <a:t> речовин.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8077200" y="-759933"/>
            <a:ext cx="9704540" cy="9704540"/>
          </a:xfrm>
          <a:prstGeom prst="ellipse">
            <a:avLst/>
          </a:prstGeom>
          <a:solidFill>
            <a:srgbClr val="88E0AA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98012" y="3543300"/>
            <a:ext cx="7398324" cy="739832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072" y="626075"/>
            <a:ext cx="548940" cy="7812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1438908"/>
            <a:ext cx="8934449" cy="75056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8913" y="1939850"/>
            <a:ext cx="8169909" cy="2512226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lang="uk-UA" sz="3500" spc="395" dirty="0" smtClean="0">
                <a:latin typeface="Arial Black" panose="020B0A04020102020204" pitchFamily="34" charset="0"/>
              </a:rPr>
              <a:t> </a:t>
            </a:r>
            <a:r>
              <a:rPr lang="ru-RU" sz="3500" spc="395" dirty="0">
                <a:latin typeface="Arial Black" panose="020B0A04020102020204" pitchFamily="34" charset="0"/>
              </a:rPr>
              <a:t>Конкретна </a:t>
            </a:r>
            <a:r>
              <a:rPr lang="ru-RU" sz="3500" spc="395" dirty="0">
                <a:latin typeface="Arial Black" panose="020B0A04020102020204" pitchFamily="34" charset="0"/>
              </a:rPr>
              <a:t>мета</a:t>
            </a:r>
            <a:r>
              <a:rPr lang="ru-RU" sz="2800" b="0" spc="395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:</a:t>
            </a:r>
            <a:br>
              <a:rPr lang="ru-RU" sz="2800" b="0" spc="395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800" b="0" spc="395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Формування</a:t>
            </a:r>
            <a:r>
              <a:rPr lang="ru-RU" sz="2800" b="0" spc="395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2800" b="0" spc="395" dirty="0" err="1">
                <a:solidFill>
                  <a:schemeClr val="tx1"/>
                </a:solidFill>
                <a:latin typeface="Arial Black" panose="020B0A04020102020204" pitchFamily="34" charset="0"/>
              </a:rPr>
              <a:t>позитивних</a:t>
            </a:r>
            <a:r>
              <a:rPr lang="ru-RU" sz="2800" b="0" spc="395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2800" b="0" spc="395" dirty="0" err="1">
                <a:solidFill>
                  <a:schemeClr val="tx1"/>
                </a:solidFill>
                <a:latin typeface="Arial Black" panose="020B0A04020102020204" pitchFamily="34" charset="0"/>
              </a:rPr>
              <a:t>соціальних</a:t>
            </a:r>
            <a:r>
              <a:rPr lang="ru-RU" sz="2800" b="0" spc="395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2800" b="0" spc="395" dirty="0" err="1">
                <a:solidFill>
                  <a:schemeClr val="tx1"/>
                </a:solidFill>
                <a:latin typeface="Arial Black" panose="020B0A04020102020204" pitchFamily="34" charset="0"/>
              </a:rPr>
              <a:t>настроїв</a:t>
            </a:r>
            <a:r>
              <a:rPr lang="ru-RU" sz="2800" b="0" spc="395" dirty="0">
                <a:solidFill>
                  <a:schemeClr val="tx1"/>
                </a:solidFill>
                <a:latin typeface="Arial Black" panose="020B0A04020102020204" pitchFamily="34" charset="0"/>
              </a:rPr>
              <a:t> та пропаганда здорового способу </a:t>
            </a:r>
            <a:r>
              <a:rPr lang="ru-RU" sz="2800" b="0" spc="395" dirty="0" err="1">
                <a:solidFill>
                  <a:schemeClr val="tx1"/>
                </a:solidFill>
                <a:latin typeface="Arial Black" panose="020B0A04020102020204" pitchFamily="34" charset="0"/>
              </a:rPr>
              <a:t>життя</a:t>
            </a:r>
            <a:endParaRPr sz="2800" b="0" dirty="0">
              <a:solidFill>
                <a:schemeClr val="tx1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013" y="4908909"/>
            <a:ext cx="7421245" cy="4970079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lang="uk-UA" sz="3500" b="1" spc="250" dirty="0" smtClean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Заплановані </a:t>
            </a:r>
            <a:r>
              <a:rPr lang="uk-UA" sz="3500" b="1" spc="25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заходи</a:t>
            </a:r>
            <a:r>
              <a:rPr lang="uk-UA" sz="3500" b="1" spc="250" dirty="0">
                <a:solidFill>
                  <a:srgbClr val="0C67AB"/>
                </a:solidFill>
                <a:latin typeface="Arial Black" panose="020B0A04020102020204" pitchFamily="34" charset="0"/>
                <a:cs typeface="Calibri"/>
              </a:rPr>
              <a:t>:</a:t>
            </a:r>
          </a:p>
          <a:p>
            <a:pPr marL="12700" marR="243840">
              <a:lnSpc>
                <a:spcPct val="122800"/>
              </a:lnSpc>
              <a:spcBef>
                <a:spcPts val="725"/>
              </a:spcBef>
            </a:pPr>
            <a:r>
              <a:rPr lang="uk-UA" sz="3600" spc="175" dirty="0" smtClean="0">
                <a:cs typeface="Calibri"/>
              </a:rPr>
              <a:t>Підтримка </a:t>
            </a:r>
            <a:r>
              <a:rPr lang="uk-UA" sz="3600" spc="175" dirty="0">
                <a:cs typeface="Calibri"/>
              </a:rPr>
              <a:t>діяльності центрів денної </a:t>
            </a:r>
            <a:r>
              <a:rPr lang="uk-UA" sz="3600" spc="175" dirty="0" err="1">
                <a:cs typeface="Calibri"/>
              </a:rPr>
              <a:t>підтримки:Католицький</a:t>
            </a:r>
            <a:r>
              <a:rPr lang="uk-UA" sz="3600" spc="175" dirty="0">
                <a:cs typeface="Calibri"/>
              </a:rPr>
              <a:t> профілактично-освітній центр «</a:t>
            </a:r>
            <a:r>
              <a:rPr lang="uk-UA" sz="3600" spc="175" dirty="0" smtClean="0">
                <a:cs typeface="Calibri"/>
              </a:rPr>
              <a:t>Ораторія» Організаційний </a:t>
            </a:r>
            <a:r>
              <a:rPr lang="uk-UA" sz="3600" spc="175" dirty="0">
                <a:cs typeface="Calibri"/>
              </a:rPr>
              <a:t>орган: Згромадження Сестер </a:t>
            </a:r>
            <a:r>
              <a:rPr lang="uk-UA" sz="3600" spc="175" dirty="0" err="1">
                <a:cs typeface="Calibri"/>
              </a:rPr>
              <a:t>св</a:t>
            </a:r>
            <a:r>
              <a:rPr lang="uk-UA" sz="3600" spc="175" dirty="0">
                <a:cs typeface="Calibri"/>
              </a:rPr>
              <a:t>. Архангел </a:t>
            </a:r>
            <a:r>
              <a:rPr lang="uk-UA" sz="3600" spc="175" dirty="0" smtClean="0">
                <a:cs typeface="Calibri"/>
              </a:rPr>
              <a:t>Михаїла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484168" y="9234166"/>
            <a:ext cx="26092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3712" y="2110842"/>
            <a:ext cx="12220573" cy="752474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52648" y="150496"/>
            <a:ext cx="16382952" cy="1712738"/>
          </a:xfrm>
          <a:prstGeom prst="rect">
            <a:avLst/>
          </a:prstGeom>
        </p:spPr>
        <p:txBody>
          <a:bodyPr vert="horz" wrap="square" lIns="0" tIns="101435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lang="ru-RU" sz="4800" spc="445" dirty="0">
                <a:latin typeface="+mj-lt"/>
              </a:rPr>
              <a:t>Діти в </a:t>
            </a:r>
            <a:r>
              <a:rPr lang="ru-RU" sz="4800" spc="445" dirty="0" err="1">
                <a:latin typeface="+mj-lt"/>
              </a:rPr>
              <a:t>Католицькому</a:t>
            </a:r>
            <a:r>
              <a:rPr lang="ru-RU" sz="4800" spc="445" dirty="0">
                <a:latin typeface="+mj-lt"/>
              </a:rPr>
              <a:t> </a:t>
            </a:r>
            <a:r>
              <a:rPr lang="ru-RU" sz="4800" spc="445" dirty="0" err="1">
                <a:latin typeface="+mj-lt"/>
              </a:rPr>
              <a:t>профілактично-освітньому</a:t>
            </a:r>
            <a:r>
              <a:rPr lang="ru-RU" sz="4800" spc="445" dirty="0">
                <a:latin typeface="+mj-lt"/>
              </a:rPr>
              <a:t> </a:t>
            </a:r>
            <a:r>
              <a:rPr lang="ru-RU" sz="4800" spc="445" dirty="0" err="1">
                <a:latin typeface="+mj-lt"/>
              </a:rPr>
              <a:t>центрі</a:t>
            </a:r>
            <a:r>
              <a:rPr lang="ru-RU" sz="4800" spc="445" dirty="0">
                <a:latin typeface="+mj-lt"/>
              </a:rPr>
              <a:t> «</a:t>
            </a:r>
            <a:r>
              <a:rPr lang="ru-RU" sz="4800" spc="445" dirty="0" err="1" smtClean="0">
                <a:latin typeface="+mj-lt"/>
              </a:rPr>
              <a:t>Ораторія</a:t>
            </a:r>
            <a:r>
              <a:rPr lang="ru-RU" sz="4800" spc="445" dirty="0" smtClean="0">
                <a:latin typeface="+mj-lt"/>
              </a:rPr>
              <a:t>»</a:t>
            </a:r>
            <a:r>
              <a:rPr lang="uk-UA" sz="4800" spc="445" dirty="0" smtClean="0">
                <a:latin typeface="+mj-lt"/>
              </a:rPr>
              <a:t> </a:t>
            </a:r>
            <a:endParaRPr sz="4800" dirty="0">
              <a:latin typeface="+mj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84747" y="9603671"/>
            <a:ext cx="26092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4336"/>
            <a:ext cx="903748" cy="12579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1400" y="2247900"/>
            <a:ext cx="10330833" cy="653992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751629" y="419100"/>
            <a:ext cx="14782800" cy="1603667"/>
          </a:xfrm>
          <a:prstGeom prst="rect">
            <a:avLst/>
          </a:prstGeom>
        </p:spPr>
        <p:txBody>
          <a:bodyPr vert="horz" wrap="square" lIns="0" tIns="101432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lang="uk-UA" sz="4550" spc="445" dirty="0" smtClean="0"/>
              <a:t> </a:t>
            </a:r>
            <a:r>
              <a:rPr lang="ru-RU" sz="4400" spc="445" dirty="0"/>
              <a:t>Діти в </a:t>
            </a:r>
            <a:r>
              <a:rPr lang="ru-RU" sz="4400" spc="445" dirty="0" err="1"/>
              <a:t>Католицькому</a:t>
            </a:r>
            <a:r>
              <a:rPr lang="ru-RU" sz="4400" spc="445" dirty="0"/>
              <a:t> </a:t>
            </a:r>
            <a:r>
              <a:rPr lang="ru-RU" sz="4400" spc="445" dirty="0" err="1"/>
              <a:t>профілактично-освітньому</a:t>
            </a:r>
            <a:r>
              <a:rPr lang="ru-RU" sz="4400" spc="445" dirty="0"/>
              <a:t> </a:t>
            </a:r>
            <a:r>
              <a:rPr lang="ru-RU" sz="4400" spc="445" dirty="0" err="1"/>
              <a:t>центрі</a:t>
            </a:r>
            <a:r>
              <a:rPr lang="ru-RU" sz="4400" spc="445" dirty="0"/>
              <a:t> «</a:t>
            </a:r>
            <a:r>
              <a:rPr lang="ru-RU" sz="4400" spc="445" dirty="0" err="1"/>
              <a:t>Ораторія</a:t>
            </a:r>
            <a:r>
              <a:rPr lang="ru-RU" sz="4400" spc="445" dirty="0"/>
              <a:t>»</a:t>
            </a:r>
            <a:r>
              <a:rPr lang="uk-UA" sz="4400" spc="445" dirty="0"/>
              <a:t> </a:t>
            </a:r>
            <a:endParaRPr sz="4550" dirty="0"/>
          </a:p>
        </p:txBody>
      </p:sp>
      <p:sp>
        <p:nvSpPr>
          <p:cNvPr id="4" name="object 4"/>
          <p:cNvSpPr txBox="1"/>
          <p:nvPr/>
        </p:nvSpPr>
        <p:spPr>
          <a:xfrm>
            <a:off x="15229821" y="9410700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90" y="694701"/>
            <a:ext cx="739960" cy="10299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2324100"/>
            <a:ext cx="9601200" cy="687312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751780" y="190500"/>
            <a:ext cx="14782800" cy="1603667"/>
          </a:xfrm>
          <a:prstGeom prst="rect">
            <a:avLst/>
          </a:prstGeom>
        </p:spPr>
        <p:txBody>
          <a:bodyPr vert="horz" wrap="square" lIns="0" tIns="101432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lang="uk-UA" sz="4550" spc="445" dirty="0" smtClean="0"/>
              <a:t> </a:t>
            </a:r>
            <a:r>
              <a:rPr lang="ru-RU" sz="4400" spc="445" dirty="0"/>
              <a:t>Діти в </a:t>
            </a:r>
            <a:r>
              <a:rPr lang="ru-RU" sz="4400" spc="445" dirty="0" err="1"/>
              <a:t>Католицькому</a:t>
            </a:r>
            <a:r>
              <a:rPr lang="ru-RU" sz="4400" spc="445" dirty="0"/>
              <a:t> </a:t>
            </a:r>
            <a:r>
              <a:rPr lang="ru-RU" sz="4400" spc="445" dirty="0" err="1"/>
              <a:t>профілактично-освітньому</a:t>
            </a:r>
            <a:r>
              <a:rPr lang="ru-RU" sz="4400" spc="445" dirty="0"/>
              <a:t> </a:t>
            </a:r>
            <a:r>
              <a:rPr lang="ru-RU" sz="4400" spc="445" dirty="0" err="1"/>
              <a:t>центрі</a:t>
            </a:r>
            <a:r>
              <a:rPr lang="ru-RU" sz="4400" spc="445" dirty="0"/>
              <a:t> «</a:t>
            </a:r>
            <a:r>
              <a:rPr lang="ru-RU" sz="4400" spc="445" dirty="0" err="1"/>
              <a:t>Ораторія</a:t>
            </a:r>
            <a:r>
              <a:rPr lang="ru-RU" sz="4400" spc="445" dirty="0"/>
              <a:t>»</a:t>
            </a:r>
            <a:r>
              <a:rPr lang="uk-UA" sz="4400" spc="445" dirty="0"/>
              <a:t> </a:t>
            </a:r>
            <a:endParaRPr sz="4550" dirty="0"/>
          </a:p>
        </p:txBody>
      </p:sp>
      <p:sp>
        <p:nvSpPr>
          <p:cNvPr id="4" name="object 4"/>
          <p:cNvSpPr txBox="1"/>
          <p:nvPr/>
        </p:nvSpPr>
        <p:spPr>
          <a:xfrm>
            <a:off x="15087600" y="9197223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31" y="495300"/>
            <a:ext cx="883219" cy="12293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3962" y="2540775"/>
            <a:ext cx="12915899" cy="74199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750511" y="-5728"/>
            <a:ext cx="14782800" cy="1603667"/>
          </a:xfrm>
          <a:prstGeom prst="rect">
            <a:avLst/>
          </a:prstGeom>
        </p:spPr>
        <p:txBody>
          <a:bodyPr vert="horz" wrap="square" lIns="0" tIns="101432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lang="uk-UA" sz="4550" spc="445" dirty="0" smtClean="0"/>
              <a:t> </a:t>
            </a:r>
            <a:r>
              <a:rPr lang="ru-RU" sz="4400" spc="445" dirty="0"/>
              <a:t>Діти в </a:t>
            </a:r>
            <a:r>
              <a:rPr lang="ru-RU" sz="4400" spc="445" dirty="0" err="1"/>
              <a:t>Католицькому</a:t>
            </a:r>
            <a:r>
              <a:rPr lang="ru-RU" sz="4400" spc="445" dirty="0"/>
              <a:t> </a:t>
            </a:r>
            <a:r>
              <a:rPr lang="ru-RU" sz="4400" spc="445" dirty="0" err="1"/>
              <a:t>профілактично-освітньому</a:t>
            </a:r>
            <a:r>
              <a:rPr lang="ru-RU" sz="4400" spc="445" dirty="0"/>
              <a:t> </a:t>
            </a:r>
            <a:r>
              <a:rPr lang="ru-RU" sz="4400" spc="445" dirty="0" err="1"/>
              <a:t>центрі</a:t>
            </a:r>
            <a:r>
              <a:rPr lang="ru-RU" sz="4400" spc="445" dirty="0"/>
              <a:t> «</a:t>
            </a:r>
            <a:r>
              <a:rPr lang="ru-RU" sz="4400" spc="445" dirty="0" err="1"/>
              <a:t>Ораторія</a:t>
            </a:r>
            <a:r>
              <a:rPr lang="ru-RU" sz="4400" spc="445" dirty="0"/>
              <a:t>»</a:t>
            </a:r>
            <a:r>
              <a:rPr lang="uk-UA" sz="4400" spc="445" dirty="0"/>
              <a:t> </a:t>
            </a:r>
            <a:endParaRPr sz="4550" dirty="0"/>
          </a:p>
        </p:txBody>
      </p:sp>
      <p:sp>
        <p:nvSpPr>
          <p:cNvPr id="4" name="object 4"/>
          <p:cNvSpPr txBox="1"/>
          <p:nvPr/>
        </p:nvSpPr>
        <p:spPr>
          <a:xfrm>
            <a:off x="15691315" y="9890138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90" y="694701"/>
            <a:ext cx="739960" cy="10299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rgbClr val="88E0AA">
                  <a:alpha val="24000"/>
                </a:srgbClr>
              </a:gs>
            </a:gsLst>
            <a:lin ang="540000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0" y="2908443"/>
            <a:ext cx="9811660" cy="73587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751689" y="266700"/>
            <a:ext cx="14782800" cy="1603673"/>
          </a:xfrm>
          <a:prstGeom prst="rect">
            <a:avLst/>
          </a:prstGeom>
        </p:spPr>
        <p:txBody>
          <a:bodyPr vert="horz" wrap="square" lIns="0" tIns="101438" rIns="0" bIns="0" rtlCol="0">
            <a:spAutoFit/>
          </a:bodyPr>
          <a:lstStyle/>
          <a:p>
            <a:pPr marL="3324225" marR="5080" indent="-2385060">
              <a:lnSpc>
                <a:spcPct val="108500"/>
              </a:lnSpc>
              <a:spcBef>
                <a:spcPts val="95"/>
              </a:spcBef>
            </a:pPr>
            <a:r>
              <a:rPr lang="uk-UA" sz="4550" spc="445" dirty="0" smtClean="0"/>
              <a:t> </a:t>
            </a:r>
            <a:r>
              <a:rPr lang="ru-RU" sz="4400" spc="445" dirty="0" smtClean="0"/>
              <a:t>Діти </a:t>
            </a:r>
            <a:r>
              <a:rPr lang="ru-RU" sz="4400" spc="445" dirty="0"/>
              <a:t>в </a:t>
            </a:r>
            <a:r>
              <a:rPr lang="ru-RU" sz="4400" spc="445" dirty="0" err="1"/>
              <a:t>Католицькому</a:t>
            </a:r>
            <a:r>
              <a:rPr lang="ru-RU" sz="4400" spc="445" dirty="0"/>
              <a:t> </a:t>
            </a:r>
            <a:r>
              <a:rPr lang="ru-RU" sz="4400" spc="445" dirty="0" err="1"/>
              <a:t>профілактично-освітньому</a:t>
            </a:r>
            <a:r>
              <a:rPr lang="ru-RU" sz="4400" spc="445" dirty="0"/>
              <a:t> </a:t>
            </a:r>
            <a:r>
              <a:rPr lang="ru-RU" sz="4400" spc="445" dirty="0" err="1"/>
              <a:t>центрі</a:t>
            </a:r>
            <a:r>
              <a:rPr lang="ru-RU" sz="4400" spc="445" dirty="0"/>
              <a:t> «</a:t>
            </a:r>
            <a:r>
              <a:rPr lang="ru-RU" sz="4400" spc="445" dirty="0" err="1"/>
              <a:t>Ораторія</a:t>
            </a:r>
            <a:r>
              <a:rPr lang="ru-RU" sz="4400" spc="445" dirty="0"/>
              <a:t>»</a:t>
            </a:r>
            <a:r>
              <a:rPr lang="uk-UA" sz="4400" spc="445" dirty="0"/>
              <a:t> </a:t>
            </a:r>
            <a:endParaRPr sz="4550" dirty="0"/>
          </a:p>
        </p:txBody>
      </p:sp>
      <p:sp>
        <p:nvSpPr>
          <p:cNvPr id="4" name="object 4"/>
          <p:cNvSpPr txBox="1"/>
          <p:nvPr/>
        </p:nvSpPr>
        <p:spPr>
          <a:xfrm>
            <a:off x="15229881" y="9454245"/>
            <a:ext cx="2609215" cy="4406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i="1" spc="50" dirty="0">
                <a:latin typeface="Calibri"/>
                <a:cs typeface="Calibri"/>
              </a:rPr>
              <a:t>Źródło: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i="1" spc="35" dirty="0">
                <a:latin typeface="Calibri"/>
                <a:cs typeface="Calibri"/>
              </a:rPr>
              <a:t>"Oratorium"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90" y="694701"/>
            <a:ext cx="739960" cy="10299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</TotalTime>
  <Words>461</Words>
  <Application>Microsoft Office PowerPoint</Application>
  <PresentationFormat>Произвольный</PresentationFormat>
  <Paragraphs>100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Lucida Sans Unicode</vt:lpstr>
      <vt:lpstr>Tahoma</vt:lpstr>
      <vt:lpstr>Verdana</vt:lpstr>
      <vt:lpstr>Office Theme</vt:lpstr>
      <vt:lpstr> Міська рада м. Перемишль </vt:lpstr>
      <vt:lpstr>ЗМІСТ КОМУНАЛЬНОЇ ПРОФІЛАКТИЧНОЇ ПРОГРАМИ:</vt:lpstr>
      <vt:lpstr>ЗМІСТ КОМУНАЛЬНО  ПРОГРАМИ ПРОФІЛАКТИКИ:</vt:lpstr>
      <vt:lpstr> Конкретна мета: Формування позитивних соціальних настроїв та пропаганда здорового способу життя</vt:lpstr>
      <vt:lpstr>Діти в Католицькому профілактично-освітньому центрі «Ораторія» </vt:lpstr>
      <vt:lpstr> Діти в Католицькому профілактично-освітньому центрі «Ораторія» </vt:lpstr>
      <vt:lpstr> Діти в Католицькому профілактично-освітньому центрі «Ораторія» </vt:lpstr>
      <vt:lpstr> Діти в Католицькому профілактично-освітньому центрі «Ораторія» </vt:lpstr>
      <vt:lpstr> Діти в Католицькому профілактично-освітньому центрі «Ораторія» </vt:lpstr>
      <vt:lpstr> Діти в Католицькому профілактично-освітньому центрі «Ораторія» </vt:lpstr>
      <vt:lpstr>Dzieci w Katolickiej Świetlicy Profilaktyczno-  Wychowawczej „Oratorium”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 співпраці  міської ради Перемишля з неурядовими організаціями </vt:lpstr>
      <vt:lpstr>Dotacje z budżetu miasta Przemyśla dla  organizacji pozarządowych</vt:lpstr>
      <vt:lpstr> Плани  на  2022 рік   </vt:lpstr>
      <vt:lpstr>Презентация PowerPoint</vt:lpstr>
      <vt:lpstr> Дякую за увагу 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Gminny Program Profilaktyki i Rozwiązywania Problemów Alkoholowych oraz Narkomanii w Przemyślu na rok 2021</dc:title>
  <dc:creator>Kamila Wiech</dc:creator>
  <cp:keywords>DAEwoMw7w4c,BADkTinSyvY</cp:keywords>
  <cp:lastModifiedBy>Пользователь Windows</cp:lastModifiedBy>
  <cp:revision>20</cp:revision>
  <dcterms:created xsi:type="dcterms:W3CDTF">2021-11-29T09:43:18Z</dcterms:created>
  <dcterms:modified xsi:type="dcterms:W3CDTF">2021-12-02T21:13:20Z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2021-11-26T00:00:00Z</vt:filetime>
  </property>
  <property fmtid="{D5CDD505-2E9C-101B-9397-08002B2CF9AE}" pid="3" name="Creator">
    <vt:lpwstr>Canva</vt:lpwstr>
  </property>
  <property fmtid="{D5CDD505-2E9C-101B-9397-08002B2CF9AE}" pid="4" name="LastSaved">
    <vt:filetime>2021-11-26T00:00:00Z</vt:filetime>
  </property>
</Properties>
</file>