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9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7" r:id="rId12"/>
    <p:sldId id="306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8" r:id="rId21"/>
    <p:sldId id="316" r:id="rId22"/>
    <p:sldId id="315" r:id="rId23"/>
    <p:sldId id="317" r:id="rId24"/>
    <p:sldId id="320" r:id="rId25"/>
    <p:sldId id="319" r:id="rId26"/>
    <p:sldId id="321" r:id="rId27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rgbClr val="00FF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FDE6"/>
    <a:srgbClr val="000066"/>
    <a:srgbClr val="FF9900"/>
    <a:srgbClr val="FF3300"/>
    <a:srgbClr val="FFFF00"/>
    <a:srgbClr val="00FF99"/>
    <a:srgbClr val="66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64" autoAdjust="0"/>
  </p:normalViewPr>
  <p:slideViewPr>
    <p:cSldViewPr>
      <p:cViewPr varScale="1">
        <p:scale>
          <a:sx n="97" d="100"/>
          <a:sy n="97" d="100"/>
        </p:scale>
        <p:origin x="3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C407B83-8F14-434F-BB91-808DB17F9C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3C4D5A5-9E00-4747-8F78-817C5348A4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436B29-A412-4576-8484-8C6814E4529A}" type="datetimeFigureOut">
              <a:rPr lang="pl-PL"/>
              <a:pPr>
                <a:defRPr/>
              </a:pPr>
              <a:t>03.12.2021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9637F191-B99A-4492-A268-4106BFFF63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E2CB6C24-B852-4C0D-9775-F71A8EF56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3895223-DEAD-45A4-8B5F-E5E4A7F574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FEDBB5D-6DEB-4DFD-89AF-E49C10C55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A9BFF9-3521-4601-9189-26BE954D746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>
            <a:extLst>
              <a:ext uri="{FF2B5EF4-FFF2-40B4-BE49-F238E27FC236}">
                <a16:creationId xmlns:a16="http://schemas.microsoft.com/office/drawing/2014/main" id="{3269BA75-ADB0-4C69-A682-FC61E0310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>
            <a:extLst>
              <a:ext uri="{FF2B5EF4-FFF2-40B4-BE49-F238E27FC236}">
                <a16:creationId xmlns:a16="http://schemas.microsoft.com/office/drawing/2014/main" id="{F3F5BD3C-A12E-46E4-8248-7929069B5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dirty="0"/>
              <a:t>Po lewej: </a:t>
            </a:r>
            <a:r>
              <a:rPr lang="uk-UA" altLang="pl-PL" dirty="0"/>
              <a:t>Продаж алкоголю з перевіркою віку покупця</a:t>
            </a:r>
            <a:br>
              <a:rPr lang="uk-UA" altLang="pl-PL" dirty="0"/>
            </a:br>
            <a:r>
              <a:rPr lang="pl-PL" altLang="pl-PL" dirty="0"/>
              <a:t>Na dole: </a:t>
            </a:r>
            <a:r>
              <a:rPr lang="uk-UA" altLang="pl-PL" dirty="0"/>
              <a:t>Рік проведення профілактичних заходів</a:t>
            </a:r>
            <a:br>
              <a:rPr lang="uk-UA" altLang="pl-PL" dirty="0"/>
            </a:br>
            <a:r>
              <a:rPr lang="pl-PL" altLang="pl-PL" dirty="0"/>
              <a:t>Rok - </a:t>
            </a:r>
            <a:r>
              <a:rPr lang="uk-UA" altLang="pl-PL" dirty="0"/>
              <a:t>Рік </a:t>
            </a:r>
            <a:endParaRPr lang="pl-PL" altLang="pl-PL" dirty="0"/>
          </a:p>
        </p:txBody>
      </p:sp>
      <p:sp>
        <p:nvSpPr>
          <p:cNvPr id="21508" name="Symbol zastępczy numeru slajdu 3">
            <a:extLst>
              <a:ext uri="{FF2B5EF4-FFF2-40B4-BE49-F238E27FC236}">
                <a16:creationId xmlns:a16="http://schemas.microsoft.com/office/drawing/2014/main" id="{1AE3AEE2-01EE-4186-B5B9-DBCB77F3DE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fld id="{1277B73C-AEB6-41B5-8869-1A4C67047C74}" type="slidenum">
              <a:rPr lang="pl-PL" altLang="pl-PL" sz="1200"/>
              <a:pPr/>
              <a:t>17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>
            <a:extLst>
              <a:ext uri="{FF2B5EF4-FFF2-40B4-BE49-F238E27FC236}">
                <a16:creationId xmlns:a16="http://schemas.microsoft.com/office/drawing/2014/main" id="{A1A823FC-9E47-4DAD-BF17-5E8103A54A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>
            <a:extLst>
              <a:ext uri="{FF2B5EF4-FFF2-40B4-BE49-F238E27FC236}">
                <a16:creationId xmlns:a16="http://schemas.microsoft.com/office/drawing/2014/main" id="{C2E64677-AB52-4C5D-A9C1-1F8E037FD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dirty="0"/>
              <a:t>Po lewej: </a:t>
            </a:r>
            <a:r>
              <a:rPr lang="uk-UA" altLang="pl-PL" dirty="0"/>
              <a:t>Продавці, які перевіряли вік покупця алкоголю лише після втручання свідка спроби купівлі алкоголю</a:t>
            </a:r>
            <a:br>
              <a:rPr lang="pl-PL" altLang="pl-PL" dirty="0"/>
            </a:br>
            <a:r>
              <a:rPr lang="pl-PL" altLang="pl-PL" dirty="0"/>
              <a:t>Rok - </a:t>
            </a:r>
            <a:r>
              <a:rPr lang="uk-UA" altLang="pl-PL" dirty="0"/>
              <a:t>Рік</a:t>
            </a:r>
            <a:br>
              <a:rPr lang="uk-UA" altLang="pl-PL" dirty="0"/>
            </a:br>
            <a:endParaRPr lang="pl-PL" altLang="pl-PL" dirty="0"/>
          </a:p>
        </p:txBody>
      </p:sp>
      <p:sp>
        <p:nvSpPr>
          <p:cNvPr id="23556" name="Symbol zastępczy numeru slajdu 3">
            <a:extLst>
              <a:ext uri="{FF2B5EF4-FFF2-40B4-BE49-F238E27FC236}">
                <a16:creationId xmlns:a16="http://schemas.microsoft.com/office/drawing/2014/main" id="{56A5C5AC-CBB3-4C96-A446-C40EB7515D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fld id="{E5C5CF35-3970-4FB9-8F44-39CF7F5B536E}" type="slidenum">
              <a:rPr lang="pl-PL" altLang="pl-PL" sz="1200"/>
              <a:pPr/>
              <a:t>18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>
            <a:extLst>
              <a:ext uri="{FF2B5EF4-FFF2-40B4-BE49-F238E27FC236}">
                <a16:creationId xmlns:a16="http://schemas.microsoft.com/office/drawing/2014/main" id="{BE9F33B6-D7C7-43C3-8C5A-8C462E30F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ymbol zastępczy notatek 2">
            <a:extLst>
              <a:ext uri="{FF2B5EF4-FFF2-40B4-BE49-F238E27FC236}">
                <a16:creationId xmlns:a16="http://schemas.microsoft.com/office/drawing/2014/main" id="{87B78BB4-ACEA-481B-9760-6FB6E5A2F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altLang="pl-PL" dirty="0"/>
              <a:t>Диплом чесного продавця</a:t>
            </a:r>
            <a:endParaRPr lang="pl-PL" altLang="pl-PL" dirty="0"/>
          </a:p>
        </p:txBody>
      </p:sp>
      <p:sp>
        <p:nvSpPr>
          <p:cNvPr id="25604" name="Symbol zastępczy numeru slajdu 3">
            <a:extLst>
              <a:ext uri="{FF2B5EF4-FFF2-40B4-BE49-F238E27FC236}">
                <a16:creationId xmlns:a16="http://schemas.microsoft.com/office/drawing/2014/main" id="{AC4ECE94-A8A3-4D2F-8219-09A70E045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fld id="{6E30F854-126E-43D7-A64D-932C129F5FE8}" type="slidenum">
              <a:rPr lang="pl-PL" altLang="pl-PL" sz="1200"/>
              <a:pPr/>
              <a:t>19</a:t>
            </a:fld>
            <a:endParaRPr lang="pl-PL" altLang="pl-P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13">
            <a:extLst>
              <a:ext uri="{FF2B5EF4-FFF2-40B4-BE49-F238E27FC236}">
                <a16:creationId xmlns:a16="http://schemas.microsoft.com/office/drawing/2014/main" id="{C437D223-A9B0-49D0-81C0-AF65F378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">
            <a:extLst>
              <a:ext uri="{FF2B5EF4-FFF2-40B4-BE49-F238E27FC236}">
                <a16:creationId xmlns:a16="http://schemas.microsoft.com/office/drawing/2014/main" id="{7988FDF9-B50C-4360-860F-881972CB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>
            <a:extLst>
              <a:ext uri="{FF2B5EF4-FFF2-40B4-BE49-F238E27FC236}">
                <a16:creationId xmlns:a16="http://schemas.microsoft.com/office/drawing/2014/main" id="{9B0A2D43-3BD5-432B-AF70-D9F74DEB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A479A-2743-4AAA-8F74-5A3CCE2E03E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9749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>
            <a:extLst>
              <a:ext uri="{FF2B5EF4-FFF2-40B4-BE49-F238E27FC236}">
                <a16:creationId xmlns:a16="http://schemas.microsoft.com/office/drawing/2014/main" id="{060BEDD8-10D0-4D81-A33C-4C2F9D49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">
            <a:extLst>
              <a:ext uri="{FF2B5EF4-FFF2-40B4-BE49-F238E27FC236}">
                <a16:creationId xmlns:a16="http://schemas.microsoft.com/office/drawing/2014/main" id="{3934D39F-C4F6-45A7-9204-8BC74BA3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>
            <a:extLst>
              <a:ext uri="{FF2B5EF4-FFF2-40B4-BE49-F238E27FC236}">
                <a16:creationId xmlns:a16="http://schemas.microsoft.com/office/drawing/2014/main" id="{EBDFB605-9F55-4861-87AA-76C6163F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B5449-1324-4035-BFA0-911F505208B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382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>
            <a:extLst>
              <a:ext uri="{FF2B5EF4-FFF2-40B4-BE49-F238E27FC236}">
                <a16:creationId xmlns:a16="http://schemas.microsoft.com/office/drawing/2014/main" id="{FAFED06A-3ED4-4E12-AA2E-1A35294A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">
            <a:extLst>
              <a:ext uri="{FF2B5EF4-FFF2-40B4-BE49-F238E27FC236}">
                <a16:creationId xmlns:a16="http://schemas.microsoft.com/office/drawing/2014/main" id="{CBAFAFBC-1B0F-413B-B2DC-C957ACA1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>
            <a:extLst>
              <a:ext uri="{FF2B5EF4-FFF2-40B4-BE49-F238E27FC236}">
                <a16:creationId xmlns:a16="http://schemas.microsoft.com/office/drawing/2014/main" id="{37664B12-24BA-4EB3-B918-273179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934D0-8585-4EE5-9DBD-E0632FA92B2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5218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>
            <a:extLst>
              <a:ext uri="{FF2B5EF4-FFF2-40B4-BE49-F238E27FC236}">
                <a16:creationId xmlns:a16="http://schemas.microsoft.com/office/drawing/2014/main" id="{3EBFB5AA-2944-4140-8C66-ACA3CEE4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">
            <a:extLst>
              <a:ext uri="{FF2B5EF4-FFF2-40B4-BE49-F238E27FC236}">
                <a16:creationId xmlns:a16="http://schemas.microsoft.com/office/drawing/2014/main" id="{FDF4F3EE-440A-40AD-9425-FE43E1ED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>
            <a:extLst>
              <a:ext uri="{FF2B5EF4-FFF2-40B4-BE49-F238E27FC236}">
                <a16:creationId xmlns:a16="http://schemas.microsoft.com/office/drawing/2014/main" id="{2AD6570E-FB0F-48E3-9E1B-E28E57AB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E4FD3-1C1B-46A0-B52B-D60DC0D0801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3591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2ECC1C-B9F7-414C-890E-E11B2383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04F415-D52A-42AE-B495-6A723BA5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963FE9-0768-49C7-89E5-28270A83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6451A-DF7C-43D4-A9E8-292313B9174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89317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13">
            <a:extLst>
              <a:ext uri="{FF2B5EF4-FFF2-40B4-BE49-F238E27FC236}">
                <a16:creationId xmlns:a16="http://schemas.microsoft.com/office/drawing/2014/main" id="{A0619559-82AB-4A2D-9DA4-487A9C35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2">
            <a:extLst>
              <a:ext uri="{FF2B5EF4-FFF2-40B4-BE49-F238E27FC236}">
                <a16:creationId xmlns:a16="http://schemas.microsoft.com/office/drawing/2014/main" id="{9BC725FE-08AF-4947-99C0-69108729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>
            <a:extLst>
              <a:ext uri="{FF2B5EF4-FFF2-40B4-BE49-F238E27FC236}">
                <a16:creationId xmlns:a16="http://schemas.microsoft.com/office/drawing/2014/main" id="{17AB28FF-53E7-47E0-90CB-4ACEE591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9018-9CB6-48F7-A00E-1ECF1B4781B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545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13">
            <a:extLst>
              <a:ext uri="{FF2B5EF4-FFF2-40B4-BE49-F238E27FC236}">
                <a16:creationId xmlns:a16="http://schemas.microsoft.com/office/drawing/2014/main" id="{A4E8E89C-2601-4321-A009-FF615328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2">
            <a:extLst>
              <a:ext uri="{FF2B5EF4-FFF2-40B4-BE49-F238E27FC236}">
                <a16:creationId xmlns:a16="http://schemas.microsoft.com/office/drawing/2014/main" id="{BE3B41C4-18BF-420F-9549-E4141F49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2">
            <a:extLst>
              <a:ext uri="{FF2B5EF4-FFF2-40B4-BE49-F238E27FC236}">
                <a16:creationId xmlns:a16="http://schemas.microsoft.com/office/drawing/2014/main" id="{EC802C94-491C-4C9A-8F06-C92CB1D9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98DA3-D847-4CE0-AA61-3646DF5A2B7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108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13">
            <a:extLst>
              <a:ext uri="{FF2B5EF4-FFF2-40B4-BE49-F238E27FC236}">
                <a16:creationId xmlns:a16="http://schemas.microsoft.com/office/drawing/2014/main" id="{BB603469-B921-4D60-AA15-D1937458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2">
            <a:extLst>
              <a:ext uri="{FF2B5EF4-FFF2-40B4-BE49-F238E27FC236}">
                <a16:creationId xmlns:a16="http://schemas.microsoft.com/office/drawing/2014/main" id="{9FC273F5-B5E8-4C33-8C09-AE11562B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>
            <a:extLst>
              <a:ext uri="{FF2B5EF4-FFF2-40B4-BE49-F238E27FC236}">
                <a16:creationId xmlns:a16="http://schemas.microsoft.com/office/drawing/2014/main" id="{1A3004D6-A303-4FE2-8374-5DE3EB17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7A525-B8AA-4DEC-B2E0-8D16FA8DB17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83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>
            <a:extLst>
              <a:ext uri="{FF2B5EF4-FFF2-40B4-BE49-F238E27FC236}">
                <a16:creationId xmlns:a16="http://schemas.microsoft.com/office/drawing/2014/main" id="{D41D120F-3582-4F18-B88B-03C3E194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13AD89F-5FB1-4FAA-B6EE-B48A94C7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>
            <a:extLst>
              <a:ext uri="{FF2B5EF4-FFF2-40B4-BE49-F238E27FC236}">
                <a16:creationId xmlns:a16="http://schemas.microsoft.com/office/drawing/2014/main" id="{BB5C45CB-1BF2-4435-8A0E-4A314A2E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302C-1AE3-449E-83C6-C7D506CBA73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5063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13">
            <a:extLst>
              <a:ext uri="{FF2B5EF4-FFF2-40B4-BE49-F238E27FC236}">
                <a16:creationId xmlns:a16="http://schemas.microsoft.com/office/drawing/2014/main" id="{4E2B541F-096E-4449-82D1-218FC31F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2">
            <a:extLst>
              <a:ext uri="{FF2B5EF4-FFF2-40B4-BE49-F238E27FC236}">
                <a16:creationId xmlns:a16="http://schemas.microsoft.com/office/drawing/2014/main" id="{7396ACF1-9E3D-414F-84F8-5FE4DFB1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>
            <a:extLst>
              <a:ext uri="{FF2B5EF4-FFF2-40B4-BE49-F238E27FC236}">
                <a16:creationId xmlns:a16="http://schemas.microsoft.com/office/drawing/2014/main" id="{A78337AE-4C7C-4E3F-8532-ED2369C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7F857-2561-4425-B74C-8392C8F948B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1664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13">
            <a:extLst>
              <a:ext uri="{FF2B5EF4-FFF2-40B4-BE49-F238E27FC236}">
                <a16:creationId xmlns:a16="http://schemas.microsoft.com/office/drawing/2014/main" id="{73D20EAE-BD55-46B7-AC2C-3800FC57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2">
            <a:extLst>
              <a:ext uri="{FF2B5EF4-FFF2-40B4-BE49-F238E27FC236}">
                <a16:creationId xmlns:a16="http://schemas.microsoft.com/office/drawing/2014/main" id="{70A9CB20-6F7C-4A86-85AF-42384770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>
            <a:extLst>
              <a:ext uri="{FF2B5EF4-FFF2-40B4-BE49-F238E27FC236}">
                <a16:creationId xmlns:a16="http://schemas.microsoft.com/office/drawing/2014/main" id="{7BE8B27D-2FA1-43EE-8220-7E7CA4F0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ED42B-A375-41C8-AE86-C0E3DCBBD54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7461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>
            <a:extLst>
              <a:ext uri="{FF2B5EF4-FFF2-40B4-BE49-F238E27FC236}">
                <a16:creationId xmlns:a16="http://schemas.microsoft.com/office/drawing/2014/main" id="{659E2211-DA96-44A6-A8D5-96BEC217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27" name="Symbol zastępczy tekstu 12">
            <a:extLst>
              <a:ext uri="{FF2B5EF4-FFF2-40B4-BE49-F238E27FC236}">
                <a16:creationId xmlns:a16="http://schemas.microsoft.com/office/drawing/2014/main" id="{356F5A17-98A4-4F8A-A77A-C26D3E7697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4" name="Symbol zastępczy daty 13">
            <a:extLst>
              <a:ext uri="{FF2B5EF4-FFF2-40B4-BE49-F238E27FC236}">
                <a16:creationId xmlns:a16="http://schemas.microsoft.com/office/drawing/2014/main" id="{797CC3C1-1B7F-4293-B523-DA66A7FF3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E6494D6-6359-48A2-86CB-F1730F748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>
            <a:extLst>
              <a:ext uri="{FF2B5EF4-FFF2-40B4-BE49-F238E27FC236}">
                <a16:creationId xmlns:a16="http://schemas.microsoft.com/office/drawing/2014/main" id="{91363CB4-25D9-43F2-A7E5-812E19218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fld id="{6E621833-ABCC-47A7-8BBA-52BE9357D7F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9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9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9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9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9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9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9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9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9.png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8" name="Rectangle 9">
            <a:extLst>
              <a:ext uri="{FF2B5EF4-FFF2-40B4-BE49-F238E27FC236}">
                <a16:creationId xmlns:a16="http://schemas.microsoft.com/office/drawing/2014/main" id="{EE7CDAEF-9C97-4376-859C-FB4D5A3E3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45125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06932D7F-A99D-4CA3-93E1-A3AF0C22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5" y="3851275"/>
            <a:ext cx="326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l-PL" b="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47E3D329-2A47-4E8F-901C-ADEF7EF91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DA3935BF-8FF7-47CA-A887-215B480DF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141663"/>
            <a:ext cx="6707187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endParaRPr lang="pl-PL" sz="257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uk-UA" sz="2570" dirty="0">
                <a:solidFill>
                  <a:schemeClr val="tx1"/>
                </a:solidFill>
                <a:latin typeface="Arial" charset="0"/>
              </a:rPr>
              <a:t>Профілактична кампанія </a:t>
            </a:r>
            <a:br>
              <a:rPr lang="uk-UA" sz="2570" dirty="0">
                <a:solidFill>
                  <a:schemeClr val="tx1"/>
                </a:solidFill>
                <a:latin typeface="Arial" charset="0"/>
              </a:rPr>
            </a:br>
            <a:r>
              <a:rPr lang="uk-UA" sz="2570" dirty="0">
                <a:solidFill>
                  <a:schemeClr val="tx1"/>
                </a:solidFill>
                <a:latin typeface="Arial" charset="0"/>
              </a:rPr>
              <a:t>з протидії продажу алкоголю неповнолітнім особам</a:t>
            </a:r>
            <a:r>
              <a:rPr lang="pl-PL" sz="2570" dirty="0">
                <a:solidFill>
                  <a:schemeClr val="tx1"/>
                </a:solidFill>
                <a:latin typeface="Arial" charset="0"/>
              </a:rPr>
              <a:t> </a:t>
            </a:r>
            <a:br>
              <a:rPr lang="uk-UA" sz="2570" dirty="0">
                <a:solidFill>
                  <a:schemeClr val="tx1"/>
                </a:solidFill>
                <a:latin typeface="Arial" charset="0"/>
              </a:rPr>
            </a:br>
            <a:r>
              <a:rPr lang="uk-UA" sz="2570" dirty="0">
                <a:solidFill>
                  <a:schemeClr val="tx1"/>
                </a:solidFill>
                <a:latin typeface="Arial" charset="0"/>
              </a:rPr>
              <a:t>у місті </a:t>
            </a:r>
            <a:r>
              <a:rPr lang="uk-UA" sz="2570" dirty="0" err="1">
                <a:solidFill>
                  <a:schemeClr val="tx1"/>
                </a:solidFill>
                <a:latin typeface="Arial" charset="0"/>
              </a:rPr>
              <a:t>Бидгощ</a:t>
            </a:r>
            <a:endParaRPr lang="pl-PL" sz="257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102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2A8554C7-5C46-4D2F-B6B5-04A000001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3375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4" name="Rectangle 9">
            <a:extLst>
              <a:ext uri="{FF2B5EF4-FFF2-40B4-BE49-F238E27FC236}">
                <a16:creationId xmlns:a16="http://schemas.microsoft.com/office/drawing/2014/main" id="{7BEC77C0-EC49-46BC-8D2B-F1956292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388"/>
            <a:ext cx="9144000" cy="10033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580F5A7A-A816-4340-BD7D-A5D989AE4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42AF5A32-88B9-4044-AE49-CED1BF95E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pl-PL" sz="32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45F23474-3C8C-43D0-95E9-2E0A1B8F45D9}"/>
              </a:ext>
            </a:extLst>
          </p:cNvPr>
          <p:cNvSpPr/>
          <p:nvPr/>
        </p:nvSpPr>
        <p:spPr>
          <a:xfrm>
            <a:off x="1868640" y="1844825"/>
            <a:ext cx="514294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i="0" dirty="0">
                <a:solidFill>
                  <a:schemeClr val="bg1"/>
                </a:solidFill>
              </a:rPr>
              <a:t>Заходи, що проводилися в рамках </a:t>
            </a:r>
            <a:br>
              <a:rPr lang="uk-UA" i="0" dirty="0">
                <a:solidFill>
                  <a:schemeClr val="bg1"/>
                </a:solidFill>
              </a:rPr>
            </a:br>
            <a:r>
              <a:rPr lang="uk-UA" i="0" dirty="0">
                <a:solidFill>
                  <a:schemeClr val="bg1"/>
                </a:solidFill>
              </a:rPr>
              <a:t>підготовки до проведення кампанії</a:t>
            </a:r>
            <a:r>
              <a:rPr lang="pl-PL" i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3320" name="Strzałka w prawo 15">
            <a:extLst>
              <a:ext uri="{FF2B5EF4-FFF2-40B4-BE49-F238E27FC236}">
                <a16:creationId xmlns:a16="http://schemas.microsoft.com/office/drawing/2014/main" id="{B1D070F5-5A8C-4AF2-8EF0-40C92D5F4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3500438"/>
            <a:ext cx="246062" cy="917575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3321" name="Strzałka w prawo z wcięciem 17">
            <a:extLst>
              <a:ext uri="{FF2B5EF4-FFF2-40B4-BE49-F238E27FC236}">
                <a16:creationId xmlns:a16="http://schemas.microsoft.com/office/drawing/2014/main" id="{4FCB16AC-4392-416D-B623-48113CAB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3322" name="pole tekstowe 23">
            <a:extLst>
              <a:ext uri="{FF2B5EF4-FFF2-40B4-BE49-F238E27FC236}">
                <a16:creationId xmlns:a16="http://schemas.microsoft.com/office/drawing/2014/main" id="{40F93200-DB27-4ED9-B4C7-DAD7AE07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924175"/>
            <a:ext cx="756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pl-PL" sz="2000">
                <a:solidFill>
                  <a:schemeClr val="tx1"/>
                </a:solidFill>
              </a:rPr>
              <a:t>Вибір осіб, що брали участь в експерименті</a:t>
            </a:r>
            <a:endParaRPr lang="pl-PL" altLang="pl-PL" sz="2000">
              <a:solidFill>
                <a:schemeClr val="tx1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C932118F-9731-4570-86DF-A64FC9B77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89588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 i="0">
                <a:solidFill>
                  <a:schemeClr val="tx1"/>
                </a:solidFill>
              </a:rPr>
              <a:t>- - </a:t>
            </a:r>
            <a:r>
              <a:rPr lang="uk-UA" altLang="pl-PL" sz="1400" i="0">
                <a:solidFill>
                  <a:schemeClr val="tx1"/>
                </a:solidFill>
              </a:rPr>
              <a:t>ДОРОСЛІ ОСОБИ</a:t>
            </a:r>
            <a:r>
              <a:rPr lang="pl-PL" altLang="pl-PL" sz="1400" i="0">
                <a:solidFill>
                  <a:schemeClr val="tx1"/>
                </a:solidFill>
              </a:rPr>
              <a:t> (</a:t>
            </a:r>
            <a:r>
              <a:rPr lang="uk-UA" altLang="pl-PL" sz="1400" i="0">
                <a:solidFill>
                  <a:schemeClr val="tx1"/>
                </a:solidFill>
              </a:rPr>
              <a:t>ЯКИМ ВИПОВНИЛОСЯ</a:t>
            </a:r>
            <a:r>
              <a:rPr lang="pl-PL" altLang="pl-PL" sz="1400" i="0">
                <a:solidFill>
                  <a:schemeClr val="tx1"/>
                </a:solidFill>
              </a:rPr>
              <a:t> 18 </a:t>
            </a:r>
            <a:r>
              <a:rPr lang="uk-UA" altLang="pl-PL" sz="1400" i="0">
                <a:solidFill>
                  <a:schemeClr val="tx1"/>
                </a:solidFill>
              </a:rPr>
              <a:t>РОКІВ</a:t>
            </a:r>
            <a:r>
              <a:rPr lang="pl-PL" altLang="pl-PL" sz="1400" i="0">
                <a:solidFill>
                  <a:schemeClr val="tx1"/>
                </a:solidFill>
              </a:rPr>
              <a:t>)</a:t>
            </a:r>
            <a:r>
              <a:rPr lang="uk-UA" altLang="pl-PL" sz="1400" i="0">
                <a:solidFill>
                  <a:schemeClr val="tx1"/>
                </a:solidFill>
              </a:rPr>
              <a:t>, ЯКІ ВИГЛЯДАЮТЬ ЯК НЕПОВНОЛІТНІ</a:t>
            </a:r>
            <a:endParaRPr lang="pl-PL" altLang="pl-PL" sz="1400" i="0">
              <a:solidFill>
                <a:schemeClr val="tx1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1DAFDCA-E3AF-4765-AF28-B9D24002E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5589588"/>
            <a:ext cx="3744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 i="0">
                <a:solidFill>
                  <a:schemeClr val="tx1"/>
                </a:solidFill>
              </a:rPr>
              <a:t>- </a:t>
            </a:r>
            <a:r>
              <a:rPr lang="uk-UA" altLang="pl-PL" sz="1400" i="0">
                <a:solidFill>
                  <a:schemeClr val="tx1"/>
                </a:solidFill>
              </a:rPr>
              <a:t>ДОРОСЛІ ОСОБИ, ЯКІ ВИКОНУВАЛИ РОЛЬ «СВІДКА ПРОДАЖУ»</a:t>
            </a:r>
            <a:endParaRPr lang="pl-PL" altLang="pl-PL" sz="1400" i="0">
              <a:solidFill>
                <a:schemeClr val="tx1"/>
              </a:solidFill>
            </a:endParaRPr>
          </a:p>
        </p:txBody>
      </p:sp>
      <p:pic>
        <p:nvPicPr>
          <p:cNvPr id="70657" name="Picture 1" descr="C:\Users\komp\Desktop\Filmy VHS\scan dokt\Bydgoszcz\zosia.jpg">
            <a:extLst>
              <a:ext uri="{FF2B5EF4-FFF2-40B4-BE49-F238E27FC236}">
                <a16:creationId xmlns:a16="http://schemas.microsoft.com/office/drawing/2014/main" id="{23A4E514-F93F-4D41-8944-0D26FAE81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73463"/>
            <a:ext cx="2232025" cy="1858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3326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3262A090-9126-4F8E-B69E-31445D723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C:\Users\komp\Desktop\Filmy VHS\scan dokt\Bydgoszcz\dorosły1.jpg">
            <a:extLst>
              <a:ext uri="{FF2B5EF4-FFF2-40B4-BE49-F238E27FC236}">
                <a16:creationId xmlns:a16="http://schemas.microsoft.com/office/drawing/2014/main" id="{A7A70D21-8C76-4872-8A73-F5D8E949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644900"/>
            <a:ext cx="2808288" cy="18065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7" name="Text Box 7">
            <a:extLst>
              <a:ext uri="{FF2B5EF4-FFF2-40B4-BE49-F238E27FC236}">
                <a16:creationId xmlns:a16="http://schemas.microsoft.com/office/drawing/2014/main" id="{11226BF6-593E-44B5-B0B8-15AE4F7D8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8" name="Rectangle 9">
            <a:extLst>
              <a:ext uri="{FF2B5EF4-FFF2-40B4-BE49-F238E27FC236}">
                <a16:creationId xmlns:a16="http://schemas.microsoft.com/office/drawing/2014/main" id="{7C743F55-829E-424E-BF11-0F9B2CD9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F7147658-19DC-4F30-A18C-9A926AF9D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0DD8FE86-8676-40AA-B291-F41831D2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17AB2C6-EFD0-4145-894C-F957524896FF}"/>
              </a:ext>
            </a:extLst>
          </p:cNvPr>
          <p:cNvSpPr/>
          <p:nvPr/>
        </p:nvSpPr>
        <p:spPr>
          <a:xfrm>
            <a:off x="1868637" y="1844825"/>
            <a:ext cx="514294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i="0" dirty="0">
                <a:solidFill>
                  <a:schemeClr val="bg1"/>
                </a:solidFill>
              </a:rPr>
              <a:t>Заходи, що проводилися в рамках </a:t>
            </a:r>
            <a:br>
              <a:rPr lang="uk-UA" i="0" dirty="0">
                <a:solidFill>
                  <a:schemeClr val="bg1"/>
                </a:solidFill>
              </a:rPr>
            </a:br>
            <a:r>
              <a:rPr lang="uk-UA" i="0" dirty="0">
                <a:solidFill>
                  <a:schemeClr val="bg1"/>
                </a:solidFill>
              </a:rPr>
              <a:t>підготовки до проведення кампанії</a:t>
            </a:r>
            <a:r>
              <a:rPr lang="pl-PL" i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4344" name="Strzałka w prawo 15">
            <a:extLst>
              <a:ext uri="{FF2B5EF4-FFF2-40B4-BE49-F238E27FC236}">
                <a16:creationId xmlns:a16="http://schemas.microsoft.com/office/drawing/2014/main" id="{2FA2B905-4C93-4EB7-ACA5-288853AA0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3500438"/>
            <a:ext cx="246062" cy="917575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4345" name="Strzałka w prawo z wcięciem 17">
            <a:extLst>
              <a:ext uri="{FF2B5EF4-FFF2-40B4-BE49-F238E27FC236}">
                <a16:creationId xmlns:a16="http://schemas.microsoft.com/office/drawing/2014/main" id="{6E58B617-B2ED-4DE3-8E71-3BA93CDDA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4346" name="pole tekstowe 23">
            <a:extLst>
              <a:ext uri="{FF2B5EF4-FFF2-40B4-BE49-F238E27FC236}">
                <a16:creationId xmlns:a16="http://schemas.microsoft.com/office/drawing/2014/main" id="{D791876D-7A36-4995-A562-E90A3240D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302736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pl-PL" sz="2000">
                <a:solidFill>
                  <a:schemeClr val="tx1"/>
                </a:solidFill>
              </a:rPr>
              <a:t>Підготовка волонтерів</a:t>
            </a:r>
            <a:endParaRPr lang="pl-PL" altLang="pl-PL" sz="2000">
              <a:solidFill>
                <a:schemeClr val="tx1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D45DFE2F-F656-4115-9597-2ED11C65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644900"/>
            <a:ext cx="5688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pl-PL" sz="1600" i="0">
                <a:solidFill>
                  <a:schemeClr val="tx1"/>
                </a:solidFill>
              </a:rPr>
              <a:t>Ознайомлення з нормами чинного законодавства, що стосуються продажу алкоголю неповнолітнім особам та впливу алкоголю на</a:t>
            </a:r>
            <a:r>
              <a:rPr lang="pl-PL" altLang="pl-PL" sz="1600" i="0">
                <a:solidFill>
                  <a:schemeClr val="tx1"/>
                </a:solidFill>
              </a:rPr>
              <a:t> </a:t>
            </a:r>
            <a:r>
              <a:rPr lang="uk-UA" altLang="pl-PL" sz="1600" i="0">
                <a:solidFill>
                  <a:schemeClr val="tx1"/>
                </a:solidFill>
              </a:rPr>
              <a:t>молодь.</a:t>
            </a:r>
            <a:endParaRPr lang="pl-PL" altLang="pl-PL" sz="1600" i="0">
              <a:solidFill>
                <a:schemeClr val="tx1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D0560B3-D67A-4528-AE9E-93570D3B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652963"/>
            <a:ext cx="60483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pl-PL" sz="1600" i="0">
                <a:solidFill>
                  <a:schemeClr val="tx1"/>
                </a:solidFill>
              </a:rPr>
              <a:t>Практична частина підготовки</a:t>
            </a:r>
            <a:r>
              <a:rPr lang="pl-PL" altLang="pl-PL" sz="1600" i="0">
                <a:solidFill>
                  <a:schemeClr val="tx1"/>
                </a:solidFill>
              </a:rPr>
              <a:t> – </a:t>
            </a:r>
            <a:r>
              <a:rPr lang="uk-UA" altLang="pl-PL" sz="1600" i="0">
                <a:solidFill>
                  <a:schemeClr val="tx1"/>
                </a:solidFill>
              </a:rPr>
              <a:t>заграти сценки</a:t>
            </a:r>
            <a:r>
              <a:rPr lang="pl-PL" altLang="pl-PL" sz="1600" i="0">
                <a:solidFill>
                  <a:schemeClr val="tx1"/>
                </a:solidFill>
              </a:rPr>
              <a:t>:</a:t>
            </a:r>
          </a:p>
          <a:p>
            <a:pPr eaLnBrk="1" hangingPunct="1"/>
            <a:endParaRPr lang="pl-PL" altLang="pl-PL" sz="1600" i="0">
              <a:solidFill>
                <a:schemeClr val="tx1"/>
              </a:solidFill>
            </a:endParaRPr>
          </a:p>
          <a:p>
            <a:pPr eaLnBrk="1" hangingPunct="1">
              <a:buFontTx/>
              <a:buChar char="-"/>
            </a:pPr>
            <a:r>
              <a:rPr lang="pl-PL" altLang="pl-PL" sz="1600" i="0">
                <a:solidFill>
                  <a:schemeClr val="tx1"/>
                </a:solidFill>
              </a:rPr>
              <a:t> </a:t>
            </a:r>
            <a:r>
              <a:rPr lang="uk-UA" altLang="pl-PL" sz="1600" i="0">
                <a:solidFill>
                  <a:schemeClr val="tx1"/>
                </a:solidFill>
              </a:rPr>
              <a:t>«купування» алкоголю</a:t>
            </a:r>
            <a:endParaRPr lang="pl-PL" altLang="pl-PL" sz="1600" i="0">
              <a:solidFill>
                <a:schemeClr val="tx1"/>
              </a:solidFill>
            </a:endParaRPr>
          </a:p>
          <a:p>
            <a:pPr eaLnBrk="1" hangingPunct="1">
              <a:buFontTx/>
              <a:buChar char="-"/>
            </a:pPr>
            <a:r>
              <a:rPr lang="pl-PL" altLang="pl-PL" sz="1600" i="0">
                <a:solidFill>
                  <a:schemeClr val="tx1"/>
                </a:solidFill>
              </a:rPr>
              <a:t> </a:t>
            </a:r>
            <a:r>
              <a:rPr lang="uk-UA" altLang="pl-PL" sz="1600" i="0">
                <a:solidFill>
                  <a:schemeClr val="tx1"/>
                </a:solidFill>
              </a:rPr>
              <a:t>поведінка дорослого свідка продажу алкоголю</a:t>
            </a:r>
            <a:endParaRPr lang="pl-PL" altLang="pl-PL" sz="1600" i="0">
              <a:solidFill>
                <a:schemeClr val="tx1"/>
              </a:solidFill>
            </a:endParaRPr>
          </a:p>
          <a:p>
            <a:pPr eaLnBrk="1" hangingPunct="1">
              <a:buFontTx/>
              <a:buChar char="-"/>
            </a:pPr>
            <a:r>
              <a:rPr lang="pl-PL" altLang="pl-PL" sz="1600" i="0">
                <a:solidFill>
                  <a:schemeClr val="tx1"/>
                </a:solidFill>
              </a:rPr>
              <a:t> </a:t>
            </a:r>
            <a:r>
              <a:rPr lang="uk-UA" altLang="pl-PL" sz="1600" i="0">
                <a:solidFill>
                  <a:schemeClr val="tx1"/>
                </a:solidFill>
              </a:rPr>
              <a:t>заповнення інформаційних карт, що стосуються результатів експерименту</a:t>
            </a:r>
            <a:r>
              <a:rPr lang="pl-PL" altLang="pl-PL" sz="1600" i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Tx/>
              <a:buChar char="-"/>
            </a:pPr>
            <a:endParaRPr lang="pl-PL" altLang="pl-PL" sz="1400" i="0"/>
          </a:p>
        </p:txBody>
      </p:sp>
      <p:sp>
        <p:nvSpPr>
          <p:cNvPr id="15" name="Strzałka w prawo 14">
            <a:extLst>
              <a:ext uri="{FF2B5EF4-FFF2-40B4-BE49-F238E27FC236}">
                <a16:creationId xmlns:a16="http://schemas.microsoft.com/office/drawing/2014/main" id="{E0A29819-FB8E-44A8-944E-C7D67DC0BDC2}"/>
              </a:ext>
            </a:extLst>
          </p:cNvPr>
          <p:cNvSpPr/>
          <p:nvPr/>
        </p:nvSpPr>
        <p:spPr>
          <a:xfrm>
            <a:off x="250825" y="4005263"/>
            <a:ext cx="433388" cy="431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7" name="Strzałka w prawo 16">
            <a:extLst>
              <a:ext uri="{FF2B5EF4-FFF2-40B4-BE49-F238E27FC236}">
                <a16:creationId xmlns:a16="http://schemas.microsoft.com/office/drawing/2014/main" id="{25C166C4-949F-4B2C-BFF9-81DFCCBEC43E}"/>
              </a:ext>
            </a:extLst>
          </p:cNvPr>
          <p:cNvSpPr/>
          <p:nvPr/>
        </p:nvSpPr>
        <p:spPr>
          <a:xfrm>
            <a:off x="250825" y="5229225"/>
            <a:ext cx="433388" cy="431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14351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6FFD45FC-99F5-4B35-910F-C9AB96A9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id="{1D31EF18-2075-43C1-8FF8-27BD434A6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165850"/>
            <a:ext cx="1436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2" name="Rectangle 9">
            <a:extLst>
              <a:ext uri="{FF2B5EF4-FFF2-40B4-BE49-F238E27FC236}">
                <a16:creationId xmlns:a16="http://schemas.microsoft.com/office/drawing/2014/main" id="{652FF9FD-1E01-436E-8FB5-A85883F1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88C9FF36-1675-4DF8-8ECF-01AE62182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33BDEFA5-8B53-4498-9BAC-DD92CA59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endParaRPr lang="pl-PL" sz="320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sp>
        <p:nvSpPr>
          <p:cNvPr id="15365" name="Prostokąt 12">
            <a:extLst>
              <a:ext uri="{FF2B5EF4-FFF2-40B4-BE49-F238E27FC236}">
                <a16:creationId xmlns:a16="http://schemas.microsoft.com/office/drawing/2014/main" id="{90449D66-A393-4739-8AF7-01BA6054F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844675"/>
            <a:ext cx="7277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i="0">
                <a:solidFill>
                  <a:schemeClr val="bg1"/>
                </a:solidFill>
              </a:rPr>
              <a:t>Заходи, що проводилися в рамках підготовки </a:t>
            </a:r>
            <a:br>
              <a:rPr lang="uk-UA" altLang="pl-PL" i="0">
                <a:solidFill>
                  <a:schemeClr val="bg1"/>
                </a:solidFill>
              </a:rPr>
            </a:br>
            <a:r>
              <a:rPr lang="uk-UA" altLang="pl-PL" i="0">
                <a:solidFill>
                  <a:schemeClr val="bg1"/>
                </a:solidFill>
              </a:rPr>
              <a:t>до проведення кампанії</a:t>
            </a:r>
            <a:r>
              <a:rPr lang="pl-PL" altLang="pl-PL" i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5366" name="Strzałka w prawo 15">
            <a:extLst>
              <a:ext uri="{FF2B5EF4-FFF2-40B4-BE49-F238E27FC236}">
                <a16:creationId xmlns:a16="http://schemas.microsoft.com/office/drawing/2014/main" id="{D91E6321-DF03-4A1C-A9DD-01A36E87E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3500438"/>
            <a:ext cx="246062" cy="917575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5367" name="Strzałka w prawo z wcięciem 17">
            <a:extLst>
              <a:ext uri="{FF2B5EF4-FFF2-40B4-BE49-F238E27FC236}">
                <a16:creationId xmlns:a16="http://schemas.microsoft.com/office/drawing/2014/main" id="{9B8C14ED-6CF2-4611-88E3-FAACB871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5368" name="pole tekstowe 23">
            <a:extLst>
              <a:ext uri="{FF2B5EF4-FFF2-40B4-BE49-F238E27FC236}">
                <a16:creationId xmlns:a16="http://schemas.microsoft.com/office/drawing/2014/main" id="{3CD753C6-EED0-4FF8-97B3-5366D05DA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997200"/>
            <a:ext cx="755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pl-PL" sz="2000">
                <a:solidFill>
                  <a:schemeClr val="tx1"/>
                </a:solidFill>
              </a:rPr>
              <a:t>Співпраця із ЗМІ</a:t>
            </a:r>
            <a:r>
              <a:rPr lang="pl-PL" altLang="pl-PL" sz="200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63492" name="Picture 4" descr="C:\Users\komp\Desktop\Filmy VHS\scan dokt\Bydgoszcz\pik.jpg">
            <a:extLst>
              <a:ext uri="{FF2B5EF4-FFF2-40B4-BE49-F238E27FC236}">
                <a16:creationId xmlns:a16="http://schemas.microsoft.com/office/drawing/2014/main" id="{24F59501-9F26-4A8E-93E6-D7EC44E3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6"/>
            <a:ext cx="2808312" cy="1469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63493" name="Picture 5" descr="C:\Users\komp\Desktop\Filmy VHS\scan dokt\Bydgoszcz\ekspress.png">
            <a:extLst>
              <a:ext uri="{FF2B5EF4-FFF2-40B4-BE49-F238E27FC236}">
                <a16:creationId xmlns:a16="http://schemas.microsoft.com/office/drawing/2014/main" id="{08D13813-4ED5-46B2-93A7-A26F84A3B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37114"/>
            <a:ext cx="2952750" cy="15525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63491" name="Picture 3" descr="C:\Users\komp\Desktop\Filmy VHS\scan dokt\Bydgoszcz\Tvp.png">
            <a:extLst>
              <a:ext uri="{FF2B5EF4-FFF2-40B4-BE49-F238E27FC236}">
                <a16:creationId xmlns:a16="http://schemas.microsoft.com/office/drawing/2014/main" id="{F3ACBE0C-0281-4B5C-8EAC-8C70A49B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2592288" cy="156075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5372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4864F097-6DFF-40A1-A0BE-55686AC1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C:\Users\komp\Desktop\Filmy VHS\scan dokt\Bydgoszcz\zeska.jpg">
            <a:extLst>
              <a:ext uri="{FF2B5EF4-FFF2-40B4-BE49-F238E27FC236}">
                <a16:creationId xmlns:a16="http://schemas.microsoft.com/office/drawing/2014/main" id="{077724AC-C9B2-4587-9948-B5C520F1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869160"/>
            <a:ext cx="2415009" cy="1155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1" name="Text Box 7">
            <a:extLst>
              <a:ext uri="{FF2B5EF4-FFF2-40B4-BE49-F238E27FC236}">
                <a16:creationId xmlns:a16="http://schemas.microsoft.com/office/drawing/2014/main" id="{2F930761-D835-4468-8025-B5C3D959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6019800"/>
            <a:ext cx="146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Lwów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6" name="Rectangle 9">
            <a:extLst>
              <a:ext uri="{FF2B5EF4-FFF2-40B4-BE49-F238E27FC236}">
                <a16:creationId xmlns:a16="http://schemas.microsoft.com/office/drawing/2014/main" id="{35C4B1F0-1B11-4A55-B644-A0D04C9C0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76925"/>
            <a:ext cx="2339975" cy="7429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2000">
                <a:solidFill>
                  <a:schemeClr val="tx1"/>
                </a:solidFill>
              </a:rPr>
              <a:t>Великі магазини</a:t>
            </a:r>
            <a:r>
              <a:rPr lang="pl-PL" altLang="pl-PL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F36916C0-FA94-4A01-BA49-B697554D8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FA12F7F9-07E4-4555-885A-F581EBCA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sp>
        <p:nvSpPr>
          <p:cNvPr id="16389" name="Strzałka w prawo z wcięciem 17">
            <a:extLst>
              <a:ext uri="{FF2B5EF4-FFF2-40B4-BE49-F238E27FC236}">
                <a16:creationId xmlns:a16="http://schemas.microsoft.com/office/drawing/2014/main" id="{653C56A5-7555-458B-BDAF-63CDF818D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0" name="pole tekstowe 14">
            <a:extLst>
              <a:ext uri="{FF2B5EF4-FFF2-40B4-BE49-F238E27FC236}">
                <a16:creationId xmlns:a16="http://schemas.microsoft.com/office/drawing/2014/main" id="{067C71E9-91A6-4A3B-A3A0-87765B07E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565400"/>
            <a:ext cx="4752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2000">
                <a:solidFill>
                  <a:schemeClr val="tx1"/>
                </a:solidFill>
              </a:rPr>
              <a:t>Рандомним способом вибрано</a:t>
            </a:r>
            <a:r>
              <a:rPr lang="pl-PL" altLang="pl-PL" sz="2000">
                <a:solidFill>
                  <a:schemeClr val="tx1"/>
                </a:solidFill>
              </a:rPr>
              <a:t> 50 </a:t>
            </a:r>
            <a:r>
              <a:rPr lang="uk-UA" altLang="pl-PL" sz="2000">
                <a:solidFill>
                  <a:schemeClr val="tx1"/>
                </a:solidFill>
              </a:rPr>
              <a:t>пунктів продажу алкоголю</a:t>
            </a:r>
            <a:r>
              <a:rPr lang="pl-PL" altLang="pl-PL" sz="200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17" name="Picture 1032" descr="C:\Users\komp\Desktop\Filmy VHS\scan dokt\Bydgoszcz\losowanie.jpg">
            <a:extLst>
              <a:ext uri="{FF2B5EF4-FFF2-40B4-BE49-F238E27FC236}">
                <a16:creationId xmlns:a16="http://schemas.microsoft.com/office/drawing/2014/main" id="{4A6E6A0D-701D-4C70-A862-5D283A6D0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268413"/>
            <a:ext cx="2571750" cy="178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9" name="Text Box 1029">
            <a:extLst>
              <a:ext uri="{FF2B5EF4-FFF2-40B4-BE49-F238E27FC236}">
                <a16:creationId xmlns:a16="http://schemas.microsoft.com/office/drawing/2014/main" id="{7766B610-A200-447D-9EB7-6896BA85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72816"/>
            <a:ext cx="334097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3200" i="0" dirty="0">
                <a:solidFill>
                  <a:schemeClr val="tx1"/>
                </a:solidFill>
              </a:rPr>
              <a:t>ХІД КАМПАНІЇ</a:t>
            </a:r>
            <a:r>
              <a:rPr lang="pl-PL" i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4514" name="Picture 2" descr="C:\Users\komp\Desktop\Filmy VHS\scan dokt\Bydgoszcz\splep.jpg">
            <a:extLst>
              <a:ext uri="{FF2B5EF4-FFF2-40B4-BE49-F238E27FC236}">
                <a16:creationId xmlns:a16="http://schemas.microsoft.com/office/drawing/2014/main" id="{B2717091-998D-461E-B5BD-81F6B600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789363"/>
            <a:ext cx="1536700" cy="1152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4515" name="Picture 3" descr="C:\Users\komp\Desktop\Filmy VHS\scan dokt\Bydgoszcz\20211125_100703.jpg">
            <a:extLst>
              <a:ext uri="{FF2B5EF4-FFF2-40B4-BE49-F238E27FC236}">
                <a16:creationId xmlns:a16="http://schemas.microsoft.com/office/drawing/2014/main" id="{F0862AEF-48C3-48DC-8233-96CEE2BE7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" y="3716338"/>
            <a:ext cx="2814638" cy="1368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4517" name="Picture 5" descr="C:\Users\komp\Desktop\Filmy VHS\scan dokt\Bydgoszcz\20211123_142530.jpg">
            <a:extLst>
              <a:ext uri="{FF2B5EF4-FFF2-40B4-BE49-F238E27FC236}">
                <a16:creationId xmlns:a16="http://schemas.microsoft.com/office/drawing/2014/main" id="{3EF97D22-12E8-4C61-A66E-FC2E9D57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933825"/>
            <a:ext cx="1016000" cy="2087563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1600" dir="2700000" algn="tl" rotWithShape="0">
              <a:srgbClr val="000000">
                <a:alpha val="34998"/>
              </a:srgbClr>
            </a:outerShdw>
          </a:effectLst>
        </p:spPr>
      </p:pic>
      <p:pic>
        <p:nvPicPr>
          <p:cNvPr id="64518" name="Picture 6" descr="C:\Users\komp\Desktop\Filmy VHS\scan dokt\Bydgoszcz\stacja.jpg">
            <a:extLst>
              <a:ext uri="{FF2B5EF4-FFF2-40B4-BE49-F238E27FC236}">
                <a16:creationId xmlns:a16="http://schemas.microsoft.com/office/drawing/2014/main" id="{E6AB6E66-0B6E-4929-A086-7FEEAC36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4365625"/>
            <a:ext cx="1628775" cy="1082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4520" name="Picture 8" descr="C:\Users\komp\Desktop\Filmy VHS\scan dokt\Bydgoszcz\20211125_101305.jpg">
            <a:extLst>
              <a:ext uri="{FF2B5EF4-FFF2-40B4-BE49-F238E27FC236}">
                <a16:creationId xmlns:a16="http://schemas.microsoft.com/office/drawing/2014/main" id="{82CEBB63-8ACE-4557-A7CB-F496F741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4797425"/>
            <a:ext cx="2447925" cy="1190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6400" name="pole tekstowe 24">
            <a:extLst>
              <a:ext uri="{FF2B5EF4-FFF2-40B4-BE49-F238E27FC236}">
                <a16:creationId xmlns:a16="http://schemas.microsoft.com/office/drawing/2014/main" id="{28B3D446-B7D4-4CEC-A9FD-DE35FEE9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949950"/>
            <a:ext cx="299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2000">
                <a:solidFill>
                  <a:schemeClr val="tx1"/>
                </a:solidFill>
              </a:rPr>
              <a:t>Маленькі магазини</a:t>
            </a:r>
            <a:endParaRPr lang="pl-PL" altLang="pl-PL" sz="2000">
              <a:solidFill>
                <a:schemeClr val="tx1"/>
              </a:solidFill>
            </a:endParaRPr>
          </a:p>
        </p:txBody>
      </p:sp>
      <p:pic>
        <p:nvPicPr>
          <p:cNvPr id="16401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C29FDAB6-5681-4066-86C8-E8E9FC18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7">
            <a:extLst>
              <a:ext uri="{FF2B5EF4-FFF2-40B4-BE49-F238E27FC236}">
                <a16:creationId xmlns:a16="http://schemas.microsoft.com/office/drawing/2014/main" id="{88B419B4-C968-474D-A223-4C85052E0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6092825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0" name="Rectangle 9">
            <a:extLst>
              <a:ext uri="{FF2B5EF4-FFF2-40B4-BE49-F238E27FC236}">
                <a16:creationId xmlns:a16="http://schemas.microsoft.com/office/drawing/2014/main" id="{B80C908E-2A7E-4709-AD04-9CFE698C2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CA7C717F-352E-4245-8FD8-155B8043C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5D5ECE84-2A6C-4EEA-8DF6-F9727646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pic>
        <p:nvPicPr>
          <p:cNvPr id="17413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580F3902-8316-472C-8E27-2201A14A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144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Strzałka w prawo z wcięciem 17">
            <a:extLst>
              <a:ext uri="{FF2B5EF4-FFF2-40B4-BE49-F238E27FC236}">
                <a16:creationId xmlns:a16="http://schemas.microsoft.com/office/drawing/2014/main" id="{0152611C-7868-4597-980A-D70D5A6E4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7415" name="pole tekstowe 14">
            <a:extLst>
              <a:ext uri="{FF2B5EF4-FFF2-40B4-BE49-F238E27FC236}">
                <a16:creationId xmlns:a16="http://schemas.microsoft.com/office/drawing/2014/main" id="{612F9185-EB0B-4747-BBD8-6331C0C67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060575"/>
            <a:ext cx="6769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2000">
                <a:solidFill>
                  <a:schemeClr val="tx1"/>
                </a:solidFill>
              </a:rPr>
              <a:t>Проведення експерименту в магазинах з </a:t>
            </a:r>
            <a:r>
              <a:rPr lang="pl-PL" altLang="pl-PL" sz="2000">
                <a:solidFill>
                  <a:schemeClr val="tx1"/>
                </a:solidFill>
              </a:rPr>
              <a:t> </a:t>
            </a:r>
            <a:r>
              <a:rPr lang="uk-UA" altLang="pl-PL" sz="2000">
                <a:solidFill>
                  <a:schemeClr val="tx1"/>
                </a:solidFill>
              </a:rPr>
              <a:t>алкогольними напоями</a:t>
            </a:r>
            <a:endParaRPr lang="pl-PL" altLang="pl-PL" sz="2000">
              <a:solidFill>
                <a:schemeClr val="tx1"/>
              </a:solidFill>
            </a:endParaRPr>
          </a:p>
          <a:p>
            <a:pPr algn="ctr" eaLnBrk="1" hangingPunct="1"/>
            <a:r>
              <a:rPr lang="pl-PL" altLang="pl-PL" sz="200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5538" name="Picture 2" descr="C:\Users\komp\Desktop\Filmy VHS\scan dokt\Bydgoszcz\kolejka.jpg">
            <a:extLst>
              <a:ext uri="{FF2B5EF4-FFF2-40B4-BE49-F238E27FC236}">
                <a16:creationId xmlns:a16="http://schemas.microsoft.com/office/drawing/2014/main" id="{B5CF7767-81E6-4189-A4F3-7602D9BA9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284538"/>
            <a:ext cx="2089150" cy="13906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5539" name="Picture 3" descr="C:\Users\komp\Desktop\Filmy VHS\scan dokt\Bydgoszcz\90.jpg">
            <a:extLst>
              <a:ext uri="{FF2B5EF4-FFF2-40B4-BE49-F238E27FC236}">
                <a16:creationId xmlns:a16="http://schemas.microsoft.com/office/drawing/2014/main" id="{91759D52-CCF9-44EC-A0F7-AB4F7960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284538"/>
            <a:ext cx="2362200" cy="13287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5540" name="Picture 4" descr="C:\Users\komp\Desktop\Filmy VHS\scan dokt\Bydgoszcz\sprzedse.jpg">
            <a:extLst>
              <a:ext uri="{FF2B5EF4-FFF2-40B4-BE49-F238E27FC236}">
                <a16:creationId xmlns:a16="http://schemas.microsoft.com/office/drawing/2014/main" id="{B2C424ED-8B54-4A06-9D8F-862D5804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6388" y="3284538"/>
            <a:ext cx="2163762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7419" name="pole tekstowe 20">
            <a:extLst>
              <a:ext uri="{FF2B5EF4-FFF2-40B4-BE49-F238E27FC236}">
                <a16:creationId xmlns:a16="http://schemas.microsoft.com/office/drawing/2014/main" id="{818CCFC3-6AB1-48FF-A573-36C60979E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5300663"/>
            <a:ext cx="571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1800">
                <a:solidFill>
                  <a:schemeClr val="tx1"/>
                </a:solidFill>
              </a:rPr>
              <a:t>Спроба волонтера купити алкогольний напій</a:t>
            </a:r>
            <a:endParaRPr lang="pl-PL" altLang="pl-PL" sz="1800">
              <a:solidFill>
                <a:schemeClr val="tx1"/>
              </a:solidFill>
            </a:endParaRPr>
          </a:p>
        </p:txBody>
      </p:sp>
      <p:sp>
        <p:nvSpPr>
          <p:cNvPr id="22" name="Text Box 1029">
            <a:extLst>
              <a:ext uri="{FF2B5EF4-FFF2-40B4-BE49-F238E27FC236}">
                <a16:creationId xmlns:a16="http://schemas.microsoft.com/office/drawing/2014/main" id="{86017609-E87A-4D78-885F-BBD40390E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1412776"/>
            <a:ext cx="305404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2800" i="0" dirty="0">
                <a:solidFill>
                  <a:schemeClr val="tx1"/>
                </a:solidFill>
              </a:rPr>
              <a:t>ХІД КАМПАНІЇ</a:t>
            </a:r>
            <a:r>
              <a:rPr lang="pl-PL" sz="2800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Strzałka w prawo 22">
            <a:extLst>
              <a:ext uri="{FF2B5EF4-FFF2-40B4-BE49-F238E27FC236}">
                <a16:creationId xmlns:a16="http://schemas.microsoft.com/office/drawing/2014/main" id="{9B222E9C-0340-4A90-83BE-55FC89A78C69}"/>
              </a:ext>
            </a:extLst>
          </p:cNvPr>
          <p:cNvSpPr/>
          <p:nvPr/>
        </p:nvSpPr>
        <p:spPr>
          <a:xfrm>
            <a:off x="2843213" y="3716338"/>
            <a:ext cx="7207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25" name="Picture 3" descr="C:\Users\komp\Desktop\Filmy VHS\scan dokt\Bydgoszcz\dowód.jpg">
            <a:extLst>
              <a:ext uri="{FF2B5EF4-FFF2-40B4-BE49-F238E27FC236}">
                <a16:creationId xmlns:a16="http://schemas.microsoft.com/office/drawing/2014/main" id="{A301E127-08F6-44CC-9E6F-D10073EEB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860800"/>
            <a:ext cx="912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trzałka w prawo 25">
            <a:extLst>
              <a:ext uri="{FF2B5EF4-FFF2-40B4-BE49-F238E27FC236}">
                <a16:creationId xmlns:a16="http://schemas.microsoft.com/office/drawing/2014/main" id="{236563FE-F1B5-457F-B293-E18FDB71B262}"/>
              </a:ext>
            </a:extLst>
          </p:cNvPr>
          <p:cNvSpPr/>
          <p:nvPr/>
        </p:nvSpPr>
        <p:spPr>
          <a:xfrm>
            <a:off x="5867400" y="3716338"/>
            <a:ext cx="7207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251190C1-E6B3-4769-ABA9-E7D4DF8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pic>
        <p:nvPicPr>
          <p:cNvPr id="65542" name="Picture 6" descr="C:\Users\komp\Desktop\Filmy VHS\scan dokt\Bydgoszcz\ok.jpg">
            <a:extLst>
              <a:ext uri="{FF2B5EF4-FFF2-40B4-BE49-F238E27FC236}">
                <a16:creationId xmlns:a16="http://schemas.microsoft.com/office/drawing/2014/main" id="{6D1786DF-5EE7-4B02-93F1-AD19D9070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41613"/>
            <a:ext cx="37433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4" name="Rectangle 9">
            <a:extLst>
              <a:ext uri="{FF2B5EF4-FFF2-40B4-BE49-F238E27FC236}">
                <a16:creationId xmlns:a16="http://schemas.microsoft.com/office/drawing/2014/main" id="{EDEAE480-76FF-4D15-9AB4-24874A2B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C31AC68C-A782-4DE3-BFE3-D6833CD35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sp>
        <p:nvSpPr>
          <p:cNvPr id="18436" name="Strzałka w prawo z wcięciem 17">
            <a:extLst>
              <a:ext uri="{FF2B5EF4-FFF2-40B4-BE49-F238E27FC236}">
                <a16:creationId xmlns:a16="http://schemas.microsoft.com/office/drawing/2014/main" id="{36955EDE-E66E-431E-A731-B4EBE1593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8437" name="pole tekstowe 14">
            <a:extLst>
              <a:ext uri="{FF2B5EF4-FFF2-40B4-BE49-F238E27FC236}">
                <a16:creationId xmlns:a16="http://schemas.microsoft.com/office/drawing/2014/main" id="{14C9C9BD-E830-46D5-A900-76315490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133600"/>
            <a:ext cx="540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2000">
                <a:solidFill>
                  <a:schemeClr val="tx1"/>
                </a:solidFill>
              </a:rPr>
              <a:t>Проведення експерименту в магазинах з </a:t>
            </a:r>
            <a:r>
              <a:rPr lang="pl-PL" altLang="pl-PL" sz="2000">
                <a:solidFill>
                  <a:schemeClr val="tx1"/>
                </a:solidFill>
              </a:rPr>
              <a:t> </a:t>
            </a:r>
            <a:r>
              <a:rPr lang="uk-UA" altLang="pl-PL" sz="2000">
                <a:solidFill>
                  <a:schemeClr val="tx1"/>
                </a:solidFill>
              </a:rPr>
              <a:t>алкогольними напоями</a:t>
            </a:r>
            <a:endParaRPr lang="pl-PL" altLang="pl-PL" sz="2000">
              <a:solidFill>
                <a:schemeClr val="tx1"/>
              </a:solidFill>
            </a:endParaRPr>
          </a:p>
        </p:txBody>
      </p:sp>
      <p:pic>
        <p:nvPicPr>
          <p:cNvPr id="65540" name="Picture 4" descr="C:\Users\komp\Desktop\Filmy VHS\scan dokt\Bydgoszcz\sprzedse.jpg">
            <a:extLst>
              <a:ext uri="{FF2B5EF4-FFF2-40B4-BE49-F238E27FC236}">
                <a16:creationId xmlns:a16="http://schemas.microsoft.com/office/drawing/2014/main" id="{209CEA59-FF2D-4F2D-B06C-435ADDC5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500438"/>
            <a:ext cx="2016125" cy="1343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8439" name="pole tekstowe 20">
            <a:extLst>
              <a:ext uri="{FF2B5EF4-FFF2-40B4-BE49-F238E27FC236}">
                <a16:creationId xmlns:a16="http://schemas.microsoft.com/office/drawing/2014/main" id="{A873F1BA-6A5D-4F63-98B9-8FB761F88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5300663"/>
            <a:ext cx="7727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1800">
                <a:solidFill>
                  <a:schemeClr val="tx1"/>
                </a:solidFill>
              </a:rPr>
              <a:t>Втручання дорослого свідка купівлі алкоголю «неповнолітнім»</a:t>
            </a:r>
            <a:endParaRPr lang="pl-PL" altLang="pl-PL" sz="1800">
              <a:solidFill>
                <a:schemeClr val="tx1"/>
              </a:solidFill>
            </a:endParaRPr>
          </a:p>
        </p:txBody>
      </p:sp>
      <p:pic>
        <p:nvPicPr>
          <p:cNvPr id="66562" name="Picture 2" descr="C:\Users\komp\Desktop\Filmy VHS\scan dokt\Bydgoszcz\pan.jpg">
            <a:extLst>
              <a:ext uri="{FF2B5EF4-FFF2-40B4-BE49-F238E27FC236}">
                <a16:creationId xmlns:a16="http://schemas.microsoft.com/office/drawing/2014/main" id="{D2C2FE5A-B1D9-429C-9726-565378277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429000"/>
            <a:ext cx="1981200" cy="1317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6563" name="Picture 3" descr="C:\Users\komp\Desktop\Filmy VHS\scan dokt\Bydgoszcz\dowód.jpg">
            <a:extLst>
              <a:ext uri="{FF2B5EF4-FFF2-40B4-BE49-F238E27FC236}">
                <a16:creationId xmlns:a16="http://schemas.microsoft.com/office/drawing/2014/main" id="{D8E9C240-F160-434E-891F-2DD8F4EA5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500438"/>
            <a:ext cx="2052637" cy="1296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988C2A9-686A-44FA-B147-49B508566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57563"/>
            <a:ext cx="15843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8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Text Box 1029">
            <a:extLst>
              <a:ext uri="{FF2B5EF4-FFF2-40B4-BE49-F238E27FC236}">
                <a16:creationId xmlns:a16="http://schemas.microsoft.com/office/drawing/2014/main" id="{D783DBBF-1994-4B35-A48A-850468ADC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412776"/>
            <a:ext cx="296427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2800" i="0" dirty="0">
                <a:solidFill>
                  <a:schemeClr val="tx1"/>
                </a:solidFill>
              </a:rPr>
              <a:t>ХІД КАМПАНІЇ</a:t>
            </a:r>
            <a:r>
              <a:rPr lang="pl-PL" sz="2800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Strzałka w prawo 19">
            <a:extLst>
              <a:ext uri="{FF2B5EF4-FFF2-40B4-BE49-F238E27FC236}">
                <a16:creationId xmlns:a16="http://schemas.microsoft.com/office/drawing/2014/main" id="{90D0C9E7-3D58-48CB-B1FF-C0586541FE8A}"/>
              </a:ext>
            </a:extLst>
          </p:cNvPr>
          <p:cNvSpPr/>
          <p:nvPr/>
        </p:nvSpPr>
        <p:spPr>
          <a:xfrm>
            <a:off x="2771775" y="3860800"/>
            <a:ext cx="7207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2" name="Strzałka w prawo 21">
            <a:extLst>
              <a:ext uri="{FF2B5EF4-FFF2-40B4-BE49-F238E27FC236}">
                <a16:creationId xmlns:a16="http://schemas.microsoft.com/office/drawing/2014/main" id="{5698B1F8-4D81-4A43-B358-E18A444AF91B}"/>
              </a:ext>
            </a:extLst>
          </p:cNvPr>
          <p:cNvSpPr/>
          <p:nvPr/>
        </p:nvSpPr>
        <p:spPr>
          <a:xfrm>
            <a:off x="5724525" y="3860800"/>
            <a:ext cx="71913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18448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BDB972A1-F0BA-400D-AB59-7CFEAE41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7">
            <a:extLst>
              <a:ext uri="{FF2B5EF4-FFF2-40B4-BE49-F238E27FC236}">
                <a16:creationId xmlns:a16="http://schemas.microsoft.com/office/drawing/2014/main" id="{42D9A87E-9E17-4114-826D-D6C5CA5AF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pic>
        <p:nvPicPr>
          <p:cNvPr id="66564" name="Picture 4" descr="C:\Users\komp\Desktop\Filmy VHS\scan dokt\Bydgoszcz\zast.jpg">
            <a:extLst>
              <a:ext uri="{FF2B5EF4-FFF2-40B4-BE49-F238E27FC236}">
                <a16:creationId xmlns:a16="http://schemas.microsoft.com/office/drawing/2014/main" id="{EEF8B95F-1073-4C09-942B-7ACCF0EC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781300"/>
            <a:ext cx="2592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58" name="Rectangle 9">
            <a:extLst>
              <a:ext uri="{FF2B5EF4-FFF2-40B4-BE49-F238E27FC236}">
                <a16:creationId xmlns:a16="http://schemas.microsoft.com/office/drawing/2014/main" id="{A48ACDD5-2C03-4F18-98B4-A36B49F2A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D462DABC-3F56-4B48-854E-105CE394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sp>
        <p:nvSpPr>
          <p:cNvPr id="19460" name="Strzałka w prawo z wcięciem 17">
            <a:extLst>
              <a:ext uri="{FF2B5EF4-FFF2-40B4-BE49-F238E27FC236}">
                <a16:creationId xmlns:a16="http://schemas.microsoft.com/office/drawing/2014/main" id="{78F4B1BC-9A63-45A4-BDBE-C7AE3A58C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9461" name="pole tekstowe 14">
            <a:extLst>
              <a:ext uri="{FF2B5EF4-FFF2-40B4-BE49-F238E27FC236}">
                <a16:creationId xmlns:a16="http://schemas.microsoft.com/office/drawing/2014/main" id="{BC7B7B78-5A36-47FA-90E8-99B74A57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76475"/>
            <a:ext cx="4752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2000">
                <a:solidFill>
                  <a:schemeClr val="tx1"/>
                </a:solidFill>
              </a:rPr>
              <a:t>Підрахунок та аналіз зібраних анкет в рамках проведених заходів</a:t>
            </a:r>
            <a:endParaRPr lang="pl-PL" altLang="pl-PL" sz="2000">
              <a:solidFill>
                <a:schemeClr val="tx1"/>
              </a:solidFill>
            </a:endParaRPr>
          </a:p>
        </p:txBody>
      </p:sp>
      <p:graphicFrame>
        <p:nvGraphicFramePr>
          <p:cNvPr id="19462" name="Object 2">
            <a:extLst>
              <a:ext uri="{FF2B5EF4-FFF2-40B4-BE49-F238E27FC236}">
                <a16:creationId xmlns:a16="http://schemas.microsoft.com/office/drawing/2014/main" id="{130BF4E5-D059-4BE3-95AF-26063D3328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2565400"/>
          <a:ext cx="2495550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565400"/>
                        <a:ext cx="2495550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87" name="Picture 3" descr="C:\Users\komp\Desktop\Filmy VHS\scan dokt\Bydgoszcz\ankiet.jpg">
            <a:extLst>
              <a:ext uri="{FF2B5EF4-FFF2-40B4-BE49-F238E27FC236}">
                <a16:creationId xmlns:a16="http://schemas.microsoft.com/office/drawing/2014/main" id="{D90EEF69-ACE6-4593-A0D5-C4C37F7FA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149725"/>
            <a:ext cx="1512888" cy="14620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67589" name="Picture 5" descr="C:\Users\komp\Desktop\Filmy VHS\scan dokt\Bydgoszcz\trt.jpg">
            <a:extLst>
              <a:ext uri="{FF2B5EF4-FFF2-40B4-BE49-F238E27FC236}">
                <a16:creationId xmlns:a16="http://schemas.microsoft.com/office/drawing/2014/main" id="{29B51922-9E0E-4398-836B-656A5A693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3860800"/>
            <a:ext cx="2584450" cy="21986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0" name="Text Box 1029">
            <a:extLst>
              <a:ext uri="{FF2B5EF4-FFF2-40B4-BE49-F238E27FC236}">
                <a16:creationId xmlns:a16="http://schemas.microsoft.com/office/drawing/2014/main" id="{56D4E641-8764-4FB2-9ADC-0301BF034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268760"/>
            <a:ext cx="296427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2800" i="0" dirty="0">
                <a:solidFill>
                  <a:schemeClr val="tx1"/>
                </a:solidFill>
              </a:rPr>
              <a:t>ХІД КАМПАНІЇ</a:t>
            </a:r>
            <a:endParaRPr lang="pl-PL" sz="2800" i="0" dirty="0">
              <a:solidFill>
                <a:schemeClr val="tx1"/>
              </a:solidFill>
            </a:endParaRPr>
          </a:p>
        </p:txBody>
      </p:sp>
      <p:pic>
        <p:nvPicPr>
          <p:cNvPr id="19468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32C5DA6E-3B76-48A6-8BFD-DF751646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7">
            <a:extLst>
              <a:ext uri="{FF2B5EF4-FFF2-40B4-BE49-F238E27FC236}">
                <a16:creationId xmlns:a16="http://schemas.microsoft.com/office/drawing/2014/main" id="{23098421-52D3-499E-B487-5DB9B5F2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2" name="Rectangle 9">
            <a:extLst>
              <a:ext uri="{FF2B5EF4-FFF2-40B4-BE49-F238E27FC236}">
                <a16:creationId xmlns:a16="http://schemas.microsoft.com/office/drawing/2014/main" id="{45464378-83B9-44FF-BC1C-5BF439C4A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536" y="52292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 sz="1200" dirty="0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5705E239-97DF-4D7A-8050-30EFBEF54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39F906B2-4916-428D-B441-D2A814A08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6250"/>
            <a:ext cx="54006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320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pic>
        <p:nvPicPr>
          <p:cNvPr id="20485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373D1545-E0AA-4A4B-91C3-D531E4C72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0795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trzałka w prawo z wcięciem 17">
            <a:extLst>
              <a:ext uri="{FF2B5EF4-FFF2-40B4-BE49-F238E27FC236}">
                <a16:creationId xmlns:a16="http://schemas.microsoft.com/office/drawing/2014/main" id="{2680398D-3432-4F19-BF9F-4FEF2C2E6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20487" name="Text Box 1029">
            <a:extLst>
              <a:ext uri="{FF2B5EF4-FFF2-40B4-BE49-F238E27FC236}">
                <a16:creationId xmlns:a16="http://schemas.microsoft.com/office/drawing/2014/main" id="{1F7472AB-17E9-42DD-B5A2-B2DE142E9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1125538"/>
            <a:ext cx="3917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1800" i="0">
                <a:solidFill>
                  <a:schemeClr val="tx1"/>
                </a:solidFill>
              </a:rPr>
              <a:t>Результати проведеної кампанії </a:t>
            </a:r>
            <a:br>
              <a:rPr lang="uk-UA" altLang="pl-PL" sz="1800" i="0">
                <a:solidFill>
                  <a:schemeClr val="tx1"/>
                </a:solidFill>
              </a:rPr>
            </a:br>
            <a:r>
              <a:rPr lang="uk-UA" altLang="pl-PL" sz="1800" i="0">
                <a:solidFill>
                  <a:schemeClr val="tx1"/>
                </a:solidFill>
              </a:rPr>
              <a:t>протягом</a:t>
            </a:r>
            <a:r>
              <a:rPr lang="pl-PL" altLang="pl-PL" sz="1800" i="0">
                <a:solidFill>
                  <a:schemeClr val="tx1"/>
                </a:solidFill>
              </a:rPr>
              <a:t> 2006</a:t>
            </a:r>
            <a:r>
              <a:rPr lang="uk-UA" altLang="pl-PL" sz="1800" i="0">
                <a:solidFill>
                  <a:schemeClr val="tx1"/>
                </a:solidFill>
              </a:rPr>
              <a:t>–</a:t>
            </a:r>
            <a:r>
              <a:rPr lang="pl-PL" altLang="pl-PL" sz="1800" i="0">
                <a:solidFill>
                  <a:schemeClr val="tx1"/>
                </a:solidFill>
              </a:rPr>
              <a:t>2021</a:t>
            </a:r>
            <a:r>
              <a:rPr lang="uk-UA" altLang="pl-PL" sz="1800" i="0">
                <a:solidFill>
                  <a:schemeClr val="tx1"/>
                </a:solidFill>
              </a:rPr>
              <a:t> років</a:t>
            </a:r>
            <a:endParaRPr lang="pl-PL" altLang="pl-PL" sz="1800" i="0">
              <a:solidFill>
                <a:schemeClr val="tx1"/>
              </a:solidFill>
            </a:endParaRPr>
          </a:p>
        </p:txBody>
      </p:sp>
      <p:pic>
        <p:nvPicPr>
          <p:cNvPr id="20488" name="Picture 3">
            <a:extLst>
              <a:ext uri="{FF2B5EF4-FFF2-40B4-BE49-F238E27FC236}">
                <a16:creationId xmlns:a16="http://schemas.microsoft.com/office/drawing/2014/main" id="{C18A27B3-EB68-4C41-9BA4-13D07462D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808"/>
            <a:ext cx="80645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7B9F873E-C591-452D-BCDC-B934BEE7C6DA}"/>
              </a:ext>
            </a:extLst>
          </p:cNvPr>
          <p:cNvGraphicFramePr>
            <a:graphicFrameLocks noGrp="1"/>
          </p:cNvGraphicFramePr>
          <p:nvPr/>
        </p:nvGraphicFramePr>
        <p:xfrm>
          <a:off x="1116013" y="5157788"/>
          <a:ext cx="7343772" cy="647700"/>
        </p:xfrm>
        <a:graphic>
          <a:graphicData uri="http://schemas.openxmlformats.org/drawingml/2006/table">
            <a:tbl>
              <a:tblPr/>
              <a:tblGrid>
                <a:gridCol w="458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9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1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91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1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91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91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91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91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91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918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ROK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2006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2007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2008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2009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2010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2011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2012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2013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2014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2015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2016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2017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2018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2019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2020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pl-PL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63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47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58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77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80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81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76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86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77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85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75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85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84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87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86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Box 7">
            <a:extLst>
              <a:ext uri="{FF2B5EF4-FFF2-40B4-BE49-F238E27FC236}">
                <a16:creationId xmlns:a16="http://schemas.microsoft.com/office/drawing/2014/main" id="{052E24D9-EA30-4E0C-BA52-C6E3EC741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525B39B-CBDA-42C6-A248-81D1B03D9635}"/>
              </a:ext>
            </a:extLst>
          </p:cNvPr>
          <p:cNvSpPr txBox="1"/>
          <p:nvPr/>
        </p:nvSpPr>
        <p:spPr>
          <a:xfrm>
            <a:off x="143000" y="6054769"/>
            <a:ext cx="3688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pl-PL" sz="1200" dirty="0"/>
              <a:t>Продаж алкоголю з перевіркою віку покупця</a:t>
            </a:r>
            <a:endParaRPr lang="pl-PL" sz="1200" dirty="0"/>
          </a:p>
        </p:txBody>
      </p:sp>
      <p:sp>
        <p:nvSpPr>
          <p:cNvPr id="15" name="Objaśnienie: podwójna wygięta linia 14">
            <a:extLst>
              <a:ext uri="{FF2B5EF4-FFF2-40B4-BE49-F238E27FC236}">
                <a16:creationId xmlns:a16="http://schemas.microsoft.com/office/drawing/2014/main" id="{8973868A-F082-45A2-841A-833794D18D01}"/>
              </a:ext>
            </a:extLst>
          </p:cNvPr>
          <p:cNvSpPr/>
          <p:nvPr/>
        </p:nvSpPr>
        <p:spPr>
          <a:xfrm>
            <a:off x="143000" y="5976532"/>
            <a:ext cx="3636912" cy="355236"/>
          </a:xfrm>
          <a:prstGeom prst="borderCallout3">
            <a:avLst>
              <a:gd name="adj1" fmla="val -965977"/>
              <a:gd name="adj2" fmla="val 19002"/>
              <a:gd name="adj3" fmla="val -970871"/>
              <a:gd name="adj4" fmla="val -2092"/>
              <a:gd name="adj5" fmla="val 57445"/>
              <a:gd name="adj6" fmla="val -2361"/>
              <a:gd name="adj7" fmla="val 55514"/>
              <a:gd name="adj8" fmla="val 227"/>
            </a:avLst>
          </a:prstGeom>
          <a:noFill/>
          <a:ln>
            <a:solidFill>
              <a:srgbClr val="91FDE6"/>
            </a:solidFill>
            <a:headEnd type="stealt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FD849E2-8B24-43FE-A948-6C540BCB32F8}"/>
              </a:ext>
            </a:extLst>
          </p:cNvPr>
          <p:cNvSpPr/>
          <p:nvPr/>
        </p:nvSpPr>
        <p:spPr>
          <a:xfrm>
            <a:off x="2520280" y="465585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uk-UA" altLang="pl-PL" sz="1200" dirty="0">
                <a:solidFill>
                  <a:srgbClr val="00B0F0"/>
                </a:solidFill>
              </a:rPr>
              <a:t>Рік проведення профілактичних заходів</a:t>
            </a:r>
            <a:br>
              <a:rPr lang="uk-UA" altLang="pl-PL" sz="1200" dirty="0">
                <a:solidFill>
                  <a:srgbClr val="00B0F0"/>
                </a:solidFill>
              </a:rPr>
            </a:br>
            <a:endParaRPr lang="pl-PL" altLang="pl-PL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0" name="Rectangle 9">
            <a:extLst>
              <a:ext uri="{FF2B5EF4-FFF2-40B4-BE49-F238E27FC236}">
                <a16:creationId xmlns:a16="http://schemas.microsoft.com/office/drawing/2014/main" id="{AF6A23CF-C4ED-419D-ABF9-E0A9142F1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004" y="5721201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8A008CDD-1720-4CD8-BFD3-D70BDEE18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31AC409D-746D-4F63-8264-D87821FED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468313"/>
            <a:ext cx="54006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pl-PL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pic>
        <p:nvPicPr>
          <p:cNvPr id="22533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87E44D95-498A-48C7-8A70-80AB26D9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Strzałka w prawo z wcięciem 17">
            <a:extLst>
              <a:ext uri="{FF2B5EF4-FFF2-40B4-BE49-F238E27FC236}">
                <a16:creationId xmlns:a16="http://schemas.microsoft.com/office/drawing/2014/main" id="{7DD435C0-36E9-45A4-BED4-802785DFC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22535" name="Text Box 1029">
            <a:extLst>
              <a:ext uri="{FF2B5EF4-FFF2-40B4-BE49-F238E27FC236}">
                <a16:creationId xmlns:a16="http://schemas.microsoft.com/office/drawing/2014/main" id="{AF4B186C-7E9D-4B27-BE33-B13F59841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1125538"/>
            <a:ext cx="3917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1800" i="0">
                <a:solidFill>
                  <a:schemeClr val="tx1"/>
                </a:solidFill>
              </a:rPr>
              <a:t>Результати проведеної кампанії </a:t>
            </a:r>
            <a:br>
              <a:rPr lang="uk-UA" altLang="pl-PL" sz="1800" i="0">
                <a:solidFill>
                  <a:schemeClr val="tx1"/>
                </a:solidFill>
              </a:rPr>
            </a:br>
            <a:r>
              <a:rPr lang="uk-UA" altLang="pl-PL" sz="1800" i="0">
                <a:solidFill>
                  <a:schemeClr val="tx1"/>
                </a:solidFill>
              </a:rPr>
              <a:t>протягом</a:t>
            </a:r>
            <a:r>
              <a:rPr lang="pl-PL" altLang="pl-PL" sz="1800" i="0">
                <a:solidFill>
                  <a:schemeClr val="tx1"/>
                </a:solidFill>
              </a:rPr>
              <a:t> 2006</a:t>
            </a:r>
            <a:r>
              <a:rPr lang="uk-UA" altLang="pl-PL" sz="1800" i="0">
                <a:solidFill>
                  <a:schemeClr val="tx1"/>
                </a:solidFill>
              </a:rPr>
              <a:t>–</a:t>
            </a:r>
            <a:r>
              <a:rPr lang="pl-PL" altLang="pl-PL" sz="1800" i="0">
                <a:solidFill>
                  <a:schemeClr val="tx1"/>
                </a:solidFill>
              </a:rPr>
              <a:t>2021</a:t>
            </a:r>
            <a:r>
              <a:rPr lang="uk-UA" altLang="pl-PL" sz="1800" i="0">
                <a:solidFill>
                  <a:schemeClr val="tx1"/>
                </a:solidFill>
              </a:rPr>
              <a:t> років</a:t>
            </a:r>
            <a:r>
              <a:rPr lang="pl-PL" altLang="pl-PL" sz="1800" i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2536" name="Picture 2">
            <a:extLst>
              <a:ext uri="{FF2B5EF4-FFF2-40B4-BE49-F238E27FC236}">
                <a16:creationId xmlns:a16="http://schemas.microsoft.com/office/drawing/2014/main" id="{498D3970-A65A-4261-B1E1-B2EF26658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6327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E9711AFB-1512-4BA6-ADE2-EE343C187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48809"/>
              </p:ext>
            </p:extLst>
          </p:nvPr>
        </p:nvGraphicFramePr>
        <p:xfrm>
          <a:off x="684213" y="5084763"/>
          <a:ext cx="7632696" cy="576262"/>
        </p:xfrm>
        <a:graphic>
          <a:graphicData uri="http://schemas.openxmlformats.org/drawingml/2006/table">
            <a:tbl>
              <a:tblPr/>
              <a:tblGrid>
                <a:gridCol w="476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2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72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72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72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72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72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72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72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725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725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88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ROK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2006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2007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2008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2009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2010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2011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2012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2013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2014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2015</a:t>
                      </a:r>
                      <a:endParaRPr lang="pl-PL" sz="1100" b="1" i="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2016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2017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2018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2019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2020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pl-PL" sz="1100" b="1" i="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78</a:t>
                      </a:r>
                      <a:endParaRPr lang="pl-PL" sz="1100" b="1" i="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88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69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pl-PL" sz="1100" b="1" i="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91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86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88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89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baseline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pl-PL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Box 7">
            <a:extLst>
              <a:ext uri="{FF2B5EF4-FFF2-40B4-BE49-F238E27FC236}">
                <a16:creationId xmlns:a16="http://schemas.microsoft.com/office/drawing/2014/main" id="{920AF44D-C7CB-4795-8F01-43E89757D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1746199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CBBF303-279F-4FEC-B541-3917E46A7AA8}"/>
              </a:ext>
            </a:extLst>
          </p:cNvPr>
          <p:cNvSpPr txBox="1"/>
          <p:nvPr/>
        </p:nvSpPr>
        <p:spPr>
          <a:xfrm>
            <a:off x="4114800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7934725-3FDD-4C64-BE61-5433FE272D5B}"/>
              </a:ext>
            </a:extLst>
          </p:cNvPr>
          <p:cNvGrpSpPr/>
          <p:nvPr/>
        </p:nvGrpSpPr>
        <p:grpSpPr>
          <a:xfrm>
            <a:off x="395536" y="6093296"/>
            <a:ext cx="8568952" cy="325740"/>
            <a:chOff x="395536" y="6093296"/>
            <a:chExt cx="8568952" cy="325740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id="{BE06A75D-C4FD-4282-86E1-AE271A226946}"/>
                </a:ext>
              </a:extLst>
            </p:cNvPr>
            <p:cNvSpPr txBox="1"/>
            <p:nvPr/>
          </p:nvSpPr>
          <p:spPr>
            <a:xfrm>
              <a:off x="395536" y="6142037"/>
              <a:ext cx="8280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pl-PL" sz="1200" dirty="0"/>
                <a:t>Продавці, які перевіряли вік покупця алкоголю лише після втручання свідка спроби купівлі алкоголю</a:t>
              </a:r>
              <a:endParaRPr lang="pl-PL" sz="1200" dirty="0"/>
            </a:p>
          </p:txBody>
        </p:sp>
        <p:sp>
          <p:nvSpPr>
            <p:cNvPr id="4" name="Objaśnienie: podwójna wygięta linia 3">
              <a:extLst>
                <a:ext uri="{FF2B5EF4-FFF2-40B4-BE49-F238E27FC236}">
                  <a16:creationId xmlns:a16="http://schemas.microsoft.com/office/drawing/2014/main" id="{74B5A79A-3408-4265-A104-6D1FAC0875F8}"/>
                </a:ext>
              </a:extLst>
            </p:cNvPr>
            <p:cNvSpPr/>
            <p:nvPr/>
          </p:nvSpPr>
          <p:spPr>
            <a:xfrm>
              <a:off x="395536" y="6093296"/>
              <a:ext cx="8568952" cy="285475"/>
            </a:xfrm>
            <a:prstGeom prst="borderCallout3">
              <a:avLst>
                <a:gd name="adj1" fmla="val -965977"/>
                <a:gd name="adj2" fmla="val 6636"/>
                <a:gd name="adj3" fmla="val -970871"/>
                <a:gd name="adj4" fmla="val -2092"/>
                <a:gd name="adj5" fmla="val 57445"/>
                <a:gd name="adj6" fmla="val -2361"/>
                <a:gd name="adj7" fmla="val 55514"/>
                <a:gd name="adj8" fmla="val 227"/>
              </a:avLst>
            </a:prstGeom>
            <a:noFill/>
            <a:ln>
              <a:solidFill>
                <a:srgbClr val="91FDE6"/>
              </a:solidFill>
              <a:headEnd type="stealt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D7A9025-77FC-4244-9BD7-92FA6881F310}"/>
              </a:ext>
            </a:extLst>
          </p:cNvPr>
          <p:cNvSpPr txBox="1"/>
          <p:nvPr/>
        </p:nvSpPr>
        <p:spPr>
          <a:xfrm>
            <a:off x="288032" y="5111606"/>
            <a:ext cx="39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pl-PL" sz="1100" dirty="0"/>
              <a:t>Рік</a:t>
            </a:r>
            <a:endParaRPr lang="pl-PL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78" name="Rectangle 9">
            <a:extLst>
              <a:ext uri="{FF2B5EF4-FFF2-40B4-BE49-F238E27FC236}">
                <a16:creationId xmlns:a16="http://schemas.microsoft.com/office/drawing/2014/main" id="{1DADA5CA-5870-418B-AD39-1FBC6F1D2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2972AA75-0AB9-4799-A2D7-CD93586A3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A6A5C529-F7A3-46B7-A7BE-B17E27EA7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6250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pic>
        <p:nvPicPr>
          <p:cNvPr id="24581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346051C8-4992-42ED-BD2F-000AD9FA7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Strzałka w prawo z wcięciem 17">
            <a:extLst>
              <a:ext uri="{FF2B5EF4-FFF2-40B4-BE49-F238E27FC236}">
                <a16:creationId xmlns:a16="http://schemas.microsoft.com/office/drawing/2014/main" id="{6B8B5EE0-492C-4999-9BC7-1D4792A2D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pic>
        <p:nvPicPr>
          <p:cNvPr id="24583" name="Picture 2" descr="E:\Listopad 2021\dyplom 2007.JPG">
            <a:extLst>
              <a:ext uri="{FF2B5EF4-FFF2-40B4-BE49-F238E27FC236}">
                <a16:creationId xmlns:a16="http://schemas.microsoft.com/office/drawing/2014/main" id="{E7AA2435-885C-4FEB-AA4A-38E411AFC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28765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4" name="Object 3">
            <a:extLst>
              <a:ext uri="{FF2B5EF4-FFF2-40B4-BE49-F238E27FC236}">
                <a16:creationId xmlns:a16="http://schemas.microsoft.com/office/drawing/2014/main" id="{B5156642-F9C2-4C33-BDF3-56A24CD8C7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1628775"/>
          <a:ext cx="287496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628775"/>
                        <a:ext cx="2874962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>
            <a:extLst>
              <a:ext uri="{FF2B5EF4-FFF2-40B4-BE49-F238E27FC236}">
                <a16:creationId xmlns:a16="http://schemas.microsoft.com/office/drawing/2014/main" id="{1387E4DE-5F87-4DE0-8802-69EF77954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1C440B-E696-41C5-A7EB-4E0F3C765C6E}"/>
              </a:ext>
            </a:extLst>
          </p:cNvPr>
          <p:cNvSpPr txBox="1"/>
          <p:nvPr/>
        </p:nvSpPr>
        <p:spPr>
          <a:xfrm>
            <a:off x="3995936" y="2708920"/>
            <a:ext cx="123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pl-PL" sz="1200" dirty="0"/>
              <a:t>Диплом чесного продавця</a:t>
            </a:r>
            <a:endParaRPr lang="pl-PL" altLang="pl-PL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2" name="Rectangle 9">
            <a:extLst>
              <a:ext uri="{FF2B5EF4-FFF2-40B4-BE49-F238E27FC236}">
                <a16:creationId xmlns:a16="http://schemas.microsoft.com/office/drawing/2014/main" id="{A2C31373-46FF-42D7-90CC-0B36340C8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CAC4D03C-545C-4F6E-A2CC-C7A6947F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5" y="3851275"/>
            <a:ext cx="326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l-PL" b="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26237F7E-337E-4C2D-B5D2-E644570A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 err="1">
                <a:solidFill>
                  <a:schemeClr val="tx1"/>
                </a:solidFill>
                <a:latin typeface="Arial" charset="0"/>
              </a:rPr>
              <a:t>Бидгощ</a:t>
            </a:r>
            <a:endParaRPr lang="pl-PL" sz="320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pic>
        <p:nvPicPr>
          <p:cNvPr id="5125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A9570A2E-FF83-4CD7-B0A7-13E7C03D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2" descr="C:\Users\komp\Desktop\Filmy VHS\scan dokt\Bydgoszcz\Mapa.jpg">
            <a:extLst>
              <a:ext uri="{FF2B5EF4-FFF2-40B4-BE49-F238E27FC236}">
                <a16:creationId xmlns:a16="http://schemas.microsoft.com/office/drawing/2014/main" id="{3049EBCF-2038-4E6E-9B2C-811F97985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557338"/>
            <a:ext cx="2543175" cy="24145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7686F0F-5D2A-4D52-8EC0-F91F8EA3C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413000" y="1916113"/>
            <a:ext cx="4175125" cy="2511425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pl-PL" sz="24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pl-PL" sz="24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2E083B41-04B4-4388-BE84-E6A5F7EDE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9338" y="1844675"/>
            <a:ext cx="3816350" cy="3251200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l-PL" sz="2000" dirty="0">
                <a:latin typeface="Arial Black" pitchFamily="34" charset="0"/>
              </a:rPr>
              <a:t>	</a:t>
            </a:r>
            <a:r>
              <a:rPr lang="uk-UA" sz="2000" dirty="0">
                <a:latin typeface="Arial Black" pitchFamily="34" charset="0"/>
              </a:rPr>
              <a:t>Місто </a:t>
            </a:r>
            <a:r>
              <a:rPr lang="uk-UA" sz="2000" dirty="0" err="1">
                <a:latin typeface="Arial Black" pitchFamily="34" charset="0"/>
              </a:rPr>
              <a:t>Бидгощ</a:t>
            </a:r>
            <a:r>
              <a:rPr lang="uk-UA" sz="2000" dirty="0">
                <a:latin typeface="Arial Black" pitchFamily="34" charset="0"/>
              </a:rPr>
              <a:t> розташоване у північній частині Польщі</a:t>
            </a:r>
            <a:r>
              <a:rPr lang="pl-PL" sz="2000" dirty="0">
                <a:latin typeface="Arial Black" pitchFamily="34" charset="0"/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pl-PL" sz="2000" dirty="0">
              <a:latin typeface="Arial Black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l-PL" sz="2000" dirty="0">
                <a:latin typeface="Arial Black" pitchFamily="34" charset="0"/>
              </a:rPr>
              <a:t>	</a:t>
            </a:r>
            <a:r>
              <a:rPr lang="uk-UA" sz="2000" dirty="0">
                <a:latin typeface="Arial Black" pitchFamily="34" charset="0"/>
              </a:rPr>
              <a:t>Це столиця </a:t>
            </a:r>
            <a:r>
              <a:rPr lang="uk-UA" sz="2000" dirty="0" err="1">
                <a:latin typeface="Arial Black" pitchFamily="34" charset="0"/>
              </a:rPr>
              <a:t>Куявсько</a:t>
            </a:r>
            <a:r>
              <a:rPr lang="uk-UA" sz="2000" dirty="0">
                <a:latin typeface="Arial Black" pitchFamily="34" charset="0"/>
              </a:rPr>
              <a:t>-Поморського воєводства</a:t>
            </a:r>
            <a:r>
              <a:rPr lang="pl-PL" sz="2000" dirty="0">
                <a:latin typeface="Arial Black" pitchFamily="34" charset="0"/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pl-PL" sz="2000" dirty="0">
              <a:latin typeface="Arial Black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l-PL" sz="2000" dirty="0">
                <a:latin typeface="Arial Black" pitchFamily="34" charset="0"/>
              </a:rPr>
              <a:t>	</a:t>
            </a:r>
            <a:r>
              <a:rPr lang="uk-UA" sz="2000" dirty="0">
                <a:latin typeface="Arial Black" pitchFamily="34" charset="0"/>
              </a:rPr>
              <a:t>Восьме за величиною місто в Польщі</a:t>
            </a:r>
            <a:r>
              <a:rPr lang="pl-PL" sz="2000" dirty="0">
                <a:latin typeface="Arial Black" pitchFamily="34" charset="0"/>
              </a:rPr>
              <a:t>. 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pl-PL" sz="2000" dirty="0">
              <a:latin typeface="Arial Black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l-PL" sz="2000" dirty="0">
                <a:latin typeface="Arial Black" pitchFamily="34" charset="0"/>
              </a:rPr>
              <a:t>	</a:t>
            </a:r>
            <a:r>
              <a:rPr lang="uk-UA" sz="2000" dirty="0" err="1">
                <a:latin typeface="Arial Black" pitchFamily="34" charset="0"/>
              </a:rPr>
              <a:t>Мальовничо</a:t>
            </a:r>
            <a:r>
              <a:rPr lang="uk-UA" sz="2000" dirty="0">
                <a:latin typeface="Arial Black" pitchFamily="34" charset="0"/>
              </a:rPr>
              <a:t> розташоване на річках </a:t>
            </a:r>
            <a:r>
              <a:rPr lang="uk-UA" sz="2000" dirty="0" err="1">
                <a:latin typeface="Arial Black" pitchFamily="34" charset="0"/>
              </a:rPr>
              <a:t>Брда</a:t>
            </a:r>
            <a:r>
              <a:rPr lang="uk-UA" sz="2000" dirty="0">
                <a:latin typeface="Arial Black" pitchFamily="34" charset="0"/>
              </a:rPr>
              <a:t>, Вісла і </a:t>
            </a:r>
            <a:r>
              <a:rPr lang="uk-UA" sz="2000" dirty="0" err="1">
                <a:latin typeface="Arial Black" pitchFamily="34" charset="0"/>
              </a:rPr>
              <a:t>Бидгоському</a:t>
            </a:r>
            <a:r>
              <a:rPr lang="uk-UA" sz="2000" dirty="0">
                <a:latin typeface="Arial Black" pitchFamily="34" charset="0"/>
              </a:rPr>
              <a:t> каналі</a:t>
            </a:r>
            <a:r>
              <a:rPr lang="pl-PL" sz="2000" dirty="0">
                <a:latin typeface="Arial Black" pitchFamily="34" charset="0"/>
              </a:rPr>
              <a:t>.</a:t>
            </a:r>
          </a:p>
        </p:txBody>
      </p:sp>
      <p:pic>
        <p:nvPicPr>
          <p:cNvPr id="57347" name="Picture 3" descr="C:\Users\komp\Desktop\Filmy VHS\scan dokt\Bydgoszcz\45.jpg">
            <a:extLst>
              <a:ext uri="{FF2B5EF4-FFF2-40B4-BE49-F238E27FC236}">
                <a16:creationId xmlns:a16="http://schemas.microsoft.com/office/drawing/2014/main" id="{3C509E3B-EB46-470A-B42C-62BADFE86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221163"/>
            <a:ext cx="3032125" cy="2016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0E111F7E-B82C-41AF-A085-0D237D8DF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6" name="Rectangle 9">
            <a:extLst>
              <a:ext uri="{FF2B5EF4-FFF2-40B4-BE49-F238E27FC236}">
                <a16:creationId xmlns:a16="http://schemas.microsoft.com/office/drawing/2014/main" id="{480F5D23-01DB-467B-93E0-EB211A0E4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76FCE688-2EE8-4340-BDA5-95820FFE7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77BD32D4-FD17-4F93-82E0-2EE2C4A99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490538"/>
            <a:ext cx="54006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pl-PL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pic>
        <p:nvPicPr>
          <p:cNvPr id="26629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44649C32-B230-4BA4-A52E-AEEDCA8A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Strzałka w prawo z wcięciem 17">
            <a:extLst>
              <a:ext uri="{FF2B5EF4-FFF2-40B4-BE49-F238E27FC236}">
                <a16:creationId xmlns:a16="http://schemas.microsoft.com/office/drawing/2014/main" id="{F45FAFF6-00ED-4E10-8E8B-8019136A7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graphicFrame>
        <p:nvGraphicFramePr>
          <p:cNvPr id="26631" name="Object 3">
            <a:extLst>
              <a:ext uri="{FF2B5EF4-FFF2-40B4-BE49-F238E27FC236}">
                <a16:creationId xmlns:a16="http://schemas.microsoft.com/office/drawing/2014/main" id="{28605D0F-FE9E-4E49-998C-D32ED15220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844675"/>
          <a:ext cx="1728787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44675"/>
                        <a:ext cx="1728787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68E3DE59-D4B5-485E-8CB4-120F1E4AE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1844675"/>
            <a:ext cx="5545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1800">
                <a:solidFill>
                  <a:schemeClr val="tx1"/>
                </a:solidFill>
              </a:rPr>
              <a:t>НАДІСЛАНО ЛИСТИ З ВІТАННЯМИ ВЛАСНИКАМ  МАГАЗИНІВ, </a:t>
            </a:r>
            <a:br>
              <a:rPr lang="uk-UA" altLang="pl-PL" sz="1800">
                <a:solidFill>
                  <a:schemeClr val="tx1"/>
                </a:solidFill>
              </a:rPr>
            </a:br>
            <a:r>
              <a:rPr lang="uk-UA" altLang="pl-PL" sz="1800">
                <a:solidFill>
                  <a:schemeClr val="tx1"/>
                </a:solidFill>
              </a:rPr>
              <a:t>У ЯКИХ ДОТРИМУЮТЬСЯ</a:t>
            </a:r>
            <a:endParaRPr lang="pl-PL" altLang="pl-PL" sz="1800">
              <a:solidFill>
                <a:schemeClr val="tx1"/>
              </a:solidFill>
            </a:endParaRPr>
          </a:p>
          <a:p>
            <a:pPr algn="ctr" eaLnBrk="1" hangingPunct="1"/>
            <a:r>
              <a:rPr lang="uk-UA" altLang="pl-PL" sz="1800">
                <a:solidFill>
                  <a:schemeClr val="tx1"/>
                </a:solidFill>
              </a:rPr>
              <a:t>ЗАБОРОНИ ПРОДАЖУ АЛКОГОЛЮ МОЛОДІ</a:t>
            </a:r>
            <a:r>
              <a:rPr lang="pl-PL" altLang="pl-PL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6EC5805-5F80-4789-9D30-8924F2F0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3716338"/>
            <a:ext cx="5108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1800">
                <a:solidFill>
                  <a:schemeClr val="tx1"/>
                </a:solidFill>
              </a:rPr>
              <a:t>НАДІСЛАНО ЛИСТИ, </a:t>
            </a:r>
            <a:br>
              <a:rPr lang="uk-UA" altLang="pl-PL" sz="1800">
                <a:solidFill>
                  <a:schemeClr val="tx1"/>
                </a:solidFill>
              </a:rPr>
            </a:br>
            <a:r>
              <a:rPr lang="uk-UA" altLang="pl-PL" sz="1800">
                <a:solidFill>
                  <a:schemeClr val="tx1"/>
                </a:solidFill>
              </a:rPr>
              <a:t>ЩО ІНФОРМУЮТЬ ПІДПРИЄМЦІВ  ПРО </a:t>
            </a:r>
            <a:br>
              <a:rPr lang="uk-UA" altLang="pl-PL" sz="1800">
                <a:solidFill>
                  <a:schemeClr val="tx1"/>
                </a:solidFill>
              </a:rPr>
            </a:br>
            <a:r>
              <a:rPr lang="uk-UA" altLang="pl-PL" sz="1800">
                <a:solidFill>
                  <a:schemeClr val="tx1"/>
                </a:solidFill>
              </a:rPr>
              <a:t>НЕГАТИВНИЙ РЕЗУЛЬТАТ ЕКСПЕРИМЕНТУ</a:t>
            </a:r>
            <a:endParaRPr lang="pl-PL" altLang="pl-PL" sz="1800">
              <a:solidFill>
                <a:schemeClr val="tx1"/>
              </a:solidFill>
            </a:endParaRPr>
          </a:p>
        </p:txBody>
      </p:sp>
      <p:sp>
        <p:nvSpPr>
          <p:cNvPr id="15" name="Strzałka w górę 14">
            <a:extLst>
              <a:ext uri="{FF2B5EF4-FFF2-40B4-BE49-F238E27FC236}">
                <a16:creationId xmlns:a16="http://schemas.microsoft.com/office/drawing/2014/main" id="{6C5D62F9-EFA0-4E8F-B3CB-264CE0507793}"/>
              </a:ext>
            </a:extLst>
          </p:cNvPr>
          <p:cNvSpPr/>
          <p:nvPr/>
        </p:nvSpPr>
        <p:spPr>
          <a:xfrm>
            <a:off x="6443663" y="4581525"/>
            <a:ext cx="360362" cy="2873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A295D13-BF79-4411-B9B6-2D4F7A494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0" y="5013325"/>
            <a:ext cx="5335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1600">
                <a:solidFill>
                  <a:schemeClr val="tx1"/>
                </a:solidFill>
              </a:rPr>
              <a:t>ЗАПРОПОНОВАНО НАВЧАННЯ ДЛЯ ПРОДАВЦІВ</a:t>
            </a:r>
            <a:endParaRPr lang="pl-PL" altLang="pl-PL" sz="1600">
              <a:solidFill>
                <a:schemeClr val="tx1"/>
              </a:solidFill>
            </a:endParaRPr>
          </a:p>
        </p:txBody>
      </p:sp>
      <p:sp>
        <p:nvSpPr>
          <p:cNvPr id="17" name="Strzałka w prawo z wcięciem 16">
            <a:extLst>
              <a:ext uri="{FF2B5EF4-FFF2-40B4-BE49-F238E27FC236}">
                <a16:creationId xmlns:a16="http://schemas.microsoft.com/office/drawing/2014/main" id="{324E3FCB-CBD4-4516-8406-10D15724E837}"/>
              </a:ext>
            </a:extLst>
          </p:cNvPr>
          <p:cNvSpPr/>
          <p:nvPr/>
        </p:nvSpPr>
        <p:spPr>
          <a:xfrm>
            <a:off x="3995738" y="1844675"/>
            <a:ext cx="360362" cy="2889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9" name="Strzałka w prawo z wcięciem 18">
            <a:extLst>
              <a:ext uri="{FF2B5EF4-FFF2-40B4-BE49-F238E27FC236}">
                <a16:creationId xmlns:a16="http://schemas.microsoft.com/office/drawing/2014/main" id="{1CB3B285-B5A8-4EE4-93B6-ED3E33C94AC7}"/>
              </a:ext>
            </a:extLst>
          </p:cNvPr>
          <p:cNvSpPr/>
          <p:nvPr/>
        </p:nvSpPr>
        <p:spPr>
          <a:xfrm>
            <a:off x="3995738" y="3789363"/>
            <a:ext cx="360362" cy="2873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3CF7D396-E48F-4967-880B-6EE17B9F6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graphicFrame>
        <p:nvGraphicFramePr>
          <p:cNvPr id="26639" name="Object 4">
            <a:extLst>
              <a:ext uri="{FF2B5EF4-FFF2-40B4-BE49-F238E27FC236}">
                <a16:creationId xmlns:a16="http://schemas.microsoft.com/office/drawing/2014/main" id="{74DAACC0-0DAC-4EE8-A15F-0BA9EAD313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1844675"/>
          <a:ext cx="1728788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844675"/>
                        <a:ext cx="1728788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5" grpId="0" animBg="1"/>
      <p:bldP spid="1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0" name="Rectangle 9">
            <a:extLst>
              <a:ext uri="{FF2B5EF4-FFF2-40B4-BE49-F238E27FC236}">
                <a16:creationId xmlns:a16="http://schemas.microsoft.com/office/drawing/2014/main" id="{202BBC0F-57E4-45CF-AA0A-70A4A9671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9E98D759-1A48-4027-82EA-EF29D303C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54CE6C60-11E4-4CEB-BF6D-C3B7DC96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6250"/>
            <a:ext cx="54006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8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28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pic>
        <p:nvPicPr>
          <p:cNvPr id="27653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00434CD6-F777-448C-B56A-A2C96D9E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Strzałka w prawo z wcięciem 17">
            <a:extLst>
              <a:ext uri="{FF2B5EF4-FFF2-40B4-BE49-F238E27FC236}">
                <a16:creationId xmlns:a16="http://schemas.microsoft.com/office/drawing/2014/main" id="{BE5F2673-11D3-48A6-BDE5-AF1E997B4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pic>
        <p:nvPicPr>
          <p:cNvPr id="91139" name="Picture 3" descr="C:\Users\komp\Desktop\Filmy VHS\scan dokt\Bydgoszcz\oo.jpg">
            <a:extLst>
              <a:ext uri="{FF2B5EF4-FFF2-40B4-BE49-F238E27FC236}">
                <a16:creationId xmlns:a16="http://schemas.microsoft.com/office/drawing/2014/main" id="{0722D773-9381-46B4-A998-9C8E87F32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005263"/>
            <a:ext cx="2079625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1141" name="Picture 5" descr="C:\Users\komp\Desktop\Filmy VHS\scan dokt\Bydgoszcz\333.jpg">
            <a:extLst>
              <a:ext uri="{FF2B5EF4-FFF2-40B4-BE49-F238E27FC236}">
                <a16:creationId xmlns:a16="http://schemas.microsoft.com/office/drawing/2014/main" id="{8D6F4F23-55C7-46F4-99EA-40083A6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484313"/>
            <a:ext cx="2447925" cy="1860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1142" name="Picture 6" descr="C:\Users\komp\Desktop\Filmy VHS\scan dokt\Bydgoszcz\23423.jpg">
            <a:extLst>
              <a:ext uri="{FF2B5EF4-FFF2-40B4-BE49-F238E27FC236}">
                <a16:creationId xmlns:a16="http://schemas.microsoft.com/office/drawing/2014/main" id="{CD5B60F9-D710-47B1-9315-AFBD8B8F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557338"/>
            <a:ext cx="2747963" cy="172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2162" name="Picture 2" descr="C:\Users\komp\Desktop\Filmy VHS\scan dokt\Bydgoszcz\55ebb9ac63dd5_o_full.jpg">
            <a:extLst>
              <a:ext uri="{FF2B5EF4-FFF2-40B4-BE49-F238E27FC236}">
                <a16:creationId xmlns:a16="http://schemas.microsoft.com/office/drawing/2014/main" id="{B8B0BC7D-18EE-463D-9A96-52BD4FDC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716338"/>
            <a:ext cx="2400300" cy="1800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58405225-AE09-4E53-93F0-5132153BE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4" name="Rectangle 9">
            <a:extLst>
              <a:ext uri="{FF2B5EF4-FFF2-40B4-BE49-F238E27FC236}">
                <a16:creationId xmlns:a16="http://schemas.microsoft.com/office/drawing/2014/main" id="{18667966-C033-4487-99DB-6F86E3C02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94A42262-8D58-4561-AA31-B08859D6F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381C334C-1F2E-46FB-AAA8-D556FF733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03238"/>
            <a:ext cx="54006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endParaRPr lang="pl-PL" sz="3200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pl-PL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pic>
        <p:nvPicPr>
          <p:cNvPr id="28677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A2987C7E-5B8C-4026-9D48-279252715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Strzałka w prawo z wcięciem 17">
            <a:extLst>
              <a:ext uri="{FF2B5EF4-FFF2-40B4-BE49-F238E27FC236}">
                <a16:creationId xmlns:a16="http://schemas.microsoft.com/office/drawing/2014/main" id="{B5A88FE2-A2CC-4711-AEB1-25F9049A9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pic>
        <p:nvPicPr>
          <p:cNvPr id="91143" name="Picture 7" descr="C:\Users\komp\Desktop\Filmy VHS\scan dokt\Bydgoszcz\20211125_100836.jpg">
            <a:extLst>
              <a:ext uri="{FF2B5EF4-FFF2-40B4-BE49-F238E27FC236}">
                <a16:creationId xmlns:a16="http://schemas.microsoft.com/office/drawing/2014/main" id="{2CC54835-C7BB-43C2-84CA-D72B63409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12875"/>
            <a:ext cx="7705725" cy="3744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7A898991-4986-475B-A5FE-77CFB15EE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28681" name="pole tekstowe 14">
            <a:extLst>
              <a:ext uri="{FF2B5EF4-FFF2-40B4-BE49-F238E27FC236}">
                <a16:creationId xmlns:a16="http://schemas.microsoft.com/office/drawing/2014/main" id="{241DD852-7307-4F35-94CE-1455AC8A9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73688"/>
            <a:ext cx="8424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1800">
                <a:solidFill>
                  <a:schemeClr val="tx1"/>
                </a:solidFill>
              </a:rPr>
              <a:t>Авторські ідеї продавців алкогольних напоїв щодо ефективнішого </a:t>
            </a:r>
            <a:r>
              <a:rPr lang="pl-PL" altLang="pl-PL" sz="1800">
                <a:solidFill>
                  <a:schemeClr val="tx1"/>
                </a:solidFill>
              </a:rPr>
              <a:t> </a:t>
            </a:r>
            <a:r>
              <a:rPr lang="uk-UA" altLang="pl-PL" sz="1800">
                <a:solidFill>
                  <a:schemeClr val="tx1"/>
                </a:solidFill>
              </a:rPr>
              <a:t>дотримання заборони на продаж алкоголю неповнолітнім особам</a:t>
            </a:r>
            <a:endParaRPr lang="pl-PL" altLang="pl-PL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698" name="Rectangle 9">
            <a:extLst>
              <a:ext uri="{FF2B5EF4-FFF2-40B4-BE49-F238E27FC236}">
                <a16:creationId xmlns:a16="http://schemas.microsoft.com/office/drawing/2014/main" id="{499116E7-C07A-4E25-88BB-19DFC9F5A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CB9B3CFF-D42D-4357-A62C-54D5613F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29700" name="Text Box 12">
            <a:extLst>
              <a:ext uri="{FF2B5EF4-FFF2-40B4-BE49-F238E27FC236}">
                <a16:creationId xmlns:a16="http://schemas.microsoft.com/office/drawing/2014/main" id="{7CE3C01C-60B5-47B5-BD8A-E61065FC8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6250"/>
            <a:ext cx="5400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2800">
                <a:solidFill>
                  <a:schemeClr val="tx1"/>
                </a:solidFill>
              </a:rPr>
              <a:t>«Літо без процентів»</a:t>
            </a:r>
            <a:endParaRPr lang="pl-PL" altLang="pl-PL" sz="2800"/>
          </a:p>
        </p:txBody>
      </p:sp>
      <p:pic>
        <p:nvPicPr>
          <p:cNvPr id="29701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2B03BB1B-8BC9-4C75-96F6-66D31AB7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Strzałka w prawo z wcięciem 17">
            <a:extLst>
              <a:ext uri="{FF2B5EF4-FFF2-40B4-BE49-F238E27FC236}">
                <a16:creationId xmlns:a16="http://schemas.microsoft.com/office/drawing/2014/main" id="{B104635C-C2A8-411E-941A-33CD86169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6B1030B5-8D16-46D4-96EC-DFF98AAF8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pic>
        <p:nvPicPr>
          <p:cNvPr id="93187" name="Picture 3" descr="C:\Users\komp\Desktop\Filmy VHS\scan dokt\Bydgoszcz\alkoh słodycze1.jpg">
            <a:extLst>
              <a:ext uri="{FF2B5EF4-FFF2-40B4-BE49-F238E27FC236}">
                <a16:creationId xmlns:a16="http://schemas.microsoft.com/office/drawing/2014/main" id="{F559209F-7E35-4613-92AB-1E9D50697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557338"/>
            <a:ext cx="5719762" cy="3959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9705" name="Picture 4" descr="C:\Users\komp\Desktop\Filmy VHS\scan dokt\Bydgoszcz\emotka1.jpg">
            <a:extLst>
              <a:ext uri="{FF2B5EF4-FFF2-40B4-BE49-F238E27FC236}">
                <a16:creationId xmlns:a16="http://schemas.microsoft.com/office/drawing/2014/main" id="{DCD93172-B3CE-4B00-A839-FB15C216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1222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2" name="Rectangle 9">
            <a:extLst>
              <a:ext uri="{FF2B5EF4-FFF2-40B4-BE49-F238E27FC236}">
                <a16:creationId xmlns:a16="http://schemas.microsoft.com/office/drawing/2014/main" id="{82684A8F-EBE0-4194-8E02-F052EDC58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3418E8E0-F1BD-48F0-9056-9A5083E59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6019800"/>
            <a:ext cx="17907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203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203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2021</a:t>
            </a: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0F9F3379-58B5-4985-B953-A4FCC5561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6250"/>
            <a:ext cx="54006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pl-PL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pic>
        <p:nvPicPr>
          <p:cNvPr id="30725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51750FB0-E15F-49AD-8EEC-1E86ADB3E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Strzałka w prawo z wcięciem 17">
            <a:extLst>
              <a:ext uri="{FF2B5EF4-FFF2-40B4-BE49-F238E27FC236}">
                <a16:creationId xmlns:a16="http://schemas.microsoft.com/office/drawing/2014/main" id="{DB046EB9-1FCC-43D4-B026-3C13D790E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pic>
        <p:nvPicPr>
          <p:cNvPr id="30727" name="Picture 8" descr="C:\Users\komp\Desktop\Filmy VHS\scan dokt\Bydgoszcz\noc.jpg">
            <a:extLst>
              <a:ext uri="{FF2B5EF4-FFF2-40B4-BE49-F238E27FC236}">
                <a16:creationId xmlns:a16="http://schemas.microsoft.com/office/drawing/2014/main" id="{BDA20989-DD39-4888-AEF4-318A6C2A8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komp\Desktop\Filmy VHS\scan dokt\Bydgoszcz\78.jpg">
            <a:extLst>
              <a:ext uri="{FF2B5EF4-FFF2-40B4-BE49-F238E27FC236}">
                <a16:creationId xmlns:a16="http://schemas.microsoft.com/office/drawing/2014/main" id="{D348D9C3-11D8-496F-B931-017D88EF0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349500"/>
            <a:ext cx="5005388" cy="33305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46" name="Rectangle 9">
            <a:extLst>
              <a:ext uri="{FF2B5EF4-FFF2-40B4-BE49-F238E27FC236}">
                <a16:creationId xmlns:a16="http://schemas.microsoft.com/office/drawing/2014/main" id="{4413290B-82C5-4D43-8B8A-60ECCB1D5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BC1231CE-82D4-4FF3-837C-2686446B4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6019800"/>
            <a:ext cx="180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LWÓW  2021</a:t>
            </a: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A416D232-225A-4B70-A17A-CD982E4B9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6250"/>
            <a:ext cx="54006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8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28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pic>
        <p:nvPicPr>
          <p:cNvPr id="31749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E3AFB461-8838-4D06-B5DB-C2A39DAD1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Strzałka w prawo z wcięciem 17">
            <a:extLst>
              <a:ext uri="{FF2B5EF4-FFF2-40B4-BE49-F238E27FC236}">
                <a16:creationId xmlns:a16="http://schemas.microsoft.com/office/drawing/2014/main" id="{C00A23DB-AF48-40E8-A72E-04B9879E9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pic>
        <p:nvPicPr>
          <p:cNvPr id="95234" name="Picture 2" descr="C:\Users\komp\Desktop\Filmy VHS\scan dokt\Bydgoszcz\2232.jpg">
            <a:extLst>
              <a:ext uri="{FF2B5EF4-FFF2-40B4-BE49-F238E27FC236}">
                <a16:creationId xmlns:a16="http://schemas.microsoft.com/office/drawing/2014/main" id="{77496D5E-CAE7-46EF-B6FD-1BA8E10E9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2733675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5235" name="Picture 3" descr="C:\Users\komp\Desktop\Filmy VHS\scan dokt\Bydgoszcz\323.jpg">
            <a:extLst>
              <a:ext uri="{FF2B5EF4-FFF2-40B4-BE49-F238E27FC236}">
                <a16:creationId xmlns:a16="http://schemas.microsoft.com/office/drawing/2014/main" id="{C6FABFE8-31CA-4B25-A8BC-42E4F4BE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4104456" cy="27363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5236" name="Picture 4" descr="C:\Users\komp\Desktop\Filmy VHS\scan dokt\Bydgoszcz\446.jpg">
            <a:extLst>
              <a:ext uri="{FF2B5EF4-FFF2-40B4-BE49-F238E27FC236}">
                <a16:creationId xmlns:a16="http://schemas.microsoft.com/office/drawing/2014/main" id="{B6F91366-565A-4450-8DCB-CABE972ED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1" y="4725144"/>
            <a:ext cx="2592289" cy="1728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5237" name="Picture 5" descr="C:\Users\komp\Desktop\Filmy VHS\scan dokt\Bydgoszcz\3.jpg">
            <a:extLst>
              <a:ext uri="{FF2B5EF4-FFF2-40B4-BE49-F238E27FC236}">
                <a16:creationId xmlns:a16="http://schemas.microsoft.com/office/drawing/2014/main" id="{01B89D93-3B0B-4A8F-8A43-FB88706CE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700808"/>
            <a:ext cx="3340140" cy="23858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5238" name="Picture 6" descr="C:\Users\komp\Desktop\Filmy VHS\scan dokt\Bydgoszcz\33.jpg">
            <a:extLst>
              <a:ext uri="{FF2B5EF4-FFF2-40B4-BE49-F238E27FC236}">
                <a16:creationId xmlns:a16="http://schemas.microsoft.com/office/drawing/2014/main" id="{5F702EBB-3199-4495-9513-8E970714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725144"/>
            <a:ext cx="2619375" cy="17430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0" name="Rectangle 9">
            <a:extLst>
              <a:ext uri="{FF2B5EF4-FFF2-40B4-BE49-F238E27FC236}">
                <a16:creationId xmlns:a16="http://schemas.microsoft.com/office/drawing/2014/main" id="{EE2A99AC-E0EA-403B-B569-EEE858222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7C863FAA-E494-4A5B-B836-C8A8519E5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6019800"/>
            <a:ext cx="1450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6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6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2021</a:t>
            </a:r>
            <a:r>
              <a:rPr lang="pl-PL" sz="16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A1BA06B3-4ECE-4473-8FD3-7363C330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6250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pic>
        <p:nvPicPr>
          <p:cNvPr id="32773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B22CAD16-E6C1-464B-9E18-92E406468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Strzałka w prawo z wcięciem 17">
            <a:extLst>
              <a:ext uri="{FF2B5EF4-FFF2-40B4-BE49-F238E27FC236}">
                <a16:creationId xmlns:a16="http://schemas.microsoft.com/office/drawing/2014/main" id="{45913BF6-9F54-4258-8746-5D28B872D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32775" name="pole tekstowe 12">
            <a:extLst>
              <a:ext uri="{FF2B5EF4-FFF2-40B4-BE49-F238E27FC236}">
                <a16:creationId xmlns:a16="http://schemas.microsoft.com/office/drawing/2014/main" id="{003B3A34-2BF5-46DD-BA2D-6B8E5513E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5373688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>
                <a:solidFill>
                  <a:schemeClr val="tx1"/>
                </a:solidFill>
              </a:rPr>
              <a:t>Дякую</a:t>
            </a:r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32776" name="pole tekstowe 13">
            <a:extLst>
              <a:ext uri="{FF2B5EF4-FFF2-40B4-BE49-F238E27FC236}">
                <a16:creationId xmlns:a16="http://schemas.microsoft.com/office/drawing/2014/main" id="{D4BD5C0B-5BF0-45DE-83BD-2FBCCDE56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5949950"/>
            <a:ext cx="2933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1400">
                <a:solidFill>
                  <a:schemeClr val="tx1"/>
                </a:solidFill>
              </a:rPr>
              <a:t>r.zwolinski@borpa.bydgoszcz.pl</a:t>
            </a:r>
          </a:p>
        </p:txBody>
      </p:sp>
      <p:pic>
        <p:nvPicPr>
          <p:cNvPr id="96259" name="Picture 3" descr="C:\Users\komp\Desktop\Filmy VHS\scan dokt\Bydgoszcz\spi.jpg">
            <a:extLst>
              <a:ext uri="{FF2B5EF4-FFF2-40B4-BE49-F238E27FC236}">
                <a16:creationId xmlns:a16="http://schemas.microsoft.com/office/drawing/2014/main" id="{FE47166C-38FD-4956-A195-029D9B4D1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133600"/>
            <a:ext cx="3840162" cy="2879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6" name="Rectangle 9">
            <a:extLst>
              <a:ext uri="{FF2B5EF4-FFF2-40B4-BE49-F238E27FC236}">
                <a16:creationId xmlns:a16="http://schemas.microsoft.com/office/drawing/2014/main" id="{EE3DD9A0-4040-4B26-8811-6CC82E493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1DA7ED8D-D46B-4F9A-8F3E-4BAFF2856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5" y="3851275"/>
            <a:ext cx="326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l-PL" b="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3632378B-6653-463D-A7A0-CA8F5CEFD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 err="1">
                <a:solidFill>
                  <a:schemeClr val="tx1"/>
                </a:solidFill>
                <a:latin typeface="Arial" charset="0"/>
              </a:rPr>
              <a:t>Бидгощ</a:t>
            </a:r>
            <a:r>
              <a:rPr lang="pl-PL" sz="3200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pic>
        <p:nvPicPr>
          <p:cNvPr id="6149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922B50C6-DAD3-4B94-B141-368F6844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1373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D3AE0E9-4F48-46E7-932C-DF3064B61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2349500"/>
            <a:ext cx="4535488" cy="3600450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200" b="1" dirty="0"/>
              <a:t>Населення</a:t>
            </a:r>
            <a:r>
              <a:rPr lang="pl-PL" sz="2200" b="1" dirty="0"/>
              <a:t> -</a:t>
            </a:r>
            <a:r>
              <a:rPr lang="uk-UA" sz="2200" b="1" dirty="0"/>
              <a:t> </a:t>
            </a:r>
            <a:r>
              <a:rPr lang="uk-UA" sz="2200" b="1" dirty="0" err="1"/>
              <a:t>бл</a:t>
            </a:r>
            <a:r>
              <a:rPr lang="pl-PL" sz="2200" b="1" dirty="0"/>
              <a:t>. 350</a:t>
            </a:r>
            <a:r>
              <a:rPr lang="uk-UA" sz="2200" b="1" dirty="0"/>
              <a:t> </a:t>
            </a:r>
            <a:r>
              <a:rPr lang="pl-PL" sz="2200" b="1" dirty="0"/>
              <a:t>000 </a:t>
            </a:r>
            <a:r>
              <a:rPr lang="uk-UA" sz="2200" b="1" dirty="0"/>
              <a:t>жителів</a:t>
            </a:r>
            <a:endParaRPr lang="pl-PL" sz="2200" b="1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pl-PL" sz="2200" b="1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200" b="1" dirty="0"/>
              <a:t>Близько </a:t>
            </a:r>
            <a:r>
              <a:rPr lang="pl-PL" sz="2200" b="1" dirty="0"/>
              <a:t>50</a:t>
            </a:r>
            <a:r>
              <a:rPr lang="uk-UA" sz="2200" b="1" dirty="0"/>
              <a:t> </a:t>
            </a:r>
            <a:r>
              <a:rPr lang="pl-PL" sz="2200" b="1" dirty="0"/>
              <a:t>000</a:t>
            </a:r>
            <a:r>
              <a:rPr lang="uk-UA" sz="2200" b="1" dirty="0"/>
              <a:t> осіб – діти і молодь, яким ще не виповнилося</a:t>
            </a:r>
            <a:r>
              <a:rPr lang="pl-PL" sz="2200" b="1" dirty="0"/>
              <a:t> 18</a:t>
            </a:r>
            <a:r>
              <a:rPr lang="uk-UA" sz="2200" b="1" dirty="0"/>
              <a:t> років</a:t>
            </a:r>
            <a:endParaRPr lang="pl-PL" sz="2200" b="1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pl-PL" sz="2200" b="1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200" b="1" dirty="0"/>
              <a:t>Площа</a:t>
            </a:r>
            <a:r>
              <a:rPr lang="pl-PL" sz="2200" b="1" dirty="0"/>
              <a:t>  - 176 </a:t>
            </a:r>
            <a:r>
              <a:rPr lang="uk-UA" sz="2200" b="1" dirty="0"/>
              <a:t>км</a:t>
            </a:r>
            <a:r>
              <a:rPr lang="pl-PL" sz="2200" b="1" dirty="0"/>
              <a:t>²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pl-PL" sz="2200" b="1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pl-PL" sz="2200" b="1" dirty="0"/>
              <a:t>550 </a:t>
            </a:r>
            <a:r>
              <a:rPr lang="uk-UA" sz="2200" b="1" dirty="0"/>
              <a:t>пунктів продажу алкоголю</a:t>
            </a:r>
            <a:endParaRPr lang="pl-PL" sz="2200" b="1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pl-PL" sz="24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58370" name="Picture 2" descr="C:\Users\komp\Desktop\Filmy VHS\scan dokt\Bydgoszcz\Bydgoszcz_schemat_osiedli.PNG">
            <a:extLst>
              <a:ext uri="{FF2B5EF4-FFF2-40B4-BE49-F238E27FC236}">
                <a16:creationId xmlns:a16="http://schemas.microsoft.com/office/drawing/2014/main" id="{1C6260F6-5B31-40A9-822F-7137FCB5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93838"/>
            <a:ext cx="3541713" cy="2871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8371" name="Picture 3" descr="C:\Users\komp\Desktop\Filmy VHS\scan dokt\Bydgoszcz\splep.jpg">
            <a:extLst>
              <a:ext uri="{FF2B5EF4-FFF2-40B4-BE49-F238E27FC236}">
                <a16:creationId xmlns:a16="http://schemas.microsoft.com/office/drawing/2014/main" id="{F2DE5565-D5DE-4879-8004-A30E77799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581525"/>
            <a:ext cx="2159000" cy="1619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94E8496F-AFEA-4048-BE30-E4CC81E2B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9">
            <a:extLst>
              <a:ext uri="{FF2B5EF4-FFF2-40B4-BE49-F238E27FC236}">
                <a16:creationId xmlns:a16="http://schemas.microsoft.com/office/drawing/2014/main" id="{9B3D24A8-A426-4096-9A4E-14EDB0686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BBBD934B-7E5F-4CB5-A1A1-9AFE523CD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5" y="3851275"/>
            <a:ext cx="326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l-PL" b="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5EFBABA5-F994-40CC-A50E-34FD30A8A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6B3B9F52-D016-40CA-9508-6089DDADE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sp>
        <p:nvSpPr>
          <p:cNvPr id="7174" name="Symbol zastępczy zawartości 8">
            <a:extLst>
              <a:ext uri="{FF2B5EF4-FFF2-40B4-BE49-F238E27FC236}">
                <a16:creationId xmlns:a16="http://schemas.microsoft.com/office/drawing/2014/main" id="{2A6BBDD7-9A3E-488D-82E1-0A39A8AED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813" y="4348163"/>
            <a:ext cx="6048375" cy="16732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uk-UA" altLang="pl-PL" sz="2000" b="1"/>
              <a:t>ЧИННЕ ЗАКОНОДАВСТВО У ПОЛЬЩІ ЗАБОРОНЯЄ ПРОДАВАТИ АЛКОГОЛЬНІ НАПОЇ ОСОБАМ, ЯКИМ ЩЕ </a:t>
            </a:r>
            <a:br>
              <a:rPr lang="uk-UA" altLang="pl-PL" sz="2000" b="1"/>
            </a:br>
            <a:r>
              <a:rPr lang="uk-UA" altLang="pl-PL" sz="2000" b="1"/>
              <a:t>НЕ ВИПОВНИЛОСЯ 18 РОКІВ</a:t>
            </a:r>
            <a:endParaRPr lang="pl-PL" altLang="pl-PL" sz="2000" b="1"/>
          </a:p>
        </p:txBody>
      </p:sp>
      <p:pic>
        <p:nvPicPr>
          <p:cNvPr id="59395" name="Picture 3" descr="C:\Users\komp\Desktop\Filmy VHS\scan dokt\Bydgoszcz\og.jpg">
            <a:extLst>
              <a:ext uri="{FF2B5EF4-FFF2-40B4-BE49-F238E27FC236}">
                <a16:creationId xmlns:a16="http://schemas.microsoft.com/office/drawing/2014/main" id="{1EB78489-4C5F-4FCC-A0CA-47465CFCD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16113"/>
            <a:ext cx="3086100" cy="17287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9396" name="Picture 4" descr="C:\Users\komp\Desktop\Filmy VHS\scan dokt\Bydgoszcz\55ebb9ac63dd5_o_full.jpg">
            <a:extLst>
              <a:ext uri="{FF2B5EF4-FFF2-40B4-BE49-F238E27FC236}">
                <a16:creationId xmlns:a16="http://schemas.microsoft.com/office/drawing/2014/main" id="{3C62FC9F-9270-41D3-95E4-26146ECD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844675"/>
            <a:ext cx="2447925" cy="1836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177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DEF90D22-D4D7-4898-8ED7-F5F274439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0D6445EC-E936-4BE3-8876-90148F765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4" name="Rectangle 9">
            <a:extLst>
              <a:ext uri="{FF2B5EF4-FFF2-40B4-BE49-F238E27FC236}">
                <a16:creationId xmlns:a16="http://schemas.microsoft.com/office/drawing/2014/main" id="{66E4B354-2E5A-4069-868A-DB7B0DE61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AFD6D583-0677-4631-806E-028D8854D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5" y="3851275"/>
            <a:ext cx="326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l-PL" b="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01FC7342-AC18-4B6D-8839-BDF8B1FCB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4EA49977-2AFB-4C93-95B3-F0ECDFEE3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pic>
        <p:nvPicPr>
          <p:cNvPr id="8198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A505A37E-79FC-4181-8B88-5EC34D9A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6557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031">
            <a:extLst>
              <a:ext uri="{FF2B5EF4-FFF2-40B4-BE49-F238E27FC236}">
                <a16:creationId xmlns:a16="http://schemas.microsoft.com/office/drawing/2014/main" id="{2BE44E88-A196-4B8D-9EEF-DA3E32BA0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84438" y="2205038"/>
            <a:ext cx="12665076" cy="2924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333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4378325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pl-PL" sz="2000" i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Ст</a:t>
            </a:r>
            <a:r>
              <a:rPr lang="pl-PL" altLang="pl-PL" sz="20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. 15.</a:t>
            </a:r>
            <a:r>
              <a:rPr lang="pl-PL" altLang="pl-PL" sz="2000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 1. </a:t>
            </a:r>
            <a:r>
              <a:rPr lang="uk-UA" altLang="pl-PL" sz="2000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Забороняється продаж і подача алкогольних напоїв</a:t>
            </a:r>
            <a:r>
              <a:rPr lang="pl-PL" altLang="pl-PL" sz="2000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pPr marL="4835525" lvl="2" indent="-457200" eaLnBrk="1" hangingPunct="1">
              <a:buFontTx/>
              <a:buAutoNum type="arabicParenR"/>
              <a:defRPr/>
            </a:pPr>
            <a:r>
              <a:rPr lang="uk-UA" altLang="pl-PL" sz="2000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особам, поведінка яких свідчить про те, що вони </a:t>
            </a:r>
            <a:br>
              <a:rPr lang="uk-UA" altLang="pl-PL" sz="2000" b="0" i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pl-PL" sz="2000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перебувають у нетверезому стані,</a:t>
            </a:r>
            <a:endParaRPr lang="pl-PL" altLang="pl-PL" sz="2000" b="0" i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2" eaLnBrk="1" hangingPunct="1">
              <a:defRPr/>
            </a:pPr>
            <a:r>
              <a:rPr lang="pl-PL" altLang="pl-PL" i="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2) </a:t>
            </a:r>
            <a:r>
              <a:rPr lang="uk-UA" altLang="pl-PL" i="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особам до </a:t>
            </a:r>
            <a:r>
              <a:rPr lang="pl-PL" altLang="pl-PL" i="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18</a:t>
            </a:r>
            <a:r>
              <a:rPr lang="uk-UA" altLang="pl-PL" i="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років</a:t>
            </a:r>
            <a:r>
              <a:rPr lang="pl-PL" altLang="pl-PL" i="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endParaRPr lang="pl-PL" altLang="pl-PL" sz="2000" b="0" i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2" eaLnBrk="1" hangingPunct="1">
              <a:defRPr/>
            </a:pPr>
            <a:r>
              <a:rPr lang="pl-PL" altLang="pl-PL" sz="2000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3) </a:t>
            </a:r>
            <a:r>
              <a:rPr lang="uk-UA" altLang="pl-PL" sz="2000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у кредит або під заставу</a:t>
            </a:r>
            <a:r>
              <a:rPr lang="pl-PL" altLang="pl-PL" sz="2000" b="0" i="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lvl="2" eaLnBrk="1" hangingPunct="1">
              <a:defRPr/>
            </a:pPr>
            <a:endParaRPr lang="pl-PL" altLang="pl-PL" sz="2000" b="0" i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pl-PL" altLang="pl-PL" sz="20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2. </a:t>
            </a:r>
            <a:r>
              <a:rPr lang="uk-UA" altLang="pl-PL" sz="20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У випадку сумнівів щодо того, чи покупець є повнолітньою особою, </a:t>
            </a:r>
            <a:r>
              <a:rPr lang="pl-PL" altLang="pl-PL" sz="20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uk-UA" altLang="pl-PL" sz="2000" i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pl-PL" sz="20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продавець або особа, яка подає алкогольні напої, має право вимагати документ, що підтверджує вік покупця</a:t>
            </a:r>
            <a:r>
              <a:rPr lang="pl-PL" altLang="pl-PL" sz="20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pl-PL" altLang="pl-PL" i="0" dirty="0">
              <a:solidFill>
                <a:schemeClr val="tx1"/>
              </a:solidFill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A123333F-E580-40D4-B47B-1E747448C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18" name="Rectangle 9">
            <a:extLst>
              <a:ext uri="{FF2B5EF4-FFF2-40B4-BE49-F238E27FC236}">
                <a16:creationId xmlns:a16="http://schemas.microsoft.com/office/drawing/2014/main" id="{A105FE94-CD99-4515-AD1E-997A0AB2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41542BD6-0959-42DE-9043-D81695FE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5" y="3851275"/>
            <a:ext cx="326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l-PL" b="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C5A8A7F6-E9C7-4C5D-A4C8-F3C434893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696B9219-A07A-4EED-AEB2-08E01049C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sp>
        <p:nvSpPr>
          <p:cNvPr id="9222" name="Text Box 1032">
            <a:extLst>
              <a:ext uri="{FF2B5EF4-FFF2-40B4-BE49-F238E27FC236}">
                <a16:creationId xmlns:a16="http://schemas.microsoft.com/office/drawing/2014/main" id="{D28EF841-F749-4758-99FE-C7D211B18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2205038"/>
            <a:ext cx="7140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2800" i="0">
                <a:solidFill>
                  <a:srgbClr val="FF0000"/>
                </a:solidFill>
              </a:rPr>
              <a:t>Продаж алкоголю неповнолітнім – це</a:t>
            </a:r>
            <a:r>
              <a:rPr lang="pl-PL" altLang="pl-PL" i="0">
                <a:solidFill>
                  <a:srgbClr val="FF0000"/>
                </a:solidFill>
              </a:rPr>
              <a:t> </a:t>
            </a:r>
            <a:br>
              <a:rPr lang="uk-UA" altLang="pl-PL" i="0">
                <a:solidFill>
                  <a:srgbClr val="FF0000"/>
                </a:solidFill>
              </a:rPr>
            </a:br>
            <a:r>
              <a:rPr lang="uk-UA" altLang="pl-PL" sz="3200" i="0">
                <a:solidFill>
                  <a:srgbClr val="FF0000"/>
                </a:solidFill>
              </a:rPr>
              <a:t>ЗЛОЧИН</a:t>
            </a:r>
            <a:r>
              <a:rPr lang="pl-PL" altLang="pl-PL" sz="3200" i="0">
                <a:solidFill>
                  <a:srgbClr val="FF0000"/>
                </a:solidFill>
              </a:rPr>
              <a:t>!!!</a:t>
            </a:r>
            <a:endParaRPr lang="pl-PL" altLang="pl-PL" i="0">
              <a:solidFill>
                <a:srgbClr val="FF0000"/>
              </a:solidFill>
            </a:endParaRPr>
          </a:p>
          <a:p>
            <a:pPr algn="ctr" eaLnBrk="1" hangingPunct="1"/>
            <a:endParaRPr lang="pl-PL" altLang="pl-PL" i="0">
              <a:solidFill>
                <a:schemeClr val="tx1"/>
              </a:solidFill>
            </a:endParaRPr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ED665633-0B6D-4A78-BFF5-38FE513E5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86868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4650" indent="-374650" algn="ctr" eaLnBrk="1" hangingPunct="1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uk-UA" sz="3200" i="0" dirty="0">
                <a:solidFill>
                  <a:schemeClr val="tx1"/>
                </a:solidFill>
                <a:latin typeface="Arial" charset="0"/>
              </a:rPr>
              <a:t>Як часто порушується </a:t>
            </a:r>
            <a:br>
              <a:rPr lang="uk-UA" sz="3200" i="0" dirty="0">
                <a:solidFill>
                  <a:schemeClr val="tx1"/>
                </a:solidFill>
                <a:latin typeface="Arial" charset="0"/>
              </a:rPr>
            </a:br>
            <a:r>
              <a:rPr lang="uk-UA" sz="3200" i="0" dirty="0">
                <a:solidFill>
                  <a:schemeClr val="tx1"/>
                </a:solidFill>
                <a:latin typeface="Arial" charset="0"/>
              </a:rPr>
              <a:t>заборона на продаж</a:t>
            </a:r>
            <a:r>
              <a:rPr lang="pl-PL" sz="32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uk-UA" sz="3200" i="0" dirty="0">
                <a:solidFill>
                  <a:schemeClr val="tx1"/>
                </a:solidFill>
                <a:latin typeface="Arial" charset="0"/>
              </a:rPr>
              <a:t>алкоголю неповнолітнім особам</a:t>
            </a:r>
            <a:r>
              <a:rPr lang="pl-PL" sz="3200" i="0" dirty="0">
                <a:solidFill>
                  <a:schemeClr val="tx1"/>
                </a:solidFill>
                <a:latin typeface="Arial" charset="0"/>
              </a:rPr>
              <a:t>?</a:t>
            </a:r>
            <a:r>
              <a:rPr lang="pl-PL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pl-PL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</p:txBody>
      </p:sp>
      <p:pic>
        <p:nvPicPr>
          <p:cNvPr id="9224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F1D724E4-1F91-430D-8A70-7CF68EC7C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C61B0D82-3790-40B1-AC91-E5CB8EC35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2" name="Rectangle 9">
            <a:extLst>
              <a:ext uri="{FF2B5EF4-FFF2-40B4-BE49-F238E27FC236}">
                <a16:creationId xmlns:a16="http://schemas.microsoft.com/office/drawing/2014/main" id="{7F8AE552-E31A-4246-A7CE-9669E783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E0CEA2BD-2105-42F2-A7EF-920C26330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5" y="3851275"/>
            <a:ext cx="326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l-PL" b="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D026A2D2-A3CE-4E9A-82F3-2D9082F90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40D138AB-191F-42F8-B61A-19C1C796B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sp>
        <p:nvSpPr>
          <p:cNvPr id="10246" name="Text Box 1032">
            <a:extLst>
              <a:ext uri="{FF2B5EF4-FFF2-40B4-BE49-F238E27FC236}">
                <a16:creationId xmlns:a16="http://schemas.microsoft.com/office/drawing/2014/main" id="{FDC1591C-06AE-40E1-91B2-C2FE567FA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700213"/>
            <a:ext cx="9296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pl-PL" sz="2000" i="0">
                <a:solidFill>
                  <a:schemeClr val="tx1"/>
                </a:solidFill>
              </a:rPr>
              <a:t>Місто Бидгощ, починаючи</a:t>
            </a:r>
            <a:r>
              <a:rPr lang="pl-PL" altLang="pl-PL" sz="2000" i="0">
                <a:solidFill>
                  <a:schemeClr val="tx1"/>
                </a:solidFill>
              </a:rPr>
              <a:t> </a:t>
            </a:r>
            <a:r>
              <a:rPr lang="uk-UA" altLang="pl-PL" sz="2000" i="0">
                <a:solidFill>
                  <a:schemeClr val="tx1"/>
                </a:solidFill>
              </a:rPr>
              <a:t>з</a:t>
            </a:r>
            <a:r>
              <a:rPr lang="pl-PL" altLang="pl-PL" sz="2000" i="0">
                <a:solidFill>
                  <a:schemeClr val="tx1"/>
                </a:solidFill>
              </a:rPr>
              <a:t> 2003 </a:t>
            </a:r>
            <a:r>
              <a:rPr lang="uk-UA" altLang="pl-PL" sz="2000" i="0">
                <a:solidFill>
                  <a:schemeClr val="tx1"/>
                </a:solidFill>
              </a:rPr>
              <a:t>року, кожні чотири роки бере участь у </a:t>
            </a:r>
            <a:r>
              <a:rPr lang="pl-PL" altLang="pl-PL" sz="2000" i="0">
                <a:solidFill>
                  <a:schemeClr val="tx1"/>
                </a:solidFill>
              </a:rPr>
              <a:t> </a:t>
            </a:r>
          </a:p>
          <a:p>
            <a:pPr algn="ctr" eaLnBrk="1" hangingPunct="1"/>
            <a:r>
              <a:rPr lang="uk-UA" altLang="pl-PL" sz="2000" i="0">
                <a:solidFill>
                  <a:schemeClr val="tx1"/>
                </a:solidFill>
              </a:rPr>
              <a:t>ЄВРОПЕЙСЬКІЙ ПРОГРАМІ АНКЕТНИХ ДОСЛІДЖЕНЬ У ШКОЛАХ</a:t>
            </a:r>
            <a:r>
              <a:rPr lang="pl-PL" altLang="pl-PL" sz="2000" i="0">
                <a:solidFill>
                  <a:schemeClr val="tx1"/>
                </a:solidFill>
              </a:rPr>
              <a:t> </a:t>
            </a:r>
            <a:br>
              <a:rPr lang="uk-UA" altLang="pl-PL" sz="2000" i="0">
                <a:solidFill>
                  <a:schemeClr val="tx1"/>
                </a:solidFill>
              </a:rPr>
            </a:br>
            <a:r>
              <a:rPr lang="pl-PL" altLang="pl-PL" sz="2000" i="0">
                <a:solidFill>
                  <a:schemeClr val="tx1"/>
                </a:solidFill>
              </a:rPr>
              <a:t>ESPAD</a:t>
            </a:r>
          </a:p>
          <a:p>
            <a:pPr algn="ctr" eaLnBrk="1" hangingPunct="1"/>
            <a:endParaRPr lang="pl-PL" altLang="pl-PL" i="0">
              <a:solidFill>
                <a:schemeClr val="tx1"/>
              </a:solidFill>
            </a:endParaRPr>
          </a:p>
        </p:txBody>
      </p:sp>
      <p:pic>
        <p:nvPicPr>
          <p:cNvPr id="10247" name="Picture 2" descr="C:\Users\komp\Desktop\Filmy VHS\scan dokt\Bydgoszcz\espad.png">
            <a:extLst>
              <a:ext uri="{FF2B5EF4-FFF2-40B4-BE49-F238E27FC236}">
                <a16:creationId xmlns:a16="http://schemas.microsoft.com/office/drawing/2014/main" id="{18DF3693-44D1-4361-A535-1E6EF527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24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9DAAB2B6-9883-4B20-B9B7-BC3EB24D8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56526429-E130-48A3-8FE9-C1379074F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4" name="Rectangle 1030">
            <a:extLst>
              <a:ext uri="{FF2B5EF4-FFF2-40B4-BE49-F238E27FC236}">
                <a16:creationId xmlns:a16="http://schemas.microsoft.com/office/drawing/2014/main" id="{4B0B1D9C-EA0F-4B07-A4AE-DE9A94149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581525"/>
            <a:ext cx="86868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4650" indent="-374650" algn="ctr" eaLnBrk="1" hangingPunct="1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uk-UA" sz="2000" i="0" dirty="0">
                <a:solidFill>
                  <a:schemeClr val="tx1"/>
                </a:solidFill>
                <a:latin typeface="Arial" charset="0"/>
              </a:rPr>
              <a:t>Після аналізу результатів опитування було отримано рекомендацію щодо вжиття заходів, спрямованих на обмеження доступності для молоді алкогольних напоїв</a:t>
            </a:r>
            <a:r>
              <a:rPr lang="pl-PL" sz="2000" i="0" dirty="0">
                <a:solidFill>
                  <a:schemeClr val="tx1"/>
                </a:solidFill>
                <a:latin typeface="Arial" charset="0"/>
              </a:rPr>
              <a:t>. </a:t>
            </a:r>
            <a:endParaRPr lang="pl-PL" sz="20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>
            <a:extLst>
              <a:ext uri="{FF2B5EF4-FFF2-40B4-BE49-F238E27FC236}">
                <a16:creationId xmlns:a16="http://schemas.microsoft.com/office/drawing/2014/main" id="{2A5C9B12-0C3E-497B-B203-B2728FA95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B332EFF7-BE97-47E4-AEED-3017CA45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51EE50A-5FBF-4D7D-94E3-48E494F89F28}"/>
              </a:ext>
            </a:extLst>
          </p:cNvPr>
          <p:cNvSpPr/>
          <p:nvPr/>
        </p:nvSpPr>
        <p:spPr>
          <a:xfrm>
            <a:off x="827586" y="2348881"/>
            <a:ext cx="602113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i="0" dirty="0">
                <a:solidFill>
                  <a:schemeClr val="bg1"/>
                </a:solidFill>
              </a:rPr>
              <a:t>Мета КАМПАНІЇ </a:t>
            </a:r>
            <a:r>
              <a:rPr lang="pl-PL" i="0" dirty="0">
                <a:solidFill>
                  <a:schemeClr val="bg1"/>
                </a:solidFill>
              </a:rPr>
              <a:t>– </a:t>
            </a:r>
            <a:r>
              <a:rPr lang="uk-UA" i="0" dirty="0">
                <a:solidFill>
                  <a:schemeClr val="bg1"/>
                </a:solidFill>
              </a:rPr>
              <a:t>«ЕКСПЕРИМЕНТУ»</a:t>
            </a:r>
            <a:r>
              <a:rPr lang="pl-PL" i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4D0B30E-8E66-4627-B822-7445814E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716338"/>
            <a:ext cx="7345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pl-PL" sz="2000" i="0">
                <a:solidFill>
                  <a:schemeClr val="tx1"/>
                </a:solidFill>
              </a:rPr>
              <a:t>Наскільки масштабним є явище недотримання заборони на продаж алкоголю неповнолітнім особам у Бидгощі?</a:t>
            </a:r>
            <a:endParaRPr lang="pl-PL" altLang="pl-PL" sz="2000">
              <a:solidFill>
                <a:schemeClr val="tx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16AE145-8BC3-4D52-9EF2-9889B437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684713"/>
            <a:ext cx="71818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pl-PL" sz="2000" i="0">
                <a:solidFill>
                  <a:schemeClr val="tx1"/>
                </a:solidFill>
              </a:rPr>
              <a:t>Чи зауваження, спрямоване до продавця, який продає алкоголь, може суттєво вплинути на зміну його рішення</a:t>
            </a:r>
            <a:r>
              <a:rPr lang="pl-PL" altLang="pl-PL" sz="2000" i="0">
                <a:solidFill>
                  <a:schemeClr val="tx1"/>
                </a:solidFill>
              </a:rPr>
              <a:t> – </a:t>
            </a:r>
            <a:r>
              <a:rPr lang="uk-UA" altLang="pl-PL" sz="2000" i="0">
                <a:solidFill>
                  <a:schemeClr val="tx1"/>
                </a:solidFill>
              </a:rPr>
              <a:t>чи вимагатиме він документ, що підтверджує вік покупця?</a:t>
            </a:r>
            <a:endParaRPr lang="pl-PL" altLang="pl-PL" sz="2000" i="0">
              <a:solidFill>
                <a:schemeClr val="tx1"/>
              </a:solidFill>
            </a:endParaRPr>
          </a:p>
        </p:txBody>
      </p:sp>
      <p:sp>
        <p:nvSpPr>
          <p:cNvPr id="11273" name="Strzałka w prawo 15">
            <a:extLst>
              <a:ext uri="{FF2B5EF4-FFF2-40B4-BE49-F238E27FC236}">
                <a16:creationId xmlns:a16="http://schemas.microsoft.com/office/drawing/2014/main" id="{FE7D2999-1AD8-4A4E-A47C-EBCF35F90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3500438"/>
            <a:ext cx="246062" cy="917575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1274" name="Strzałka w prawo z wcięciem 17">
            <a:extLst>
              <a:ext uri="{FF2B5EF4-FFF2-40B4-BE49-F238E27FC236}">
                <a16:creationId xmlns:a16="http://schemas.microsoft.com/office/drawing/2014/main" id="{3BCEB601-E923-4BA1-84F7-D6B74363C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pic>
        <p:nvPicPr>
          <p:cNvPr id="11275" name="Picture 2" descr="C:\Program Files (x86)\Microsoft Office\MEDIA\CAGCAT10\j0293236.wmf">
            <a:extLst>
              <a:ext uri="{FF2B5EF4-FFF2-40B4-BE49-F238E27FC236}">
                <a16:creationId xmlns:a16="http://schemas.microsoft.com/office/drawing/2014/main" id="{03E6EDAC-3355-4209-BDFD-4DA3556A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5652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pole tekstowe 23">
            <a:extLst>
              <a:ext uri="{FF2B5EF4-FFF2-40B4-BE49-F238E27FC236}">
                <a16:creationId xmlns:a16="http://schemas.microsoft.com/office/drawing/2014/main" id="{4C7575FC-771A-430C-8D6B-8101515B6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99720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pl-PL" sz="2000">
                <a:solidFill>
                  <a:schemeClr val="tx1"/>
                </a:solidFill>
              </a:rPr>
              <a:t>Протидія продажу алкоголю неповнолітнім</a:t>
            </a:r>
            <a:endParaRPr lang="pl-PL" altLang="pl-PL" sz="2000">
              <a:solidFill>
                <a:schemeClr val="tx1"/>
              </a:solidFill>
            </a:endParaRPr>
          </a:p>
        </p:txBody>
      </p:sp>
      <p:pic>
        <p:nvPicPr>
          <p:cNvPr id="11277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343C66BD-5FE8-44A5-9D7A-69C1BC2DC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trzałka w prawo z wcięciem 25">
            <a:extLst>
              <a:ext uri="{FF2B5EF4-FFF2-40B4-BE49-F238E27FC236}">
                <a16:creationId xmlns:a16="http://schemas.microsoft.com/office/drawing/2014/main" id="{8C819122-3F1D-498B-BC5F-B3EF2AE80BCE}"/>
              </a:ext>
            </a:extLst>
          </p:cNvPr>
          <p:cNvSpPr/>
          <p:nvPr/>
        </p:nvSpPr>
        <p:spPr>
          <a:xfrm>
            <a:off x="684213" y="3789363"/>
            <a:ext cx="431800" cy="3603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7" name="Strzałka w prawo z wcięciem 26">
            <a:extLst>
              <a:ext uri="{FF2B5EF4-FFF2-40B4-BE49-F238E27FC236}">
                <a16:creationId xmlns:a16="http://schemas.microsoft.com/office/drawing/2014/main" id="{3A1FA952-59F9-4398-B265-98E43CBFE1DA}"/>
              </a:ext>
            </a:extLst>
          </p:cNvPr>
          <p:cNvSpPr/>
          <p:nvPr/>
        </p:nvSpPr>
        <p:spPr>
          <a:xfrm>
            <a:off x="684213" y="4652963"/>
            <a:ext cx="431800" cy="3603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00B1E83A-4D4D-48E0-835A-085D38BDD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0" name="Rectangle 9">
            <a:extLst>
              <a:ext uri="{FF2B5EF4-FFF2-40B4-BE49-F238E27FC236}">
                <a16:creationId xmlns:a16="http://schemas.microsoft.com/office/drawing/2014/main" id="{633244DC-F94F-4F0E-BD53-A5D9E325E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CD07517F-7519-4BBF-834F-8F93E6B2B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019800"/>
            <a:ext cx="250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3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3D340B33-9C12-4200-B920-DBA7A10B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9275"/>
            <a:ext cx="5400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Arial" charset="0"/>
              </a:rPr>
              <a:t>«Літо без процентів»</a:t>
            </a:r>
            <a:r>
              <a:rPr lang="pl-PL" sz="32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pl-PL" sz="2570" dirty="0">
              <a:latin typeface="Arial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B0997A8-046B-4D87-B813-6CD8595B0FDD}"/>
              </a:ext>
            </a:extLst>
          </p:cNvPr>
          <p:cNvSpPr/>
          <p:nvPr/>
        </p:nvSpPr>
        <p:spPr>
          <a:xfrm>
            <a:off x="1868648" y="1844825"/>
            <a:ext cx="514294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i="0" dirty="0">
                <a:solidFill>
                  <a:schemeClr val="bg1"/>
                </a:solidFill>
              </a:rPr>
              <a:t>Заходи, що проводилися в рамках </a:t>
            </a:r>
            <a:br>
              <a:rPr lang="uk-UA" i="0" dirty="0">
                <a:solidFill>
                  <a:schemeClr val="bg1"/>
                </a:solidFill>
              </a:rPr>
            </a:br>
            <a:r>
              <a:rPr lang="uk-UA" i="0" dirty="0">
                <a:solidFill>
                  <a:schemeClr val="bg1"/>
                </a:solidFill>
              </a:rPr>
              <a:t>підготовки до проведення кампанії</a:t>
            </a:r>
            <a:r>
              <a:rPr lang="pl-PL" i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296" name="Strzałka w prawo 15">
            <a:extLst>
              <a:ext uri="{FF2B5EF4-FFF2-40B4-BE49-F238E27FC236}">
                <a16:creationId xmlns:a16="http://schemas.microsoft.com/office/drawing/2014/main" id="{E4E909E7-EF74-425F-9BAE-DA0DDB500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3500438"/>
            <a:ext cx="246062" cy="917575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2297" name="Strzałka w prawo z wcięciem 17">
            <a:extLst>
              <a:ext uri="{FF2B5EF4-FFF2-40B4-BE49-F238E27FC236}">
                <a16:creationId xmlns:a16="http://schemas.microsoft.com/office/drawing/2014/main" id="{0F6BC136-CB05-4DF4-B501-DFE7CC27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00213"/>
            <a:ext cx="366712" cy="917575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/>
          </a:p>
        </p:txBody>
      </p:sp>
      <p:sp>
        <p:nvSpPr>
          <p:cNvPr id="12298" name="pole tekstowe 23">
            <a:extLst>
              <a:ext uri="{FF2B5EF4-FFF2-40B4-BE49-F238E27FC236}">
                <a16:creationId xmlns:a16="http://schemas.microsoft.com/office/drawing/2014/main" id="{C5800A8D-BCAA-4540-A447-CBFB727BD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973388"/>
            <a:ext cx="669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pl-PL" sz="2000">
                <a:solidFill>
                  <a:schemeClr val="tx1"/>
                </a:solidFill>
              </a:rPr>
              <a:t>Вибір осіб, що брали участь в експерименті</a:t>
            </a:r>
            <a:endParaRPr lang="pl-PL" altLang="pl-PL" sz="2000">
              <a:solidFill>
                <a:schemeClr val="tx1"/>
              </a:solidFill>
            </a:endParaRPr>
          </a:p>
        </p:txBody>
      </p:sp>
      <p:pic>
        <p:nvPicPr>
          <p:cNvPr id="62466" name="Picture 2" descr="C:\Users\komp\Desktop\Filmy VHS\scan dokt\Bydgoszcz\młodzieet.jpg">
            <a:extLst>
              <a:ext uri="{FF2B5EF4-FFF2-40B4-BE49-F238E27FC236}">
                <a16:creationId xmlns:a16="http://schemas.microsoft.com/office/drawing/2014/main" id="{FC94FBDD-E884-4DE4-959C-64347B74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789363"/>
            <a:ext cx="2986088" cy="172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0D9723BA-44B0-47EE-950C-74A90BF98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3789363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 i="0">
                <a:solidFill>
                  <a:schemeClr val="tx1"/>
                </a:solidFill>
              </a:rPr>
              <a:t>- </a:t>
            </a:r>
            <a:r>
              <a:rPr lang="uk-UA" altLang="pl-PL" sz="1400" i="0">
                <a:solidFill>
                  <a:schemeClr val="tx1"/>
                </a:solidFill>
              </a:rPr>
              <a:t>ДОРОСЛІ ОСОБИ</a:t>
            </a:r>
            <a:r>
              <a:rPr lang="pl-PL" altLang="pl-PL" sz="1400" i="0">
                <a:solidFill>
                  <a:schemeClr val="tx1"/>
                </a:solidFill>
              </a:rPr>
              <a:t> (</a:t>
            </a:r>
            <a:r>
              <a:rPr lang="uk-UA" altLang="pl-PL" sz="1400" i="0">
                <a:solidFill>
                  <a:schemeClr val="tx1"/>
                </a:solidFill>
              </a:rPr>
              <a:t>ЯКИМ ВИПОВНИЛОСЯ</a:t>
            </a:r>
            <a:r>
              <a:rPr lang="pl-PL" altLang="pl-PL" sz="1400" i="0">
                <a:solidFill>
                  <a:schemeClr val="tx1"/>
                </a:solidFill>
              </a:rPr>
              <a:t> 18 </a:t>
            </a:r>
            <a:r>
              <a:rPr lang="uk-UA" altLang="pl-PL" sz="1400" i="0">
                <a:solidFill>
                  <a:schemeClr val="tx1"/>
                </a:solidFill>
              </a:rPr>
              <a:t>РОКІВ</a:t>
            </a:r>
            <a:r>
              <a:rPr lang="pl-PL" altLang="pl-PL" sz="1400" i="0">
                <a:solidFill>
                  <a:schemeClr val="tx1"/>
                </a:solidFill>
              </a:rPr>
              <a:t>)</a:t>
            </a:r>
            <a:r>
              <a:rPr lang="uk-UA" altLang="pl-PL" sz="1400" i="0">
                <a:solidFill>
                  <a:schemeClr val="tx1"/>
                </a:solidFill>
              </a:rPr>
              <a:t>, ЯКІ ВИГЛЯДАЮТЬ ЯК НЕПОВНОЛІТНІ</a:t>
            </a:r>
            <a:endParaRPr lang="pl-PL" altLang="pl-PL" sz="1400" i="0">
              <a:solidFill>
                <a:schemeClr val="tx1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56C6D56-0B85-4659-AF74-378C7C3E0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652963"/>
            <a:ext cx="3744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 i="0">
                <a:solidFill>
                  <a:schemeClr val="tx1"/>
                </a:solidFill>
              </a:rPr>
              <a:t>- </a:t>
            </a:r>
            <a:r>
              <a:rPr lang="uk-UA" altLang="pl-PL" sz="1400" i="0">
                <a:solidFill>
                  <a:schemeClr val="tx1"/>
                </a:solidFill>
              </a:rPr>
              <a:t>ДОРОСЛІ ОСОБИ, ЯКІ ВИКОНУВАЛИ РОЛЬ «СВІДКА ПРОДАЖУ»</a:t>
            </a:r>
            <a:endParaRPr lang="pl-PL" altLang="pl-PL" sz="1400" i="0">
              <a:solidFill>
                <a:schemeClr val="tx1"/>
              </a:solidFill>
            </a:endParaRPr>
          </a:p>
        </p:txBody>
      </p:sp>
      <p:pic>
        <p:nvPicPr>
          <p:cNvPr id="12302" name="Picture 16" descr="C:\Users\komp\Desktop\Filmy VHS\scan dokt\Bydgoszcz\33.png">
            <a:extLst>
              <a:ext uri="{FF2B5EF4-FFF2-40B4-BE49-F238E27FC236}">
                <a16:creationId xmlns:a16="http://schemas.microsoft.com/office/drawing/2014/main" id="{A839931D-B44E-4326-B8F6-D43D8D3CB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373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id="{093FDD64-2AE9-42B7-9D24-1356E53DF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198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Львів</a:t>
            </a:r>
            <a:r>
              <a:rPr lang="pl-PL" sz="1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2021</a:t>
            </a:r>
            <a:r>
              <a:rPr lang="pl-PL" sz="1800" b="0" i="0" dirty="0">
                <a:solidFill>
                  <a:srgbClr val="FF66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6582</TotalTime>
  <Words>931</Words>
  <Application>Microsoft Office PowerPoint</Application>
  <PresentationFormat>Pokaz na ekranie (4:3)</PresentationFormat>
  <Paragraphs>223</Paragraphs>
  <Slides>26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7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Times New Roman</vt:lpstr>
      <vt:lpstr>Arial Black</vt:lpstr>
      <vt:lpstr>Wierzchołek</vt:lpstr>
      <vt:lpstr>Foxit PDF 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 programu:</dc:title>
  <dc:creator>*** ****</dc:creator>
  <cp:lastModifiedBy>Tomasz Kowalewicz</cp:lastModifiedBy>
  <cp:revision>71</cp:revision>
  <cp:lastPrinted>2007-10-04T07:28:06Z</cp:lastPrinted>
  <dcterms:created xsi:type="dcterms:W3CDTF">2003-04-05T20:04:55Z</dcterms:created>
  <dcterms:modified xsi:type="dcterms:W3CDTF">2021-12-03T19:18:00Z</dcterms:modified>
</cp:coreProperties>
</file>