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83" r:id="rId3"/>
    <p:sldId id="298" r:id="rId4"/>
    <p:sldId id="256" r:id="rId5"/>
    <p:sldId id="284" r:id="rId6"/>
    <p:sldId id="258" r:id="rId7"/>
    <p:sldId id="259" r:id="rId8"/>
    <p:sldId id="281" r:id="rId9"/>
    <p:sldId id="261" r:id="rId10"/>
    <p:sldId id="294" r:id="rId11"/>
    <p:sldId id="293" r:id="rId12"/>
    <p:sldId id="295" r:id="rId13"/>
    <p:sldId id="296" r:id="rId14"/>
    <p:sldId id="278" r:id="rId15"/>
    <p:sldId id="276" r:id="rId16"/>
    <p:sldId id="267" r:id="rId17"/>
    <p:sldId id="297" r:id="rId18"/>
    <p:sldId id="288" r:id="rId19"/>
    <p:sldId id="292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443F83-7EC4-4D91-BC1D-945E0EE4D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397D85D-69C2-444D-97B5-F4B13F5F6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37059C8-E869-44D9-AEC8-5E7AE6CC8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ACC4102-EF98-473A-AAFD-B48EE770A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B44564-FC38-455C-BE43-483EA20E5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88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4300A4-F44B-46DE-989E-F5EF352D6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09EA41E-321A-46F6-B930-07093D86F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17E8B8-D802-412E-831A-C666522BA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D907F96-FEA0-44B6-B44E-43F67A70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DFD70B-0513-4C26-9025-794E625C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064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0B2C206-9A49-4B96-A62E-772F01262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B17DD60-58E7-4C4F-AAC0-51370CE3C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8030DA-BDF7-4A73-94CA-794282DB9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F80DABD-18FC-4E4E-893A-DC20E326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E2AB34-D655-47DA-9F32-D6FF640B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261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6C5A24-B22E-400D-9D0F-DD33B063A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3396CD-620D-4254-9D89-B2E8AA004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C248868-52F1-413C-8D29-C2903BB3E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DD8132-ED53-4073-B59E-575FBD36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9A3B70-B3DB-4DE1-91B2-E62F31829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44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09D150-D452-45F8-9038-21D51790A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694B63C-E491-490C-856A-8749A4018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B780BC-CCC1-4EDD-88D5-2DA9AC400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D218763-C314-42AD-AA6A-3CE7D93B7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F442EE-C819-4F4D-BBF3-A4DFF125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09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469EA5-D1F8-4F4A-B9CB-9AB91522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4C4D22-CDBB-4F14-B5CC-7F56DD2EF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E3C6FBD-0405-4B24-B7C7-76CB6530D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61925D4-3DDE-4870-AC2F-98A5963A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E443D73-70A0-4F32-A6BA-7A7F7ACF3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0077EF4-45A1-4DEC-A159-C6A6C335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181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96F763-A429-4D0E-B749-E58EC8759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8DD5226-78D7-46B7-BEC2-DF62041F1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812A042-BAD0-4FF7-B96C-B795A0329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CE6CC32-8B77-4048-BD22-549D361A1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B7096F9-39A4-4569-9DE6-8D915CF579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AA6D9E5-FF50-4055-A4DA-F4789EEFF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4BA6FEF-5C8B-4245-86B5-FBB4CF3F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5FE15B2-92DE-4332-B11F-2679AF040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7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9CBEE1-3175-4E7D-89D9-095A284E5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071419A-D889-45C0-BA1B-54E8EF1A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FC221E2-8B9E-439D-AAB0-BC33F041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82B0E77-B315-4EE9-A31F-1A08397B8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794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3CD1578-F58F-4AF1-AB0D-C2D425811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88D084C-0935-4277-86C9-B1E1C14A2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679CCE-CCE6-45F5-851F-2E9B2306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713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8732B4-E7BA-412D-80C8-320D2C170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C4AFA5-1259-4438-9A9C-632BE2675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CE053E6-F133-4163-BBAF-B2168D51A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0EC065-F546-487D-9F59-75E46359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977117F-7F78-485A-AAD8-9117AD96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533F33-DCAB-4344-A64E-3ABE9E7B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137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C48FA7-6527-425A-B421-47E9711D8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895EEDC-4419-40CF-81C3-AAED3A9BF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4765B2F-6818-4124-8703-523F710C2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8856423-8562-435B-9D3E-C196759E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3F8E109-FC83-4FFA-8838-35010C34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084CCC5-7CEE-40FD-A318-762DEDF5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75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7843499-EA19-4591-90E4-E2B48D205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52BD5F-83BC-4C33-83F2-658871364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82C36F-55ED-46D6-986E-BF9150B89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E45936-F7C4-45D3-9184-683052258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2CAC50-64D4-4EE4-94C1-0AF43ED7F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722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74D98D2-F213-4417-B431-13E4D4C8E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6418" y="188640"/>
            <a:ext cx="7691164" cy="1872208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Wspieranie działalności profilaktycznej szkół </a:t>
            </a:r>
            <a:br>
              <a:rPr lang="pl-PL" sz="320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 terenie miasta Grudziądza w oparciu        o programy rekomendowane i własne programy autorskie.</a:t>
            </a:r>
            <a:endParaRPr lang="pl-PL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F5937D74-C3D2-4B00-A6D9-0796EE89D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600" y="5949280"/>
            <a:ext cx="6858000" cy="1008112"/>
          </a:xfrm>
        </p:spPr>
        <p:txBody>
          <a:bodyPr/>
          <a:lstStyle/>
          <a:p>
            <a:r>
              <a:rPr lang="pl-PL" b="1" dirty="0">
                <a:solidFill>
                  <a:schemeClr val="bg1"/>
                </a:solidFill>
              </a:rPr>
              <a:t>Sylwester Lewandowski</a:t>
            </a:r>
          </a:p>
          <a:p>
            <a:r>
              <a:rPr lang="pl-PL" b="1" dirty="0">
                <a:solidFill>
                  <a:schemeClr val="bg1"/>
                </a:solidFill>
              </a:rPr>
              <a:t>Przewodniczący Miejskiej Komisji Rozwiązywania Problemów Alkoholowych w Grudziądzu</a:t>
            </a:r>
          </a:p>
        </p:txBody>
      </p:sp>
    </p:spTree>
    <p:extLst>
      <p:ext uri="{BB962C8B-B14F-4D97-AF65-F5344CB8AC3E}">
        <p14:creationId xmlns:p14="http://schemas.microsoft.com/office/powerpoint/2010/main" val="110184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34840-44FC-4B3D-B3E7-EAA8218B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latin typeface="+mn-lt"/>
              </a:rPr>
              <a:t>SZKOLNI KOORDYNATORZY DO SPRAW PROFILAKTYKI </a:t>
            </a:r>
            <a:r>
              <a:rPr lang="pl-PL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(fragmenty z umowy) </a:t>
            </a:r>
            <a:endParaRPr lang="pl-PL" sz="3600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2E7CF-36F8-4B28-A01F-DF365376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896544"/>
          </a:xfrm>
        </p:spPr>
        <p:txBody>
          <a:bodyPr>
            <a:noAutofit/>
          </a:bodyPr>
          <a:lstStyle/>
          <a:p>
            <a:pPr marL="45720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Przedmiotem umowy jest pełnienie funkcji szkolnego Koordynatora ds. profilaktyki.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5720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 2</a:t>
            </a:r>
          </a:p>
          <a:p>
            <a:pPr marL="45720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Zleceniodawca zleca a Zleceniobiorca przyjmuje do wykonania następujące działania 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ramach pełnienia funkcji szkolnego koordynatora ds. profilaktyki: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Współdziałanie z Ośrodkiem Doradztwa i Doskonalenia Zawodowego Nauczycieli oraz Miejską Komisją Rozwiązywania Problemów Alkoholowych w obszarze podnoszenia jakości szkolnej profilaktyki używania substancji psychoaktywnych.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Udział w szkoleniach i konsultacjach dla szkolnych koordynatorów ds. profilaktyki.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Promowanie na terenie szkoły programów profilaktycznych rekomendowanych przez PARPA, KBPN, ORE i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IPiN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Motywowanie nauczycieli z grona pedagogicznego do udziału w szkoleniach na realizatorów programów rekomendowanych oraz innych formach podnoszenia kwalifikacji w zakresie oddziaływań profilaktycznych.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99031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34840-44FC-4B3D-B3E7-EAA8218B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latin typeface="+mn-lt"/>
              </a:rPr>
              <a:t>SZKOLNI KOORDYNATORZY DO SPRAW PROFILAKTYKI </a:t>
            </a:r>
            <a:r>
              <a:rPr lang="pl-PL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(fragmenty z umowy) </a:t>
            </a:r>
            <a:endParaRPr lang="pl-PL" sz="3600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2E7CF-36F8-4B28-A01F-DF365376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Autofit/>
          </a:bodyPr>
          <a:lstStyle/>
          <a:p>
            <a:pPr marL="45720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(c.d. ) § 2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Doradzanie nauczycielom oraz diagnozowanie, analizowanie i monitorowanie ich potrzeb, oczekiwań, a także zgłaszanych trudności w obszarze realizacji działalności profilaktycznej i edukacyjnej ukierunkowanej na ograniczenie zachowań ryzykownych związanych z używaniem alkoholu i innych substancji psychoaktywnych, a także w zakresie przeciwdziałania przemocy w rodzinie przeciwdziałania patologiom społecznym, a w szczególności alkoholizmowi, narkomanii i przemocy w rodzinie.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Udział i udzielanie pomocy w badaniach dla potrzeb lokalnej diagnozy realizowanych przez PARPA na podstawie porozumienia zawartego przez PARPA i Gminę Miasto Grudziądz.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Uczestniczenie w przygotowaniu szkolnej diagnozy dla potrzeb opracowania szkolnego programu wychowawczo – profilaktycznego.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65227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34840-44FC-4B3D-B3E7-EAA8218B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latin typeface="+mn-lt"/>
              </a:rPr>
              <a:t>SZKOLNI KOORDYNATORZY DO SPRAW PROFILAKTYKI </a:t>
            </a:r>
            <a:r>
              <a:rPr lang="pl-PL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(fragmenty z umowy) </a:t>
            </a:r>
            <a:endParaRPr lang="pl-PL" sz="3600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2E7CF-36F8-4B28-A01F-DF365376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00" y="1700808"/>
            <a:ext cx="7886700" cy="4351338"/>
          </a:xfrm>
        </p:spPr>
        <p:txBody>
          <a:bodyPr>
            <a:noAutofit/>
          </a:bodyPr>
          <a:lstStyle/>
          <a:p>
            <a:pPr marL="45720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(c.d. ) § 2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8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Koordynowanie w szkole, procesu doboru programu lub programów o potwierdzonej skuteczności a także innych działań rekomendowanych w oparciu o wyniki diagnozy sporządzonej dla potrzeb opracowania szkolnego programu wychowawczo – profilaktycznego.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8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Inicjowanie działań polegających na wdrożeniu profilaktycznego programu lub programów o potwierdzonej skuteczności, o których mowa w Narodowym Programie Zdrowia na lata 2016-2020, do realizacji w szkole.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8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Nadzór nad przebiegiem i ankietowaniem uczestników miejskich programów „Jestem swoim trenerem” i „Bezpieczny Uczeń” jeśli są realizowane na terenie szkoły oraz udzielanie wsparcia realizatorom tych programów.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0304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BDDDCB-3E48-4EFB-A043-CA4EFFBDC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pl-PL" b="1" dirty="0">
                <a:latin typeface="+mn-lt"/>
              </a:rPr>
              <a:t>SPORT, A PROFILAKTYKA UZALEŻNIEŃ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976AA0-8FD4-4892-8979-5EC24DE45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351338"/>
          </a:xfrm>
        </p:spPr>
        <p:txBody>
          <a:bodyPr>
            <a:normAutofit fontScale="92500"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800" b="1" dirty="0">
                <a:latin typeface="+mn-lt"/>
              </a:rPr>
              <a:t>Ustawa z dnia 26 października 1982 r. o wychowaniu w trzeźwości i przeciwdziałaniu alkoholizmowi </a:t>
            </a:r>
            <a:r>
              <a:rPr lang="pl-PL" altLang="pl-PL" sz="2800" dirty="0">
                <a:latin typeface="+mn-lt"/>
              </a:rPr>
              <a:t>(fragment)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2800" b="1" dirty="0">
              <a:latin typeface="+mn-lt"/>
            </a:endParaRPr>
          </a:p>
          <a:p>
            <a:pPr>
              <a:buNone/>
              <a:defRPr/>
            </a:pPr>
            <a:r>
              <a:rPr lang="pl-PL" altLang="pl-PL" sz="2200" b="1" dirty="0">
                <a:latin typeface="+mn-lt"/>
              </a:rPr>
              <a:t>Art. 4’ . </a:t>
            </a:r>
            <a:r>
              <a:rPr lang="pl-PL" altLang="pl-PL" sz="2200" dirty="0">
                <a:latin typeface="+mn-lt"/>
              </a:rPr>
              <a:t>Prowadzenie działań związanych z profilaktyką i rozwiązywaniem problemów alkoholowych oraz integracji społecznej osób uzależnionych od alkoholu należy do zadań własnych gmin. W szczególności zadania te obejmują: </a:t>
            </a:r>
          </a:p>
          <a:p>
            <a:pPr marL="342900" indent="-342900">
              <a:buFont typeface="+mj-lt"/>
              <a:buAutoNum type="arabicParenR" startAt="3"/>
              <a:defRPr/>
            </a:pPr>
            <a:r>
              <a:rPr lang="pl-PL" altLang="pl-PL" sz="2200" b="1" dirty="0">
                <a:latin typeface="+mn-lt"/>
              </a:rPr>
              <a:t>prowadzenie profilaktycznej działalności informacyjnej i edukacyjnej </a:t>
            </a:r>
            <a:r>
              <a:rPr lang="pl-PL" altLang="pl-PL" sz="2200" dirty="0">
                <a:latin typeface="+mn-lt"/>
              </a:rPr>
              <a:t>w zakresie rozwiązywania problemów alkoholowych i przeciwdziałania narkomanii, w szczególności dla dzieci i młodzieży, </a:t>
            </a:r>
            <a:r>
              <a:rPr lang="pl-PL" altLang="pl-PL" sz="2200" b="1" dirty="0">
                <a:latin typeface="+mn-lt"/>
              </a:rPr>
              <a:t>w tym prowadzenie pozalekcyjnych zajęć sportowych</a:t>
            </a:r>
            <a:r>
              <a:rPr lang="pl-PL" altLang="pl-PL" sz="2200" dirty="0">
                <a:latin typeface="+mn-lt"/>
              </a:rPr>
              <a:t>, a także działań na rzecz dożywiania dzieci uczestniczących w pozalekcyjnych programach opiekuńczo-wychowawczych i socjoterapeutycznych;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3350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17AA4D0-8CC7-4C08-BA2B-3E6323D16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031" y="476672"/>
            <a:ext cx="8135938" cy="1143000"/>
          </a:xfrm>
        </p:spPr>
        <p:txBody>
          <a:bodyPr/>
          <a:lstStyle/>
          <a:p>
            <a:pPr algn="ctr" eaLnBrk="1" hangingPunct="1"/>
            <a:r>
              <a:rPr lang="pl-PL" altLang="pl-PL" sz="3200" b="1" dirty="0">
                <a:latin typeface="+mn-lt"/>
                <a:cs typeface="Times New Roman" panose="02020603050405020304" pitchFamily="18" charset="0"/>
              </a:rPr>
              <a:t>Dlaczego zajęcia sportowe są nieskuteczne </a:t>
            </a:r>
            <a:br>
              <a:rPr lang="pl-PL" altLang="pl-PL" sz="3200" b="1" dirty="0">
                <a:latin typeface="+mn-lt"/>
                <a:cs typeface="Times New Roman" panose="02020603050405020304" pitchFamily="18" charset="0"/>
              </a:rPr>
            </a:br>
            <a:r>
              <a:rPr lang="pl-PL" altLang="pl-PL" sz="3200" b="1" dirty="0">
                <a:latin typeface="+mn-lt"/>
                <a:cs typeface="Times New Roman" panose="02020603050405020304" pitchFamily="18" charset="0"/>
              </a:rPr>
              <a:t>w profilaktyce uzależnień? </a:t>
            </a:r>
            <a:endParaRPr lang="en-US" altLang="pl-PL" sz="3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AB29008-2FC1-4982-9F0C-0528C1544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132856"/>
            <a:ext cx="8642350" cy="4123281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l-PL" altLang="pl-PL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1. To nie sam sport jest alternatywą dla używek, lecz przekonania i wartości związane ze sportowym stylem życia </a:t>
            </a:r>
            <a:r>
              <a:rPr lang="pl-PL" altLang="pl-PL" sz="2000" dirty="0">
                <a:cs typeface="Times New Roman" panose="02020603050405020304" pitchFamily="18" charset="0"/>
              </a:rPr>
              <a:t>– gotowość do rezygnowania z pewnych rzeczy dla utrzymania/poprawy zdrowia/kondycji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pl-PL" altLang="pl-PL" sz="2000" dirty="0">
                <a:cs typeface="Times New Roman" panose="02020603050405020304" pitchFamily="18" charset="0"/>
              </a:rPr>
              <a:t>2. Aktywność sportowa jest często przejawem wysokiej aktywności życiowej w ogóle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>
                <a:cs typeface="Times New Roman" panose="02020603050405020304" pitchFamily="18" charset="0"/>
              </a:rPr>
              <a:t>Wiąże się z aktywnością towarzyską, która sprzyja sięganiu po środki psychoaktywne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>
                <a:cs typeface="Times New Roman" panose="02020603050405020304" pitchFamily="18" charset="0"/>
              </a:rPr>
              <a:t>Wyraża silne zapotrzebowanie na stymulację, które może też być zaspokajane poprzez zachowania ryzykowne / problemowe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pl-PL" altLang="pl-PL" sz="2000" dirty="0">
                <a:cs typeface="Times New Roman" panose="02020603050405020304" pitchFamily="18" charset="0"/>
              </a:rPr>
              <a:t>3. Komercjalizacja sportu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>
                <a:cs typeface="Times New Roman" panose="02020603050405020304" pitchFamily="18" charset="0"/>
              </a:rPr>
              <a:t>Silny związek sportu z reklamami alkoholu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 dirty="0">
                <a:cs typeface="Times New Roman" panose="02020603050405020304" pitchFamily="18" charset="0"/>
              </a:rPr>
              <a:t>Sport jako sposób na zdobycie sławy i pieniędzy 	</a:t>
            </a:r>
            <a:endParaRPr lang="en-US" altLang="pl-PL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41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B1EBEFC5-CA4A-4AE7-A64C-86A5B5F4DE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260350"/>
            <a:ext cx="7747000" cy="777875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latin typeface="+mn-lt"/>
                <a:cs typeface="Times New Roman" panose="02020603050405020304" pitchFamily="18" charset="0"/>
              </a:rPr>
              <a:t>Badania naukowe pokazują, że sport: </a:t>
            </a:r>
            <a:endParaRPr lang="en-US" altLang="pl-PL" sz="36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3F13E0FC-3E2B-4E55-B367-EBB12A9019A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3528" y="1071563"/>
            <a:ext cx="8610922" cy="466169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altLang="pl-PL" sz="2400" dirty="0">
                <a:cs typeface="Times New Roman" panose="02020603050405020304" pitchFamily="18" charset="0"/>
              </a:rPr>
              <a:t>Poprawia samoocenę</a:t>
            </a:r>
          </a:p>
          <a:p>
            <a:pPr>
              <a:lnSpc>
                <a:spcPct val="90000"/>
              </a:lnSpc>
            </a:pPr>
            <a:r>
              <a:rPr lang="pl-PL" altLang="pl-PL" sz="2400" dirty="0">
                <a:cs typeface="Times New Roman" panose="02020603050405020304" pitchFamily="18" charset="0"/>
              </a:rPr>
              <a:t>Pozwala lepiej radzić sobie ze stresem</a:t>
            </a:r>
          </a:p>
          <a:p>
            <a:pPr>
              <a:lnSpc>
                <a:spcPct val="90000"/>
              </a:lnSpc>
            </a:pPr>
            <a:r>
              <a:rPr lang="pl-PL" altLang="pl-PL" sz="2400" dirty="0">
                <a:cs typeface="Times New Roman" panose="02020603050405020304" pitchFamily="18" charset="0"/>
              </a:rPr>
              <a:t>Wiąże się z lepszymi wynikami w nauce</a:t>
            </a:r>
          </a:p>
          <a:p>
            <a:pPr>
              <a:lnSpc>
                <a:spcPct val="90000"/>
              </a:lnSpc>
            </a:pPr>
            <a:r>
              <a:rPr lang="pl-PL" altLang="pl-PL" sz="2400" dirty="0">
                <a:cs typeface="Times New Roman" panose="02020603050405020304" pitchFamily="18" charset="0"/>
              </a:rPr>
              <a:t>Sprzyja poprawie relacji w rodzinie</a:t>
            </a:r>
          </a:p>
          <a:p>
            <a:pPr lvl="1">
              <a:lnSpc>
                <a:spcPct val="90000"/>
              </a:lnSpc>
              <a:buFont typeface="Verdana" panose="020B0604030504040204" pitchFamily="34" charset="0"/>
              <a:buNone/>
            </a:pPr>
            <a:endParaRPr lang="pl-PL" altLang="pl-PL" sz="2400" b="1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pl-PL" altLang="pl-PL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Ale może również </a:t>
            </a:r>
            <a:r>
              <a:rPr lang="pl-PL" altLang="pl-PL" sz="24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nasilać </a:t>
            </a:r>
            <a:r>
              <a:rPr lang="pl-PL" altLang="pl-PL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pl-PL" altLang="pl-PL" sz="2400" dirty="0">
                <a:cs typeface="Times New Roman" panose="02020603050405020304" pitchFamily="18" charset="0"/>
              </a:rPr>
              <a:t>Przemoc fizyczną</a:t>
            </a:r>
          </a:p>
          <a:p>
            <a:pPr>
              <a:lnSpc>
                <a:spcPct val="90000"/>
              </a:lnSpc>
            </a:pPr>
            <a:r>
              <a:rPr lang="pl-PL" altLang="pl-PL" sz="2400" dirty="0">
                <a:cs typeface="Times New Roman" panose="02020603050405020304" pitchFamily="18" charset="0"/>
              </a:rPr>
              <a:t>Gotowość do „obchodzenia” zasad</a:t>
            </a:r>
          </a:p>
          <a:p>
            <a:pPr>
              <a:lnSpc>
                <a:spcPct val="90000"/>
              </a:lnSpc>
            </a:pPr>
            <a:r>
              <a:rPr lang="pl-PL" altLang="pl-PL" sz="2400" dirty="0">
                <a:cs typeface="Times New Roman" panose="02020603050405020304" pitchFamily="18" charset="0"/>
              </a:rPr>
              <a:t>Pogardę wobec tych, którzy nie są zwycięzcami</a:t>
            </a:r>
          </a:p>
          <a:p>
            <a:pPr>
              <a:lnSpc>
                <a:spcPct val="90000"/>
              </a:lnSpc>
            </a:pPr>
            <a:r>
              <a:rPr lang="pl-PL" altLang="pl-PL" sz="2400" dirty="0">
                <a:cs typeface="Times New Roman" panose="02020603050405020304" pitchFamily="18" charset="0"/>
              </a:rPr>
              <a:t>Podziały na tych, którzy mogą w czymś uczestniczyć i wykluczonych </a:t>
            </a:r>
          </a:p>
        </p:txBody>
      </p:sp>
      <p:sp>
        <p:nvSpPr>
          <p:cNvPr id="4100" name="pole tekstowe 3">
            <a:extLst>
              <a:ext uri="{FF2B5EF4-FFF2-40B4-BE49-F238E27FC236}">
                <a16:creationId xmlns:a16="http://schemas.microsoft.com/office/drawing/2014/main" id="{802C7B60-0F19-4708-A424-5D7BBA951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325" y="6194222"/>
            <a:ext cx="285115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dirty="0"/>
              <a:t>za</a:t>
            </a:r>
            <a:r>
              <a:rPr lang="pl-PL" altLang="pl-PL" dirty="0">
                <a:solidFill>
                  <a:srgbClr val="C00000"/>
                </a:solidFill>
              </a:rPr>
              <a:t>: </a:t>
            </a:r>
            <a:r>
              <a:rPr lang="pl-PL" altLang="pl-PL" dirty="0" err="1"/>
              <a:t>Brettschnneider</a:t>
            </a:r>
            <a:r>
              <a:rPr lang="pl-PL" altLang="pl-PL" dirty="0"/>
              <a:t>, 1999</a:t>
            </a:r>
          </a:p>
        </p:txBody>
      </p:sp>
    </p:spTree>
    <p:extLst>
      <p:ext uri="{BB962C8B-B14F-4D97-AF65-F5344CB8AC3E}">
        <p14:creationId xmlns:p14="http://schemas.microsoft.com/office/powerpoint/2010/main" val="68874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>
            <a:extLst>
              <a:ext uri="{FF2B5EF4-FFF2-40B4-BE49-F238E27FC236}">
                <a16:creationId xmlns:a16="http://schemas.microsoft.com/office/drawing/2014/main" id="{07867D5F-C695-454D-88A6-B431C5B5B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6"/>
          </a:xfrm>
        </p:spPr>
        <p:txBody>
          <a:bodyPr/>
          <a:lstStyle/>
          <a:p>
            <a:r>
              <a:rPr lang="pl-PL" altLang="pl-PL" b="1" dirty="0">
                <a:latin typeface="+mn-lt"/>
              </a:rPr>
              <a:t>JESTEM  SWOIM  TRENEREM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11E448E-6D81-46D8-A985-23EC4BE1E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712968" cy="309634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pl-PL" sz="2000" dirty="0">
                <a:effectLst/>
                <a:ea typeface="Calibri" panose="020F0502020204030204" pitchFamily="34" charset="0"/>
              </a:rPr>
              <a:t> Nauczyciel wychowania fizycznego, trener, instruktor sportu,  jest postrzegany przez młodzież jako  osoba sprawna fizycznie, wolna od uzależnień, prowadząca zdrowy styl życia. Dzięki temu ma możliwość modelowania zachowań prozdrowotnych u dzieci i młodzieży. </a:t>
            </a:r>
            <a:endParaRPr lang="pl-PL" sz="2000" dirty="0"/>
          </a:p>
          <a:p>
            <a:pPr>
              <a:buFont typeface="Arial" charset="0"/>
              <a:buNone/>
              <a:defRPr/>
            </a:pPr>
            <a:endParaRPr lang="pl-PL" sz="2000" dirty="0"/>
          </a:p>
          <a:p>
            <a:pPr>
              <a:buFont typeface="Arial" charset="0"/>
              <a:buNone/>
              <a:defRPr/>
            </a:pPr>
            <a:r>
              <a:rPr lang="pl-PL" sz="2400" b="1" dirty="0"/>
              <a:t>WPROWADZENIE DLA REALIZATORÓW PROGRAMU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Nauczyciel w-f / trener / instruktor sportu po warsztatach potrafi: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atrakcyjny sposób przekazać wiedzę na temat  zagrożeń związanych              z uzależnieniami    i środkami  psychoaktywnymi.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Wzbudzać w uczniu motywację do zachowań pożądanych społecznie, zgodnych ze zdrowym stylem życia.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Wykorzystać  gry i zabawy sportowe do budowania motywacji do zmiany zachowań niepożądanych.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>
            <a:extLst>
              <a:ext uri="{FF2B5EF4-FFF2-40B4-BE49-F238E27FC236}">
                <a16:creationId xmlns:a16="http://schemas.microsoft.com/office/drawing/2014/main" id="{07867D5F-C695-454D-88A6-B431C5B5B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6"/>
          </a:xfrm>
        </p:spPr>
        <p:txBody>
          <a:bodyPr/>
          <a:lstStyle/>
          <a:p>
            <a:r>
              <a:rPr lang="pl-PL" altLang="pl-PL" b="1" dirty="0">
                <a:latin typeface="+mn-lt"/>
              </a:rPr>
              <a:t>JESTEM  SWOIM  TRENEREM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11E448E-6D81-46D8-A985-23EC4BE1E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712968" cy="496855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2000" dirty="0">
                <a:effectLst/>
                <a:ea typeface="Calibri" panose="020F0502020204030204" pitchFamily="34" charset="0"/>
              </a:rPr>
              <a:t> </a:t>
            </a:r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 główny: </a:t>
            </a:r>
            <a:b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Uwewnętrznienie przez ucznia normy: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ZDROWY STYL ŻYCIA JEST DLA MNIE WAŻNY.                              </a:t>
            </a:r>
            <a:b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 CHCĘ I POTRAFIĘ O SIEBIE ZADBAĆ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Cele szczegółowe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Uczniowie znają i stosują zasady zdrowego (psychicznego i fizycznego) stylu życia, wolnego od uzależnień i agresji. 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Uczniowie będą dbać o swoją sprawność fizyczną, systematycznie uczestniczyć </a:t>
            </a:r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zajęciach.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Uczniowie kierować będą się normą: ”Nie piję, nie palę, nie biorę środków psychoaktywnych, bo nie chcę”.</a:t>
            </a:r>
          </a:p>
        </p:txBody>
      </p:sp>
    </p:spTree>
    <p:extLst>
      <p:ext uri="{BB962C8B-B14F-4D97-AF65-F5344CB8AC3E}">
        <p14:creationId xmlns:p14="http://schemas.microsoft.com/office/powerpoint/2010/main" val="2783142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>
            <a:extLst>
              <a:ext uri="{FF2B5EF4-FFF2-40B4-BE49-F238E27FC236}">
                <a16:creationId xmlns:a16="http://schemas.microsoft.com/office/drawing/2014/main" id="{980BE567-2F4A-4EEE-ABD2-6E7E0B17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936104"/>
          </a:xfrm>
        </p:spPr>
        <p:txBody>
          <a:bodyPr/>
          <a:lstStyle/>
          <a:p>
            <a:pPr eaLnBrk="1" hangingPunct="1"/>
            <a:r>
              <a:rPr lang="pl-PL" altLang="pl-PL" b="1" dirty="0">
                <a:latin typeface="+mn-lt"/>
                <a:cs typeface="Times New Roman" panose="02020603050405020304" pitchFamily="18" charset="0"/>
              </a:rPr>
              <a:t>ZASADY PROFILAKTYKI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7FEB64-CE61-4F3D-B381-B6473AA73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" y="6251822"/>
            <a:ext cx="8915400" cy="547042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Na podstawie: M. Wojciechowski Mity i zasady profilaktyki.  w: Remedium maj 2002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60FEB9F-AE72-457E-9EBA-AC794171FFC4}"/>
              </a:ext>
            </a:extLst>
          </p:cNvPr>
          <p:cNvSpPr txBox="1"/>
          <p:nvPr/>
        </p:nvSpPr>
        <p:spPr>
          <a:xfrm>
            <a:off x="147691" y="1135640"/>
            <a:ext cx="8568952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1" hangingPunct="1">
              <a:buFont typeface="Arial" panose="020B0604020202020204" pitchFamily="34" charset="0"/>
              <a:buAutoNum type="arabicPeriod"/>
            </a:pPr>
            <a:r>
              <a:rPr lang="pl-PL" altLang="pl-PL" sz="2000" dirty="0">
                <a:cs typeface="Times New Roman" panose="02020603050405020304" pitchFamily="18" charset="0"/>
              </a:rPr>
              <a:t>Ograniczenie popytu,  nie zaś podaży jest celem działań wychowawczo – profilaktycznych.</a:t>
            </a:r>
          </a:p>
          <a:p>
            <a:pPr marL="342900" indent="-342900" algn="just" eaLnBrk="1" hangingPunct="1">
              <a:buFont typeface="Arial" panose="020B0604020202020204" pitchFamily="34" charset="0"/>
              <a:buAutoNum type="arabicPeriod"/>
            </a:pPr>
            <a:r>
              <a:rPr lang="pl-PL" altLang="pl-PL" sz="2000" dirty="0">
                <a:cs typeface="Times New Roman" panose="02020603050405020304" pitchFamily="18" charset="0"/>
              </a:rPr>
              <a:t>Przedmiotem działań profilaktyczno-wychowawczych są postawy, wartości                   i umiejętności prozdrowotne, nie zaś wiedza o używkach.</a:t>
            </a:r>
          </a:p>
          <a:p>
            <a:pPr marL="342900" indent="-342900" algn="just" eaLnBrk="1" hangingPunct="1">
              <a:buFont typeface="Arial" panose="020B0604020202020204" pitchFamily="34" charset="0"/>
              <a:buAutoNum type="arabicPeriod"/>
            </a:pPr>
            <a:r>
              <a:rPr lang="pl-PL" altLang="pl-PL" sz="2000" dirty="0">
                <a:cs typeface="Times New Roman" panose="02020603050405020304" pitchFamily="18" charset="0"/>
              </a:rPr>
              <a:t>Efekty profilaktyczno-wychowawcze uzyskuje się w długofalowym procesie wychowawczym nie zaś w jednorazowej akcji.</a:t>
            </a:r>
          </a:p>
          <a:p>
            <a:pPr marL="342900" indent="-342900" algn="just" eaLnBrk="1" hangingPunct="1">
              <a:buFont typeface="Arial" panose="020B0604020202020204" pitchFamily="34" charset="0"/>
              <a:buAutoNum type="arabicPeriod"/>
            </a:pPr>
            <a:r>
              <a:rPr lang="pl-PL" altLang="pl-PL" sz="2000" dirty="0">
                <a:cs typeface="Times New Roman" panose="02020603050405020304" pitchFamily="18" charset="0"/>
              </a:rPr>
              <a:t>Do realizacji działań profilaktyczno-wychowawczych niezbędne są rzeczywiste kwalifikacje emocjonalne i interpersonalne, nie zaś kwalifikacje formalne.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pl-PL" altLang="pl-PL" sz="2000" dirty="0">
                <a:cs typeface="Times New Roman" panose="02020603050405020304" pitchFamily="18" charset="0"/>
              </a:rPr>
              <a:t>Adresatami programu profilaktycznego są trzy grupy odbiorców (rodzice, nauczyciele, dzieci), nie zaś tylko uczniowie.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pl-PL" altLang="pl-PL" sz="2000" dirty="0">
                <a:cs typeface="Times New Roman" panose="02020603050405020304" pitchFamily="18" charset="0"/>
              </a:rPr>
              <a:t>Aby zaistniał proces zmian w zachowaniach i postawach dzieci, musi zostać zapoczątkowany proces zmian w zachowaniach i postawach dorosłej części ich społecznego otoczenia.</a:t>
            </a:r>
          </a:p>
          <a:p>
            <a:pPr algn="just"/>
            <a:endParaRPr lang="pl-PL" altLang="pl-PL" sz="1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1F163-52E7-4342-A243-A00FAFF6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5517232"/>
            <a:ext cx="8229600" cy="1114144"/>
          </a:xfr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448056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l-PL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GRAM PROFILAKTYKI JEST WART WIĘCEJ</a:t>
            </a:r>
          </a:p>
          <a:p>
            <a:pPr marL="448056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l-PL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NIŻ KILOGRAM LECZENIA</a:t>
            </a:r>
          </a:p>
        </p:txBody>
      </p:sp>
      <p:pic>
        <p:nvPicPr>
          <p:cNvPr id="24580" name="Picture 2" descr="http://www.fscanada.org/wp-content/uploads/2013/05/ounce_of_prevention.jpg">
            <a:extLst>
              <a:ext uri="{FF2B5EF4-FFF2-40B4-BE49-F238E27FC236}">
                <a16:creationId xmlns:a16="http://schemas.microsoft.com/office/drawing/2014/main" id="{75B60B95-10C0-416A-81D4-D39697D9A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457325"/>
            <a:ext cx="4321175" cy="375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pole tekstowe 5">
            <a:extLst>
              <a:ext uri="{FF2B5EF4-FFF2-40B4-BE49-F238E27FC236}">
                <a16:creationId xmlns:a16="http://schemas.microsoft.com/office/drawing/2014/main" id="{C68775C1-9697-42C3-AFDB-50F6EE428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844675"/>
            <a:ext cx="28082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4000" b="1">
                <a:solidFill>
                  <a:schemeClr val="accent1"/>
                </a:solidFill>
                <a:latin typeface="Century Gothic" panose="020B0502020202020204" pitchFamily="34" charset="0"/>
              </a:rPr>
              <a:t>DZIĘKUJĘ ZA UWAGĘ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2BF80D-6E00-450C-B383-1DEA483D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+mn-lt"/>
              </a:rPr>
              <a:t>SYSTEM ROKOMENDACJI PROGRAMÓW PROFILAKTYCZNYCH I PROMOCJI ZDROWIA PSYCHICZNEGO 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8DB117F3-C49A-4F44-854C-FA7C08B66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25625"/>
            <a:ext cx="842493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System rekomendacji działa na poziomie krajowym od 2010 roku. </a:t>
            </a:r>
          </a:p>
          <a:p>
            <a:pPr marL="0" indent="0">
              <a:buNone/>
            </a:pPr>
            <a:r>
              <a:rPr lang="pl-PL" dirty="0"/>
              <a:t>Jest to zadanie realizowane we współpracy czterech instytucji :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Krajowego Biura ds. Przeciwdziałania Narkomanii (KBPN),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Państwowej Agencji Rozwiązywania Problemów Alkoholowych (PARPA),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Ośrodka Rozwoju Edukacji (ORE),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Instytutu Psychiatrii i Neurologii (</a:t>
            </a:r>
            <a:r>
              <a:rPr lang="pl-PL" dirty="0" err="1"/>
              <a:t>IPiN</a:t>
            </a:r>
            <a:r>
              <a:rPr lang="pl-PL" dirty="0"/>
              <a:t>). 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ramach systemu dokonywana jest ocena programów z obszarów promocji zdrowia psychicznego, profilaktyki uzależnień (profilaktyki narkomanii, profilaktyki problemów alkoholowych) oraz programów profilaktyki innych zachowań problemowych (ryzykownych) dzieci                           i młodzieży.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9841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BFBE71-CCFB-4644-9561-128F09088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programyrekomendowane.pl 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2302FCE-2B34-4876-8492-2DD4C83AA7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18" y="1610041"/>
            <a:ext cx="8764370" cy="5131327"/>
          </a:xfrm>
        </p:spPr>
      </p:pic>
    </p:spTree>
    <p:extLst>
      <p:ext uri="{BB962C8B-B14F-4D97-AF65-F5344CB8AC3E}">
        <p14:creationId xmlns:p14="http://schemas.microsoft.com/office/powerpoint/2010/main" val="243741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7320" y="476672"/>
            <a:ext cx="7669360" cy="1470025"/>
          </a:xfrm>
        </p:spPr>
        <p:txBody>
          <a:bodyPr>
            <a:normAutofit/>
          </a:bodyPr>
          <a:lstStyle/>
          <a:p>
            <a:r>
              <a:rPr lang="pl-PL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latin typeface="+mn-lt"/>
              </a:rPr>
              <a:t>BEZPIECZNY UCZEŃ</a:t>
            </a:r>
            <a:br>
              <a:rPr lang="pl-PL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latin typeface="+mn-lt"/>
              </a:rPr>
            </a:br>
            <a:endParaRPr lang="pl-PL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latin typeface="+mn-lt"/>
            </a:endParaRPr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9B94B1D3-6C25-45E9-9B01-249A4642C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632" y="1971315"/>
            <a:ext cx="6858000" cy="24120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latin typeface="+mn-lt"/>
              </a:rPr>
              <a:t>PROGRAM PROFILAKTYCZNY DO REALIZACJI PRZEZ WYCHOWAWCÓW KLAS W RAMACH GODZIN DO DYSPOZYCJI WYCHOWAWCY</a:t>
            </a:r>
          </a:p>
          <a:p>
            <a:pPr>
              <a:buNone/>
            </a:pPr>
            <a:endParaRPr lang="pl-PL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</a:endParaRPr>
          </a:p>
          <a:p>
            <a:pPr>
              <a:buNone/>
            </a:pPr>
            <a:r>
              <a:rPr lang="pl-PL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</a:rPr>
              <a:t>POZIOM PROFILAKTYKI UNIWERSALNEJ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490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A5066EF-BAF0-4DD6-A447-1E29B1BC18E3}"/>
              </a:ext>
            </a:extLst>
          </p:cNvPr>
          <p:cNvSpPr txBox="1"/>
          <p:nvPr/>
        </p:nvSpPr>
        <p:spPr>
          <a:xfrm>
            <a:off x="395536" y="428178"/>
            <a:ext cx="856895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CELE PROGRAMU </a:t>
            </a:r>
            <a:endParaRPr lang="pl-P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 główny:</a:t>
            </a:r>
            <a:endParaRPr lang="pl-P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Poprawa bezpieczeństwa dzieci i młodzieży</a:t>
            </a:r>
          </a:p>
          <a:p>
            <a:pPr algn="just"/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Cele szczegółowe</a:t>
            </a:r>
            <a:endParaRPr lang="pl-P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Popularyzacja bezpiecznych zachowań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Promocja zdrowego stylu życia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Rozwijanie umiejętności społecznych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Wzrost wiedzy dotyczącej bezpieczeństwa w ruchu drogowym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Ograniczenie liczby dzieci i młodzieży ulegającej wypadkom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Poszerzenie wiedzy dotyczącej bezpiecznych zachowań podczas spędzania czasu wolnego oraz w kontaktach z osobami obcymi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Zmiana świadomości dzieci i młodzieży o stereotypach na temat używek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Zmniejszenie występowania zachowań związanych z przemocą w szkole</a:t>
            </a:r>
          </a:p>
        </p:txBody>
      </p:sp>
    </p:spTree>
    <p:extLst>
      <p:ext uri="{BB962C8B-B14F-4D97-AF65-F5344CB8AC3E}">
        <p14:creationId xmlns:p14="http://schemas.microsoft.com/office/powerpoint/2010/main" val="264535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8601" y="328073"/>
            <a:ext cx="5023470" cy="1325563"/>
          </a:xfrm>
        </p:spPr>
        <p:txBody>
          <a:bodyPr/>
          <a:lstStyle/>
          <a:p>
            <a:r>
              <a:rPr lang="pl-PL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BEZPIECZNY UCZEŃ</a:t>
            </a:r>
            <a:endParaRPr lang="pl-P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79677"/>
            <a:ext cx="8229600" cy="2943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b="1" dirty="0"/>
              <a:t>ZAŁOŻENIA PROGRAMU:</a:t>
            </a:r>
          </a:p>
          <a:p>
            <a:r>
              <a:rPr lang="pl-PL" sz="2400" dirty="0"/>
              <a:t>wypełnienie profesjonalnymi treściami godzin do dyspozycji wychowawcy,</a:t>
            </a:r>
          </a:p>
          <a:p>
            <a:r>
              <a:rPr lang="pl-PL" sz="2400" dirty="0"/>
              <a:t>zapewnienie logicznej kontynuacji treści profilaktycznych przez kolejne osiem lat trwania edukacji na poziomie szkoły podstawowej,</a:t>
            </a:r>
          </a:p>
          <a:p>
            <a:r>
              <a:rPr lang="pl-PL" sz="2400" dirty="0"/>
              <a:t>zapewnienie spójności programu w korelacji ze szkolnymi programami wychowawczo – profilaktycznymi.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7524" y="260648"/>
            <a:ext cx="8568952" cy="2009378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BEZPIECZNY UCZEŃ</a:t>
            </a:r>
            <a:br>
              <a:rPr lang="pl-PL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</a:br>
            <a:r>
              <a:rPr lang="pl-PL" sz="27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BLOKI TEMATYCZNE DLA KLAS I-III </a:t>
            </a:r>
            <a:br>
              <a:rPr lang="pl-PL" sz="27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</a:br>
            <a:r>
              <a:rPr lang="pl-PL" sz="27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SZKOŁY PODSTAWOWEJ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5048" y="1988840"/>
            <a:ext cx="7885384" cy="2520280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2400" dirty="0"/>
          </a:p>
          <a:p>
            <a:r>
              <a:rPr lang="pl-PL" sz="2400" dirty="0"/>
              <a:t>Bezpieczna droga do szkoły (wrzesień/ październik)</a:t>
            </a:r>
          </a:p>
          <a:p>
            <a:r>
              <a:rPr lang="pl-PL" sz="2400" dirty="0"/>
              <a:t>Bezpieczeństwo w kontaktach z obcymi dorosłymi (grudzień/luty)</a:t>
            </a:r>
          </a:p>
          <a:p>
            <a:r>
              <a:rPr lang="pl-PL" sz="2400" dirty="0"/>
              <a:t>Agresja i przemoc rówieśnicza (marzec/kwiecień)</a:t>
            </a:r>
          </a:p>
          <a:p>
            <a:r>
              <a:rPr lang="pl-PL" sz="2400" dirty="0"/>
              <a:t>Bezpieczny wypoczynek (maj/czerwiec)</a:t>
            </a:r>
          </a:p>
          <a:p>
            <a:pPr>
              <a:buNone/>
            </a:pPr>
            <a:endParaRPr lang="pl-PL" sz="2400" dirty="0"/>
          </a:p>
          <a:p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95928" cy="2009378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BEZPIECZNY UCZEŃ</a:t>
            </a:r>
            <a:br>
              <a:rPr lang="pl-PL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</a:br>
            <a:r>
              <a:rPr lang="pl-PL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BLOKI TEMATYCZNE DLA KLAS IV-VIII </a:t>
            </a:r>
            <a:br>
              <a:rPr lang="pl-PL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</a:br>
            <a:r>
              <a:rPr lang="pl-PL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SZKOŁY PODSTAWOWEJ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2536" y="1988840"/>
            <a:ext cx="8495928" cy="4177936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/>
          </a:p>
          <a:p>
            <a:r>
              <a:rPr lang="pl-PL" sz="2400" dirty="0"/>
              <a:t>Bezpieczeństwo w kontaktach z osobami obcymi (wrzesień/ październik)</a:t>
            </a:r>
          </a:p>
          <a:p>
            <a:r>
              <a:rPr lang="pl-PL" sz="2400" dirty="0"/>
              <a:t>Agresja i przemoc rówieśnicza (grudzień/luty)</a:t>
            </a:r>
          </a:p>
          <a:p>
            <a:r>
              <a:rPr lang="pl-PL" sz="2400" dirty="0"/>
              <a:t>Uzależnienia (marzec/kwiecień)</a:t>
            </a:r>
          </a:p>
          <a:p>
            <a:r>
              <a:rPr lang="pl-PL" sz="2400" dirty="0"/>
              <a:t>Bezpieczny wypoczynek (maj/czerwiec)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BEZPIECZNY UCZEŃ</a:t>
            </a:r>
            <a:br>
              <a:rPr lang="pl-PL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</a:br>
            <a:r>
              <a:rPr lang="pl-PL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ETAPY PRZYGOTOWANIA DO REALIZACJI.</a:t>
            </a:r>
            <a:br>
              <a:rPr lang="pl-PL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</a:br>
            <a:r>
              <a:rPr lang="pl-PL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ZAANGAŻOWANE PODMIOTY:</a:t>
            </a:r>
            <a:endParaRPr lang="pl-P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b="1" dirty="0"/>
              <a:t>URZĄD MIEJSKI W GRUDZIĄDZU</a:t>
            </a:r>
            <a:r>
              <a:rPr lang="pl-PL" dirty="0"/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pl-PL" dirty="0"/>
              <a:t>Wydział Edukacji:</a:t>
            </a:r>
          </a:p>
          <a:p>
            <a:r>
              <a:rPr lang="pl-PL" dirty="0"/>
              <a:t>Poradnia Psychologiczno – Pedagogiczna</a:t>
            </a:r>
          </a:p>
          <a:p>
            <a:r>
              <a:rPr lang="pl-PL" dirty="0"/>
              <a:t>Ośrodek Doradztwa i Doskonalenia Zawodowego Nauczycieli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pl-PL" dirty="0"/>
              <a:t>Wydział Zdrowia i Spraw Społecznych:</a:t>
            </a:r>
          </a:p>
          <a:p>
            <a:r>
              <a:rPr lang="pl-PL" dirty="0"/>
              <a:t>Miejska Komisja Rozwiązywania Problemów Alkoholowych</a:t>
            </a:r>
          </a:p>
          <a:p>
            <a:r>
              <a:rPr lang="pl-PL" dirty="0"/>
              <a:t>Centrum Pomocy Dziecku i Poradnictwa Rodzinnego (Ośrodek Profilaktyki Uzależnień Dzieci i Młodzieży)</a:t>
            </a:r>
          </a:p>
          <a:p>
            <a:pPr marL="457200" indent="-457200">
              <a:buFont typeface="+mj-lt"/>
              <a:buAutoNum type="alphaLcParenR" startAt="3"/>
            </a:pPr>
            <a:r>
              <a:rPr lang="pl-PL" dirty="0"/>
              <a:t>Wydział Bezpieczeństwa i Zarządzania Kryzysowego</a:t>
            </a:r>
          </a:p>
          <a:p>
            <a:pPr marL="457200" indent="-457200">
              <a:buFont typeface="+mj-lt"/>
              <a:buAutoNum type="alphaLcParenR" startAt="3"/>
            </a:pPr>
            <a:r>
              <a:rPr lang="pl-PL" dirty="0"/>
              <a:t>Straż Miejska:</a:t>
            </a:r>
          </a:p>
          <a:p>
            <a:r>
              <a:rPr lang="pl-PL" dirty="0"/>
              <a:t>Zespół do Spraw Profilaktyki i Komunikacji Społecznej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b="1" dirty="0"/>
              <a:t>KOMENDA MIEJSKA POLICJI W GRUDZIĄDZU</a:t>
            </a:r>
          </a:p>
          <a:p>
            <a:pPr marL="457200" indent="-457200">
              <a:buFont typeface="+mj-lt"/>
              <a:buAutoNum type="alphaLcParenR"/>
            </a:pPr>
            <a:r>
              <a:rPr lang="pl-PL" dirty="0"/>
              <a:t>Wydział Prewencji: </a:t>
            </a:r>
          </a:p>
          <a:p>
            <a:r>
              <a:rPr lang="pl-PL" dirty="0"/>
              <a:t>Zespół do Spraw Profilaktyki Społecznej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1370</Words>
  <Application>Microsoft Office PowerPoint</Application>
  <PresentationFormat>Pokaz na ekranie (4:3)</PresentationFormat>
  <Paragraphs>130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Symbol</vt:lpstr>
      <vt:lpstr>Times New Roman</vt:lpstr>
      <vt:lpstr>Verdana</vt:lpstr>
      <vt:lpstr>Wingdings 2</vt:lpstr>
      <vt:lpstr>Motyw pakietu Office</vt:lpstr>
      <vt:lpstr>Wspieranie działalności profilaktycznej szkół  na terenie miasta Grudziądza w oparciu        o programy rekomendowane i własne programy autorskie.</vt:lpstr>
      <vt:lpstr>SYSTEM ROKOMENDACJI PROGRAMÓW PROFILAKTYCZNYCH I PROMOCJI ZDROWIA PSYCHICZNEGO </vt:lpstr>
      <vt:lpstr>programyrekomendowane.pl </vt:lpstr>
      <vt:lpstr>BEZPIECZNY UCZEŃ </vt:lpstr>
      <vt:lpstr>Prezentacja programu PowerPoint</vt:lpstr>
      <vt:lpstr>BEZPIECZNY UCZEŃ</vt:lpstr>
      <vt:lpstr>BEZPIECZNY UCZEŃ BLOKI TEMATYCZNE DLA KLAS I-III  SZKOŁY PODSTAWOWEJ</vt:lpstr>
      <vt:lpstr>BEZPIECZNY UCZEŃ BLOKI TEMATYCZNE DLA KLAS IV-VIII  SZKOŁY PODSTAWOWEJ</vt:lpstr>
      <vt:lpstr>BEZPIECZNY UCZEŃ ETAPY PRZYGOTOWANIA DO REALIZACJI. ZAANGAŻOWANE PODMIOTY:</vt:lpstr>
      <vt:lpstr>SZKOLNI KOORDYNATORZY DO SPRAW PROFILAKTYKI (fragmenty z umowy) </vt:lpstr>
      <vt:lpstr>SZKOLNI KOORDYNATORZY DO SPRAW PROFILAKTYKI (fragmenty z umowy) </vt:lpstr>
      <vt:lpstr>SZKOLNI KOORDYNATORZY DO SPRAW PROFILAKTYKI (fragmenty z umowy) </vt:lpstr>
      <vt:lpstr>SPORT, A PROFILAKTYKA UZALEŻNIEŃ</vt:lpstr>
      <vt:lpstr>Dlaczego zajęcia sportowe są nieskuteczne  w profilaktyce uzależnień? </vt:lpstr>
      <vt:lpstr>Badania naukowe pokazują, że sport: </vt:lpstr>
      <vt:lpstr>JESTEM  SWOIM  TRENEREM</vt:lpstr>
      <vt:lpstr>JESTEM  SWOIM  TRENEREM</vt:lpstr>
      <vt:lpstr>ZASADY PROFILAKTYKI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Sylwester Lewandowsk</dc:creator>
  <cp:lastModifiedBy>Tomasz Kowalewicz</cp:lastModifiedBy>
  <cp:revision>48</cp:revision>
  <dcterms:created xsi:type="dcterms:W3CDTF">2016-03-16T08:55:28Z</dcterms:created>
  <dcterms:modified xsi:type="dcterms:W3CDTF">2021-11-29T14:00:14Z</dcterms:modified>
</cp:coreProperties>
</file>