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3" r:id="rId3"/>
    <p:sldId id="298" r:id="rId4"/>
    <p:sldId id="256" r:id="rId5"/>
    <p:sldId id="284" r:id="rId6"/>
    <p:sldId id="258" r:id="rId7"/>
    <p:sldId id="259" r:id="rId8"/>
    <p:sldId id="281" r:id="rId9"/>
    <p:sldId id="261" r:id="rId10"/>
    <p:sldId id="294" r:id="rId11"/>
    <p:sldId id="293" r:id="rId12"/>
    <p:sldId id="295" r:id="rId13"/>
    <p:sldId id="296" r:id="rId14"/>
    <p:sldId id="278" r:id="rId15"/>
    <p:sldId id="276" r:id="rId16"/>
    <p:sldId id="267" r:id="rId17"/>
    <p:sldId id="297" r:id="rId18"/>
    <p:sldId id="288" r:id="rId19"/>
    <p:sldId id="29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6443F83-7EC4-4D91-BC1D-945E0EE4D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397D85D-69C2-444D-97B5-F4B13F5F6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37059C8-E869-44D9-AEC8-5E7AE6CC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ACC4102-EF98-473A-AAFD-B48EE770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5B44564-FC38-455C-BE43-483EA20E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88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F4300A4-F44B-46DE-989E-F5EF352D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09EA41E-321A-46F6-B930-07093D86F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317E8B8-D802-412E-831A-C666522B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D907F96-FEA0-44B6-B44E-43F67A70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4DFD70B-0513-4C26-9025-794E625C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64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0B2C206-9A49-4B96-A62E-772F01262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B17DD60-58E7-4C4F-AAC0-51370CE3C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48030DA-BDF7-4A73-94CA-794282DB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F80DABD-18FC-4E4E-893A-DC20E326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EE2AB34-D655-47DA-9F32-D6FF640B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6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6C5A24-B22E-400D-9D0F-DD33B063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C3396CD-620D-4254-9D89-B2E8AA00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248868-52F1-413C-8D29-C2903BB3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9DD8132-ED53-4073-B59E-575FBD36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99A3B70-B3DB-4DE1-91B2-E62F3182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44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009D150-D452-45F8-9038-21D51790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694B63C-E491-490C-856A-8749A4018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2B780BC-CCC1-4EDD-88D5-2DA9AC40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218763-C314-42AD-AA6A-3CE7D93B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F442EE-C819-4F4D-BBF3-A4DFF125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0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469EA5-D1F8-4F4A-B9CB-9AB91522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94C4D22-CDBB-4F14-B5CC-7F56DD2EF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E3C6FBD-0405-4B24-B7C7-76CB6530D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61925D4-3DDE-4870-AC2F-98A5963A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E443D73-70A0-4F32-A6BA-7A7F7ACF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0077EF4-45A1-4DEC-A159-C6A6C335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81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96F763-A429-4D0E-B749-E58EC875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8DD5226-78D7-46B7-BEC2-DF62041F1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812A042-BAD0-4FF7-B96C-B795A0329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CE6CC32-8B77-4048-BD22-549D361A1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B7096F9-39A4-4569-9DE6-8D915CF57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9AA6D9E5-FF50-4055-A4DA-F4789EEF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14BA6FEF-5C8B-4245-86B5-FBB4CF3F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5FE15B2-92DE-4332-B11F-2679AF040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9CBEE1-3175-4E7D-89D9-095A284E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071419A-D889-45C0-BA1B-54E8EF1A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FC221E2-8B9E-439D-AAB0-BC33F041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82B0E77-B315-4EE9-A31F-1A08397B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94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3CD1578-F58F-4AF1-AB0D-C2D42581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588D084C-0935-4277-86C9-B1E1C14A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E679CCE-CCE6-45F5-851F-2E9B2306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13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68732B4-E7BA-412D-80C8-320D2C17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C4AFA5-1259-4438-9A9C-632BE2675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CE053E6-F133-4163-BBAF-B2168D51A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60EC065-F546-487D-9F59-75E46359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77117F-7F78-485A-AAD8-9117AD96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C533F33-DCAB-4344-A64E-3ABE9E7B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3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48FA7-6527-425A-B421-47E9711D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895EEDC-4419-40CF-81C3-AAED3A9BF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4765B2F-6818-4124-8703-523F710C2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8856423-8562-435B-9D3E-C196759E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3F8E109-FC83-4FFA-8838-35010C34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084CCC5-7CEE-40FD-A318-762DEDF5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7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7843499-EA19-4591-90E4-E2B48D20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252BD5F-83BC-4C33-83F2-658871364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882C36F-55ED-46D6-986E-BF9150B89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BE45936-F7C4-45D3-9184-683052258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E2CAC50-64D4-4EE4-94C1-0AF43ED7F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22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974D98D2-F213-4417-B431-13E4D4C8E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418" y="188640"/>
            <a:ext cx="7691164" cy="1872208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Wspieranie działalności profilaktycznej szkół </a:t>
            </a:r>
            <a:b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 terenie miasta Grudziądza w oparciu        o programy rekomendowane i własne programy autorskie</a:t>
            </a:r>
            <a:r>
              <a:rPr lang="pl-PL" sz="32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профілактичної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шкіл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міста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Грудз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йо</a:t>
            </a:r>
            <a:r>
              <a:rPr lang="ru-RU" sz="3200" b="1" dirty="0" err="1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ндза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рекомендованих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власних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32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xmlns="" id="{F5937D74-C3D2-4B00-A6D9-0796EE89D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5949280"/>
            <a:ext cx="6858000" cy="10081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Сильвестр </a:t>
            </a:r>
            <a:r>
              <a:rPr lang="ru-RU" b="1" dirty="0" err="1" smtClean="0">
                <a:solidFill>
                  <a:schemeClr val="bg1"/>
                </a:solidFill>
              </a:rPr>
              <a:t>Левандовский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Голова </a:t>
            </a:r>
            <a:r>
              <a:rPr lang="ru-RU" b="1" dirty="0" err="1">
                <a:solidFill>
                  <a:schemeClr val="bg1"/>
                </a:solidFill>
              </a:rPr>
              <a:t>міського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комітету</a:t>
            </a:r>
            <a:r>
              <a:rPr lang="ru-RU" b="1" dirty="0">
                <a:solidFill>
                  <a:schemeClr val="bg1"/>
                </a:solidFill>
              </a:rPr>
              <a:t> з </a:t>
            </a:r>
            <a:r>
              <a:rPr lang="ru-RU" b="1" dirty="0" err="1">
                <a:solidFill>
                  <a:schemeClr val="bg1"/>
                </a:solidFill>
              </a:rPr>
              <a:t>вирішення</a:t>
            </a:r>
            <a:r>
              <a:rPr lang="ru-RU" b="1" dirty="0">
                <a:solidFill>
                  <a:schemeClr val="bg1"/>
                </a:solidFill>
              </a:rPr>
              <a:t> проблем, </a:t>
            </a:r>
            <a:r>
              <a:rPr lang="ru-RU" b="1" dirty="0" err="1">
                <a:solidFill>
                  <a:schemeClr val="bg1"/>
                </a:solidFill>
              </a:rPr>
              <a:t>пов’язаних</a:t>
            </a:r>
            <a:r>
              <a:rPr lang="ru-RU" b="1" dirty="0">
                <a:solidFill>
                  <a:schemeClr val="bg1"/>
                </a:solidFill>
              </a:rPr>
              <a:t> з алкоголем у м. </a:t>
            </a:r>
            <a:r>
              <a:rPr lang="ru-RU" b="1" dirty="0" smtClean="0">
                <a:solidFill>
                  <a:schemeClr val="bg1"/>
                </a:solidFill>
              </a:rPr>
              <a:t>Грудзйондз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+mn-lt"/>
              </a:rPr>
              <a:t>ШКІЛЬНІ КООРДИНАТОРИ ПРОФІЛАКТИКИ (</a:t>
            </a:r>
            <a:r>
              <a:rPr lang="ru-RU" sz="3600" b="1" dirty="0" err="1">
                <a:latin typeface="+mn-lt"/>
              </a:rPr>
              <a:t>витяги</a:t>
            </a:r>
            <a:r>
              <a:rPr lang="ru-RU" sz="3600" b="1" dirty="0">
                <a:latin typeface="+mn-lt"/>
              </a:rPr>
              <a:t> з договору)</a:t>
            </a:r>
            <a:r>
              <a:rPr lang="uk-UA" sz="3600" b="1" dirty="0" smtClean="0">
                <a:latin typeface="+mn-lt"/>
              </a:rPr>
              <a:t> 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Предметом договору є виконання функції Координатора профілактики школи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§ 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розпоряджається, а Підрядник здійснює такі заходи в рамках роботи координатора профілактики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школи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1.Співпраця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Центром консультування та підвищення кваліфікації вчителів та міською комісією з вирішення проблем, пов’язаних з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залежністю,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сфері підвищення якості шкільної профілактики вживання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психоактивних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2.Участь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тренінгах та консультаціях для координаторів шкільної профілактики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Пропагування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школах профілактичних програм, рекомендованих 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PARPA, KBPN, ORE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Інститутом психіатрії та неврології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Мотивація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вчителів педагогічної групи до участі в навчанні для виконавців рекомендованих програм та інших форм підвищення кваліфікації у сфері профілактичних дій.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99031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ШКІЛЬНІ КООРДИНАТОРИ ПРОФІЛАКТИКИ (</a:t>
            </a:r>
            <a:r>
              <a:rPr lang="ru-RU" sz="3600" b="1" dirty="0" err="1"/>
              <a:t>витяги</a:t>
            </a:r>
            <a:r>
              <a:rPr lang="ru-RU" sz="3600" b="1" dirty="0"/>
              <a:t> з договору</a:t>
            </a:r>
            <a:r>
              <a:rPr lang="uk-UA" sz="3600" b="1" dirty="0" smtClean="0">
                <a:latin typeface="+mn-lt"/>
              </a:rPr>
              <a:t> )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продовження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§ 2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Консультування вчителів та діагностика, аналіз та моніторинг їхніх потреб, очікувань та повідомлених труднощів у сфері профілактичних та виховних заходів, спрямованих на зменшення ризикованої поведінки, пов’язаної із вживанням алкоголю та інших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психоактивних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речовин, а також запобігання домашньому насильству, протидії соціальній патології, особливо алкоголізму, наркоманії та домашньому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насильству</a:t>
            </a:r>
            <a:endParaRPr lang="en-US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надання допомоги в дослідженнях з метою локальної діагностики, які проводяться 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PARPA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підставі договору, укладеного між 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PARPA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комунальною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ґміною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Грудзйондз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підготовці шкільної діагностики з метою розробки шкільної навчально-профілактичної програми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522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ШКІЛЬНІ КООРДИНАТОРИ ПРОФІЛАКТИКИ (</a:t>
            </a:r>
            <a:r>
              <a:rPr lang="ru-RU" sz="3600" b="1" dirty="0" err="1"/>
              <a:t>витяги</a:t>
            </a:r>
            <a:r>
              <a:rPr lang="ru-RU" sz="3600" b="1" dirty="0"/>
              <a:t> з договору)</a:t>
            </a:r>
            <a:r>
              <a:rPr lang="uk-UA" sz="3600" b="1" dirty="0"/>
              <a:t> </a:t>
            </a:r>
            <a:r>
              <a:rPr lang="uk-UA" sz="3600" b="1" dirty="0" smtClean="0">
                <a:latin typeface="+mn-lt"/>
              </a:rPr>
              <a:t> 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00" y="1700808"/>
            <a:ext cx="7886700" cy="4351338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продовження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2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Координація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програми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доведеною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ефективністю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рекомендованих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результатами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підготовленої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метою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шкільної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навчально-профілактичної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програми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Ініціювання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полягають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профілактичної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програми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підтвердженої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зазначених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Національній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2016-2020 роки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ходом та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анкетування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муніципальних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«Я –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тренер» та «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Безпечний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вони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реалізуються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виконавцям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BDDDCB-3E48-4EFB-A043-CA4EFFBD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+mn-lt"/>
              </a:rPr>
              <a:t>СПОРТ І ПРОФІЛАКТИКА </a:t>
            </a:r>
            <a:r>
              <a:rPr lang="uk-UA" b="1" dirty="0" smtClean="0">
                <a:latin typeface="+mn-lt"/>
              </a:rPr>
              <a:t> </a:t>
            </a:r>
            <a:r>
              <a:rPr lang="uk-UA" b="1" cap="all" dirty="0" err="1" smtClean="0">
                <a:latin typeface="+mn-lt"/>
              </a:rPr>
              <a:t>залежностеЙ</a:t>
            </a:r>
            <a:r>
              <a:rPr lang="uk-UA" b="1" cap="all" dirty="0" smtClean="0">
                <a:latin typeface="+mn-lt"/>
              </a:rPr>
              <a:t> </a:t>
            </a:r>
            <a:endParaRPr lang="pl-PL" b="1" cap="al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4976AA0-8FD4-4892-8979-5EC24DE45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altLang="pl-PL" sz="2800" b="1" dirty="0" smtClean="0">
                <a:latin typeface="+mn-lt"/>
              </a:rPr>
              <a:t> </a:t>
            </a:r>
            <a:r>
              <a:rPr lang="ru-RU" altLang="pl-PL" sz="2800" b="1" dirty="0"/>
              <a:t>Закон </a:t>
            </a:r>
            <a:r>
              <a:rPr lang="ru-RU" altLang="pl-PL" sz="2800" b="1" dirty="0" err="1"/>
              <a:t>від</a:t>
            </a:r>
            <a:r>
              <a:rPr lang="ru-RU" altLang="pl-PL" sz="2800" b="1" dirty="0"/>
              <a:t> 26 </a:t>
            </a:r>
            <a:r>
              <a:rPr lang="ru-RU" altLang="pl-PL" sz="2800" b="1" dirty="0" err="1"/>
              <a:t>жовтня</a:t>
            </a:r>
            <a:r>
              <a:rPr lang="ru-RU" altLang="pl-PL" sz="2800" b="1" dirty="0"/>
              <a:t> 1982 р. «Про </a:t>
            </a:r>
            <a:r>
              <a:rPr lang="ru-RU" altLang="pl-PL" sz="2800" b="1" dirty="0" err="1"/>
              <a:t>виховання</a:t>
            </a:r>
            <a:r>
              <a:rPr lang="ru-RU" altLang="pl-PL" sz="2800" b="1" dirty="0"/>
              <a:t> у </a:t>
            </a:r>
            <a:r>
              <a:rPr lang="ru-RU" altLang="pl-PL" sz="2800" b="1" dirty="0" err="1"/>
              <a:t>тверезості</a:t>
            </a:r>
            <a:r>
              <a:rPr lang="ru-RU" altLang="pl-PL" sz="2800" b="1" dirty="0"/>
              <a:t> та </a:t>
            </a:r>
            <a:r>
              <a:rPr lang="ru-RU" altLang="pl-PL" sz="2800" b="1" dirty="0" err="1"/>
              <a:t>протидії</a:t>
            </a:r>
            <a:r>
              <a:rPr lang="ru-RU" altLang="pl-PL" sz="2800" b="1" dirty="0"/>
              <a:t> </a:t>
            </a:r>
            <a:r>
              <a:rPr lang="ru-RU" altLang="pl-PL" sz="2800" b="1" dirty="0" err="1"/>
              <a:t>алкоголізму</a:t>
            </a:r>
            <a:r>
              <a:rPr lang="ru-RU" altLang="pl-PL" sz="2800" b="1" dirty="0"/>
              <a:t>» </a:t>
            </a:r>
            <a:r>
              <a:rPr lang="ru-RU" altLang="pl-PL" sz="2800" b="1" dirty="0" smtClean="0"/>
              <a:t>( </a:t>
            </a:r>
            <a:r>
              <a:rPr lang="ru-RU" altLang="pl-PL" sz="2800" b="1" dirty="0" err="1" smtClean="0"/>
              <a:t>витяг</a:t>
            </a:r>
            <a:r>
              <a:rPr lang="ru-RU" altLang="pl-PL" sz="2800" b="1" dirty="0" smtClean="0"/>
              <a:t> )</a:t>
            </a:r>
            <a:endParaRPr lang="pl-PL" altLang="pl-PL" sz="2800" dirty="0">
              <a:latin typeface="+mn-lt"/>
            </a:endParaRPr>
          </a:p>
          <a:p>
            <a:pPr>
              <a:buNone/>
              <a:defRPr/>
            </a:pPr>
            <a:r>
              <a:rPr lang="uk-UA" altLang="pl-PL" sz="2200" b="1" dirty="0" smtClean="0"/>
              <a:t> </a:t>
            </a:r>
            <a:r>
              <a:rPr lang="uk-UA" altLang="pl-PL" sz="2200" b="1" dirty="0"/>
              <a:t>Стаття 4'. </a:t>
            </a:r>
            <a:r>
              <a:rPr lang="uk-UA" altLang="pl-PL" sz="2200" dirty="0"/>
              <a:t>Одним із завдань муніципалітетів є проведення заходів щодо запобігання та вирішення проблем, пов’язаних з алкоголем, а також соціальної інтеграції людей, залежних від алкоголю. Зокрема, ці завдання включають</a:t>
            </a:r>
            <a:r>
              <a:rPr lang="uk-UA" altLang="pl-PL" sz="2200" dirty="0" smtClean="0"/>
              <a:t>:</a:t>
            </a:r>
          </a:p>
          <a:p>
            <a:pPr>
              <a:buNone/>
              <a:defRPr/>
            </a:pPr>
            <a:r>
              <a:rPr lang="uk-UA" altLang="pl-PL" sz="2200" b="1" dirty="0" smtClean="0"/>
              <a:t>проведення </a:t>
            </a:r>
            <a:r>
              <a:rPr lang="uk-UA" altLang="pl-PL" sz="2200" b="1" dirty="0"/>
              <a:t>профілактичних інформаційно-просвітницьких заходів </a:t>
            </a:r>
            <a:r>
              <a:rPr lang="uk-UA" altLang="pl-PL" sz="2200" dirty="0"/>
              <a:t>у сфері вирішення проблем, пов’язаних з алкоголізмом та протидії наркоманії, зокрема для дітей та підлітків, </a:t>
            </a:r>
            <a:r>
              <a:rPr lang="uk-UA" altLang="pl-PL" sz="2200" b="1" dirty="0"/>
              <a:t>у тому числі позашкільних спортивних заходів, </a:t>
            </a:r>
            <a:r>
              <a:rPr lang="uk-UA" altLang="pl-PL" sz="2200" dirty="0"/>
              <a:t>а також заходів, спрямованих на харчування дітей, які беруть участь у позашкільних, освітніх та </a:t>
            </a:r>
            <a:r>
              <a:rPr lang="uk-UA" altLang="pl-PL" sz="2200" dirty="0" err="1"/>
              <a:t>соціотерапевтичних</a:t>
            </a:r>
            <a:r>
              <a:rPr lang="uk-UA" altLang="pl-PL" sz="2200" dirty="0"/>
              <a:t> програмах</a:t>
            </a:r>
            <a:r>
              <a:rPr lang="uk-UA" altLang="pl-PL" sz="2200" b="1" dirty="0"/>
              <a:t>;</a:t>
            </a:r>
            <a:r>
              <a:rPr lang="pl-PL" altLang="pl-PL" sz="2200" b="1" dirty="0" smtClean="0">
                <a:latin typeface="+mn-lt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3350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917AA4D0-8CC7-4C08-BA2B-3E6323D16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031" y="476672"/>
            <a:ext cx="8135938" cy="1143000"/>
          </a:xfrm>
        </p:spPr>
        <p:txBody>
          <a:bodyPr/>
          <a:lstStyle/>
          <a:p>
            <a:pPr algn="ctr"/>
            <a:r>
              <a:rPr lang="ru-RU" altLang="pl-PL" sz="3200" b="1" dirty="0" err="1">
                <a:latin typeface="+mn-lt"/>
                <a:cs typeface="Times New Roman" panose="02020603050405020304" pitchFamily="18" charset="0"/>
              </a:rPr>
              <a:t>Чому</a:t>
            </a:r>
            <a:r>
              <a:rPr lang="ru-RU" altLang="pl-PL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pl-PL" sz="3200" b="1" dirty="0" err="1">
                <a:latin typeface="+mn-lt"/>
                <a:cs typeface="Times New Roman" panose="02020603050405020304" pitchFamily="18" charset="0"/>
              </a:rPr>
              <a:t>заняття</a:t>
            </a:r>
            <a:r>
              <a:rPr lang="ru-RU" altLang="pl-PL" sz="3200" b="1" dirty="0">
                <a:latin typeface="+mn-lt"/>
                <a:cs typeface="Times New Roman" panose="02020603050405020304" pitchFamily="18" charset="0"/>
              </a:rPr>
              <a:t> спортом </a:t>
            </a:r>
            <a:r>
              <a:rPr lang="ru-RU" altLang="pl-PL" sz="3200" b="1" dirty="0" err="1">
                <a:latin typeface="+mn-lt"/>
                <a:cs typeface="Times New Roman" panose="02020603050405020304" pitchFamily="18" charset="0"/>
              </a:rPr>
              <a:t>неефективні</a:t>
            </a:r>
            <a:r>
              <a:rPr lang="ru-RU" altLang="pl-PL" sz="3200" b="1" dirty="0">
                <a:latin typeface="+mn-lt"/>
                <a:cs typeface="Times New Roman" panose="02020603050405020304" pitchFamily="18" charset="0"/>
              </a:rPr>
              <a:t> для </a:t>
            </a:r>
            <a:r>
              <a:rPr lang="ru-RU" altLang="pl-PL" sz="3200" b="1" dirty="0" err="1">
                <a:latin typeface="+mn-lt"/>
                <a:cs typeface="Times New Roman" panose="02020603050405020304" pitchFamily="18" charset="0"/>
              </a:rPr>
              <a:t>профілактики</a:t>
            </a:r>
            <a:r>
              <a:rPr lang="ru-RU" altLang="pl-PL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pl-PL" sz="3200" b="1" dirty="0" err="1">
                <a:latin typeface="+mn-lt"/>
                <a:cs typeface="Times New Roman" panose="02020603050405020304" pitchFamily="18" charset="0"/>
              </a:rPr>
              <a:t>залежностей</a:t>
            </a:r>
            <a:r>
              <a:rPr lang="ru-RU" altLang="pl-PL" sz="3200" b="1" dirty="0">
                <a:latin typeface="+mn-lt"/>
                <a:cs typeface="Times New Roman" panose="02020603050405020304" pitchFamily="18" charset="0"/>
              </a:rPr>
              <a:t>?</a:t>
            </a:r>
            <a:endParaRPr lang="en-US" altLang="pl-PL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DAB29008-2FC1-4982-9F0C-0528C1544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642350" cy="4123281"/>
          </a:xfrm>
        </p:spPr>
        <p:txBody>
          <a:bodyPr>
            <a:normAutofit/>
          </a:bodyPr>
          <a:lstStyle/>
          <a:p>
            <a:pPr marL="342900" lvl="1" indent="0" eaLnBrk="1" hangingPunct="1">
              <a:lnSpc>
                <a:spcPct val="80000"/>
              </a:lnSpc>
              <a:buNone/>
            </a:pPr>
            <a:r>
              <a:rPr lang="uk-UA" altLang="pl-PL" sz="2000" dirty="0" smtClean="0">
                <a:cs typeface="Times New Roman" panose="02020603050405020304" pitchFamily="18" charset="0"/>
              </a:rPr>
              <a:t>1</a:t>
            </a:r>
            <a:r>
              <a:rPr lang="uk-UA" altLang="pl-PL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r>
              <a:rPr lang="ru-RU" altLang="pl-PL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Спорт сам по </a:t>
            </a:r>
            <a:r>
              <a:rPr lang="ru-RU" altLang="pl-PL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собі</a:t>
            </a:r>
            <a:r>
              <a:rPr lang="ru-RU" altLang="pl-PL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не є </a:t>
            </a:r>
            <a:r>
              <a:rPr lang="ru-RU" altLang="pl-PL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альтернативою </a:t>
            </a:r>
            <a:r>
              <a:rPr lang="ru-RU" altLang="pl-PL" sz="20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вживання</a:t>
            </a:r>
            <a:r>
              <a:rPr lang="ru-RU" altLang="pl-PL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altLang="pl-PL" sz="20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психоактивних</a:t>
            </a:r>
            <a:r>
              <a:rPr lang="ru-RU" altLang="pl-PL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altLang="pl-PL" sz="20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речовин</a:t>
            </a:r>
            <a:r>
              <a:rPr lang="uk-UA" altLang="pl-PL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uk-UA" altLang="pl-PL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а переконання та цінності, пов'язані зі спортивним способом життя </a:t>
            </a:r>
            <a:r>
              <a:rPr lang="uk-UA" altLang="pl-PL" sz="2000" dirty="0">
                <a:cs typeface="Times New Roman" panose="02020603050405020304" pitchFamily="18" charset="0"/>
              </a:rPr>
              <a:t>- готовність відмовитися від певних речей, щоб зберегти / покращити здоров'я /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стан життя .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uk-UA" altLang="pl-PL" sz="2000" dirty="0" smtClean="0">
                <a:cs typeface="Times New Roman" panose="02020603050405020304" pitchFamily="18" charset="0"/>
              </a:rPr>
              <a:t>2</a:t>
            </a:r>
            <a:r>
              <a:rPr lang="uk-UA" altLang="pl-PL" sz="2000" dirty="0">
                <a:cs typeface="Times New Roman" panose="02020603050405020304" pitchFamily="18" charset="0"/>
              </a:rPr>
              <a:t>. Спортивна активність часто є проявом високої життєдіяльності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взагалі.</a:t>
            </a:r>
          </a:p>
          <a:p>
            <a:pPr lvl="1">
              <a:lnSpc>
                <a:spcPct val="80000"/>
              </a:lnSpc>
            </a:pPr>
            <a:r>
              <a:rPr lang="uk-UA" altLang="pl-PL" sz="2000" dirty="0" smtClean="0">
                <a:cs typeface="Times New Roman" panose="02020603050405020304" pitchFamily="18" charset="0"/>
              </a:rPr>
              <a:t>Це </a:t>
            </a:r>
            <a:r>
              <a:rPr lang="uk-UA" altLang="pl-PL" sz="2000" dirty="0">
                <a:cs typeface="Times New Roman" panose="02020603050405020304" pitchFamily="18" charset="0"/>
              </a:rPr>
              <a:t>пов’язано з соціальною активністю, яка сприяє вживанню </a:t>
            </a:r>
            <a:r>
              <a:rPr lang="uk-UA" altLang="pl-PL" sz="2000" dirty="0" err="1">
                <a:cs typeface="Times New Roman" panose="02020603050405020304" pitchFamily="18" charset="0"/>
              </a:rPr>
              <a:t>психоактивних</a:t>
            </a:r>
            <a:r>
              <a:rPr lang="uk-UA" altLang="pl-PL" sz="2000" dirty="0">
                <a:cs typeface="Times New Roman" panose="02020603050405020304" pitchFamily="18" charset="0"/>
              </a:rPr>
              <a:t>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речовин</a:t>
            </a:r>
          </a:p>
          <a:p>
            <a:pPr lvl="1">
              <a:lnSpc>
                <a:spcPct val="80000"/>
              </a:lnSpc>
            </a:pPr>
            <a:r>
              <a:rPr lang="uk-UA" altLang="pl-PL" sz="2000" dirty="0" smtClean="0">
                <a:cs typeface="Times New Roman" panose="02020603050405020304" pitchFamily="18" charset="0"/>
              </a:rPr>
              <a:t>Він </a:t>
            </a:r>
            <a:r>
              <a:rPr lang="uk-UA" altLang="pl-PL" sz="2000" dirty="0">
                <a:cs typeface="Times New Roman" panose="02020603050405020304" pitchFamily="18" charset="0"/>
              </a:rPr>
              <a:t>виражає сильну потребу в стимуляції, яку також можна задовольнити за допомогою ризикованої/проблемної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поведінки 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uk-UA" altLang="pl-PL" sz="2000" dirty="0" smtClean="0">
                <a:cs typeface="Times New Roman" panose="02020603050405020304" pitchFamily="18" charset="0"/>
              </a:rPr>
              <a:t>3</a:t>
            </a:r>
            <a:r>
              <a:rPr lang="uk-UA" altLang="pl-PL" sz="2000" dirty="0">
                <a:cs typeface="Times New Roman" panose="02020603050405020304" pitchFamily="18" charset="0"/>
              </a:rPr>
              <a:t>. Комерціалізація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спорту</a:t>
            </a:r>
          </a:p>
          <a:p>
            <a:pPr lvl="1">
              <a:lnSpc>
                <a:spcPct val="80000"/>
              </a:lnSpc>
            </a:pPr>
            <a:r>
              <a:rPr lang="uk-UA" altLang="pl-PL" sz="2000" dirty="0" smtClean="0">
                <a:cs typeface="Times New Roman" panose="02020603050405020304" pitchFamily="18" charset="0"/>
              </a:rPr>
              <a:t>Міцний </a:t>
            </a:r>
            <a:r>
              <a:rPr lang="uk-UA" altLang="pl-PL" sz="2000" dirty="0">
                <a:cs typeface="Times New Roman" panose="02020603050405020304" pitchFamily="18" charset="0"/>
              </a:rPr>
              <a:t>зв'язок спорту з рекламою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алкоголю</a:t>
            </a:r>
          </a:p>
          <a:p>
            <a:pPr lvl="1">
              <a:lnSpc>
                <a:spcPct val="80000"/>
              </a:lnSpc>
            </a:pPr>
            <a:r>
              <a:rPr lang="uk-UA" altLang="pl-PL" sz="2000" dirty="0" smtClean="0">
                <a:cs typeface="Times New Roman" panose="02020603050405020304" pitchFamily="18" charset="0"/>
              </a:rPr>
              <a:t>Спорт </a:t>
            </a:r>
            <a:r>
              <a:rPr lang="uk-UA" altLang="pl-PL" sz="2000" dirty="0">
                <a:cs typeface="Times New Roman" panose="02020603050405020304" pitchFamily="18" charset="0"/>
              </a:rPr>
              <a:t>як спосіб здобути славу та гроші</a:t>
            </a:r>
            <a:endParaRPr lang="en-US" altLang="pl-PL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41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B1EBEFC5-CA4A-4AE7-A64C-86A5B5F4DE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260350"/>
            <a:ext cx="8352928" cy="777875"/>
          </a:xfrm>
        </p:spPr>
        <p:txBody>
          <a:bodyPr>
            <a:normAutofit fontScale="90000"/>
          </a:bodyPr>
          <a:lstStyle/>
          <a:p>
            <a:r>
              <a:rPr lang="ru-RU" altLang="pl-PL" sz="3600" b="1" dirty="0" err="1">
                <a:latin typeface="+mn-lt"/>
                <a:cs typeface="Times New Roman" panose="02020603050405020304" pitchFamily="18" charset="0"/>
              </a:rPr>
              <a:t>Наукові</a:t>
            </a:r>
            <a:r>
              <a:rPr lang="ru-RU" altLang="pl-PL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pl-PL" sz="3600" b="1" dirty="0" err="1">
                <a:latin typeface="+mn-lt"/>
                <a:cs typeface="Times New Roman" panose="02020603050405020304" pitchFamily="18" charset="0"/>
              </a:rPr>
              <a:t>дослідження</a:t>
            </a:r>
            <a:r>
              <a:rPr lang="ru-RU" altLang="pl-PL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pl-PL" sz="3600" b="1" dirty="0" err="1">
                <a:latin typeface="+mn-lt"/>
                <a:cs typeface="Times New Roman" panose="02020603050405020304" pitchFamily="18" charset="0"/>
              </a:rPr>
              <a:t>показують</a:t>
            </a:r>
            <a:r>
              <a:rPr lang="ru-RU" altLang="pl-PL" sz="3600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ru-RU" altLang="pl-PL" sz="3600" b="1" dirty="0" err="1">
                <a:latin typeface="+mn-lt"/>
                <a:cs typeface="Times New Roman" panose="02020603050405020304" pitchFamily="18" charset="0"/>
              </a:rPr>
              <a:t>що</a:t>
            </a:r>
            <a:r>
              <a:rPr lang="ru-RU" altLang="pl-PL" sz="3600" b="1" dirty="0">
                <a:latin typeface="+mn-lt"/>
                <a:cs typeface="Times New Roman" panose="02020603050405020304" pitchFamily="18" charset="0"/>
              </a:rPr>
              <a:t> спорт:</a:t>
            </a:r>
            <a:r>
              <a:rPr lang="uk-UA" altLang="pl-PL" sz="36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altLang="pl-PL" sz="3600" b="1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en-US" altLang="pl-PL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xmlns="" id="{3F13E0FC-3E2B-4E55-B367-EBB12A9019A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3528" y="1071563"/>
            <a:ext cx="8610922" cy="4661693"/>
          </a:xfrm>
        </p:spPr>
        <p:txBody>
          <a:bodyPr>
            <a:normAutofit lnSpcReduction="10000"/>
          </a:bodyPr>
          <a:lstStyle/>
          <a:p>
            <a:r>
              <a:rPr lang="uk-UA" altLang="pl-PL" sz="2400" dirty="0">
                <a:cs typeface="Times New Roman" panose="02020603050405020304" pitchFamily="18" charset="0"/>
              </a:rPr>
              <a:t>П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ідвищує самооцінку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Дозволяє </a:t>
            </a:r>
            <a:r>
              <a:rPr lang="uk-UA" altLang="pl-PL" sz="2400" dirty="0">
                <a:cs typeface="Times New Roman" panose="02020603050405020304" pitchFamily="18" charset="0"/>
              </a:rPr>
              <a:t>краще справлятися зі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стресом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Пов’язаний </a:t>
            </a:r>
            <a:r>
              <a:rPr lang="uk-UA" altLang="pl-PL" sz="2400" dirty="0">
                <a:cs typeface="Times New Roman" panose="02020603050405020304" pitchFamily="18" charset="0"/>
              </a:rPr>
              <a:t>з кращою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успішністю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Сприяє </a:t>
            </a:r>
            <a:r>
              <a:rPr lang="uk-UA" altLang="pl-PL" sz="2400" dirty="0">
                <a:cs typeface="Times New Roman" panose="02020603050405020304" pitchFamily="18" charset="0"/>
              </a:rPr>
              <a:t>поліпшенню стосунків у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сім’ї</a:t>
            </a:r>
          </a:p>
          <a:p>
            <a:r>
              <a:rPr lang="uk-UA" altLang="pl-PL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Але с </a:t>
            </a:r>
            <a:r>
              <a:rPr lang="uk-UA" altLang="pl-PL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також може посилюватися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...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Фізичне насильство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Готовність </a:t>
            </a:r>
            <a:r>
              <a:rPr lang="uk-UA" altLang="pl-PL" sz="2400" dirty="0">
                <a:cs typeface="Times New Roman" panose="02020603050405020304" pitchFamily="18" charset="0"/>
              </a:rPr>
              <a:t>«обійти»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правила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Зневага </a:t>
            </a:r>
            <a:r>
              <a:rPr lang="uk-UA" altLang="pl-PL" sz="2400" dirty="0">
                <a:cs typeface="Times New Roman" panose="02020603050405020304" pitchFamily="18" charset="0"/>
              </a:rPr>
              <a:t>до тих, хто не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переможець</a:t>
            </a:r>
          </a:p>
          <a:p>
            <a:r>
              <a:rPr lang="uk-UA" altLang="pl-PL" sz="2400" dirty="0" smtClean="0">
                <a:cs typeface="Times New Roman" panose="02020603050405020304" pitchFamily="18" charset="0"/>
              </a:rPr>
              <a:t>Поділ </a:t>
            </a:r>
            <a:r>
              <a:rPr lang="uk-UA" altLang="pl-PL" sz="2400" dirty="0">
                <a:cs typeface="Times New Roman" panose="02020603050405020304" pitchFamily="18" charset="0"/>
              </a:rPr>
              <a:t>на тих, хто може в чомусь брати участь, і тих, хто 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виключений</a:t>
            </a:r>
            <a:r>
              <a:rPr lang="uk-UA" altLang="pl-PL" sz="2400" dirty="0" smtClean="0">
                <a:cs typeface="Times New Roman" panose="02020603050405020304" pitchFamily="18" charset="0"/>
              </a:rPr>
              <a:t> </a:t>
            </a:r>
            <a:endParaRPr lang="pl-PL" altLang="pl-PL" sz="2400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Verdana" panose="020B0604030504040204" pitchFamily="34" charset="0"/>
              <a:buNone/>
            </a:pPr>
            <a:endParaRPr lang="pl-PL" altLang="pl-PL" sz="24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uk-UA" altLang="pl-PL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4100" name="pole tekstowe 3">
            <a:extLst>
              <a:ext uri="{FF2B5EF4-FFF2-40B4-BE49-F238E27FC236}">
                <a16:creationId xmlns:a16="http://schemas.microsoft.com/office/drawing/2014/main" xmlns="" id="{802C7B60-0F19-4708-A424-5D7BBA951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325" y="6194222"/>
            <a:ext cx="28511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pl-PL" dirty="0"/>
              <a:t> Джерело</a:t>
            </a:r>
            <a:r>
              <a:rPr lang="pl-PL" altLang="pl-PL" dirty="0" smtClean="0">
                <a:solidFill>
                  <a:srgbClr val="C00000"/>
                </a:solidFill>
              </a:rPr>
              <a:t>: </a:t>
            </a:r>
            <a:r>
              <a:rPr lang="pl-PL" altLang="pl-PL" dirty="0"/>
              <a:t>Brettschnneider, 1999</a:t>
            </a:r>
          </a:p>
        </p:txBody>
      </p:sp>
    </p:spTree>
    <p:extLst>
      <p:ext uri="{BB962C8B-B14F-4D97-AF65-F5344CB8AC3E}">
        <p14:creationId xmlns:p14="http://schemas.microsoft.com/office/powerpoint/2010/main" val="6887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xmlns="" id="{07867D5F-C695-454D-88A6-B431C5B5B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796" y="188640"/>
            <a:ext cx="7772400" cy="864096"/>
          </a:xfrm>
        </p:spPr>
        <p:txBody>
          <a:bodyPr>
            <a:normAutofit/>
          </a:bodyPr>
          <a:lstStyle/>
          <a:p>
            <a:r>
              <a:rPr lang="uk-UA" altLang="pl-PL" b="1" cap="all" dirty="0" smtClean="0">
                <a:latin typeface="+mn-lt"/>
              </a:rPr>
              <a:t> я є  тренером для себе  </a:t>
            </a:r>
            <a:endParaRPr lang="pl-PL" altLang="pl-PL" b="1" cap="all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11E448E-6D81-46D8-A985-23EC4BE1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30963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l-PL" sz="2400" dirty="0">
                <a:effectLst/>
                <a:ea typeface="Calibri" panose="020F0502020204030204" pitchFamily="34" charset="0"/>
              </a:rPr>
              <a:t> </a:t>
            </a:r>
            <a:r>
              <a:rPr lang="uk-UA" sz="2400" dirty="0">
                <a:ea typeface="Calibri" panose="020F0502020204030204" pitchFamily="34" charset="0"/>
              </a:rPr>
              <a:t> Вчитель фізкультури, тренер, спортивний інструктор сприймається молоддю як фізично здорова людина, вільна від </a:t>
            </a:r>
            <a:r>
              <a:rPr lang="uk-UA" sz="2400" dirty="0" err="1">
                <a:ea typeface="Calibri" panose="020F0502020204030204" pitchFamily="34" charset="0"/>
              </a:rPr>
              <a:t>залежностей</a:t>
            </a:r>
            <a:r>
              <a:rPr lang="uk-UA" sz="2400" dirty="0">
                <a:ea typeface="Calibri" panose="020F0502020204030204" pitchFamily="34" charset="0"/>
              </a:rPr>
              <a:t>, яка веде здоровий спосіб життя. Завдяки цьому він здатний моделювати поведінку дітей та підлітків, яка підтримує здоров’я.</a:t>
            </a:r>
            <a:endParaRPr lang="pl-PL" sz="2400" dirty="0"/>
          </a:p>
          <a:p>
            <a:pPr>
              <a:buFont typeface="Arial" charset="0"/>
              <a:buNone/>
              <a:defRPr/>
            </a:pPr>
            <a:endParaRPr lang="pl-PL" sz="2000" dirty="0"/>
          </a:p>
          <a:p>
            <a:pPr>
              <a:defRPr/>
            </a:pPr>
            <a:r>
              <a:rPr lang="ru-RU" sz="2800" b="1" dirty="0"/>
              <a:t>ВСТУП ДЛЯ </a:t>
            </a:r>
            <a:r>
              <a:rPr lang="ru-RU" sz="2800" b="1" dirty="0" smtClean="0"/>
              <a:t>ВИКОНАВЦІВ ПРОГРАМИ</a:t>
            </a:r>
          </a:p>
          <a:p>
            <a:pPr>
              <a:defRPr/>
            </a:pPr>
            <a:r>
              <a:rPr lang="ru-RU" sz="2400" dirty="0" err="1" smtClean="0"/>
              <a:t>Вчитель</a:t>
            </a:r>
            <a:r>
              <a:rPr lang="ru-RU" sz="2400" dirty="0" smtClean="0"/>
              <a:t> </a:t>
            </a:r>
            <a:r>
              <a:rPr lang="ru-RU" sz="2400" dirty="0" err="1"/>
              <a:t>фізкультури</a:t>
            </a:r>
            <a:r>
              <a:rPr lang="ru-RU" sz="2400" dirty="0"/>
              <a:t> / тренер / </a:t>
            </a:r>
            <a:r>
              <a:rPr lang="ru-RU" sz="2400" dirty="0" err="1"/>
              <a:t>спортивний</a:t>
            </a:r>
            <a:r>
              <a:rPr lang="ru-RU" sz="2400" dirty="0"/>
              <a:t> </a:t>
            </a:r>
            <a:r>
              <a:rPr lang="ru-RU" sz="2400" dirty="0" err="1"/>
              <a:t>інструктор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семінару</a:t>
            </a:r>
            <a:r>
              <a:rPr lang="ru-RU" sz="2400" dirty="0"/>
              <a:t> </a:t>
            </a:r>
            <a:r>
              <a:rPr lang="ru-RU" sz="2400" dirty="0" err="1"/>
              <a:t>здатний</a:t>
            </a:r>
            <a:r>
              <a:rPr lang="ru-RU" sz="2400" dirty="0" smtClean="0"/>
              <a:t>: </a:t>
            </a:r>
            <a:r>
              <a:rPr lang="ru-RU" sz="2400" dirty="0" err="1" smtClean="0"/>
              <a:t>Передати</a:t>
            </a:r>
            <a:r>
              <a:rPr lang="ru-RU" sz="2400" dirty="0" smtClean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про </a:t>
            </a:r>
            <a:r>
              <a:rPr lang="ru-RU" sz="2400" dirty="0" err="1"/>
              <a:t>ризики</a:t>
            </a:r>
            <a:r>
              <a:rPr lang="ru-RU" sz="2400" dirty="0"/>
              <a:t> </a:t>
            </a:r>
            <a:r>
              <a:rPr lang="ru-RU" sz="2400" dirty="0" err="1"/>
              <a:t>залежностей</a:t>
            </a:r>
            <a:r>
              <a:rPr lang="ru-RU" sz="2400" dirty="0"/>
              <a:t> та </a:t>
            </a:r>
            <a:r>
              <a:rPr lang="ru-RU" sz="2400" dirty="0" err="1"/>
              <a:t>психоактивних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 у </a:t>
            </a:r>
            <a:r>
              <a:rPr lang="ru-RU" sz="2400" dirty="0" err="1"/>
              <a:t>привабливій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 smtClean="0"/>
              <a:t>. </a:t>
            </a:r>
            <a:r>
              <a:rPr lang="ru-RU" sz="2400" dirty="0" err="1" smtClean="0"/>
              <a:t>Надихнути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учня</a:t>
            </a:r>
            <a:r>
              <a:rPr lang="ru-RU" sz="2400" dirty="0" smtClean="0"/>
              <a:t>  </a:t>
            </a:r>
            <a:r>
              <a:rPr lang="ru-RU" sz="2400" dirty="0" err="1"/>
              <a:t>мотивувати</a:t>
            </a:r>
            <a:r>
              <a:rPr lang="ru-RU" sz="2400" dirty="0"/>
              <a:t> </a:t>
            </a:r>
            <a:r>
              <a:rPr lang="ru-RU" sz="2400" dirty="0" err="1"/>
              <a:t>соціально</a:t>
            </a:r>
            <a:r>
              <a:rPr lang="ru-RU" sz="2400" dirty="0"/>
              <a:t> </a:t>
            </a:r>
            <a:r>
              <a:rPr lang="ru-RU" sz="2400" dirty="0" err="1"/>
              <a:t>бажану</a:t>
            </a:r>
            <a:r>
              <a:rPr lang="ru-RU" sz="2400" dirty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здоровому способу </a:t>
            </a:r>
            <a:r>
              <a:rPr lang="ru-RU" sz="2400" dirty="0" err="1"/>
              <a:t>життя</a:t>
            </a:r>
            <a:r>
              <a:rPr lang="ru-RU" sz="2400" dirty="0" smtClean="0"/>
              <a:t>. </a:t>
            </a:r>
            <a:r>
              <a:rPr lang="ru-RU" sz="2400" dirty="0" err="1" smtClean="0"/>
              <a:t>Використовувати</a:t>
            </a:r>
            <a:r>
              <a:rPr lang="ru-RU" sz="2400" dirty="0" smtClean="0"/>
              <a:t> </a:t>
            </a:r>
            <a:r>
              <a:rPr lang="ru-RU" sz="2400" dirty="0" err="1"/>
              <a:t>спортивні</a:t>
            </a:r>
            <a:r>
              <a:rPr lang="ru-RU" sz="2400" dirty="0"/>
              <a:t> </a:t>
            </a:r>
            <a:r>
              <a:rPr lang="ru-RU" sz="2400" dirty="0" err="1"/>
              <a:t>ігри</a:t>
            </a:r>
            <a:r>
              <a:rPr lang="ru-RU" sz="2400" dirty="0"/>
              <a:t> та </a:t>
            </a:r>
            <a:r>
              <a:rPr lang="ru-RU" sz="2400" dirty="0" err="1"/>
              <a:t>заняття</a:t>
            </a:r>
            <a:r>
              <a:rPr lang="ru-RU" sz="2400" dirty="0"/>
              <a:t> для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мотивації</a:t>
            </a:r>
            <a:r>
              <a:rPr lang="ru-RU" sz="2400" dirty="0"/>
              <a:t> до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небажаної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.</a:t>
            </a:r>
            <a:r>
              <a:rPr lang="uk-UA" sz="2400" dirty="0" smtClean="0"/>
              <a:t> </a:t>
            </a:r>
            <a:endParaRPr lang="pl-PL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xmlns="" id="{07867D5F-C695-454D-88A6-B431C5B5B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/>
          <a:lstStyle/>
          <a:p>
            <a:r>
              <a:rPr lang="uk-UA" altLang="pl-PL" b="1" cap="all" dirty="0"/>
              <a:t>я є  тренером для себе </a:t>
            </a:r>
            <a:r>
              <a:rPr lang="uk-UA" altLang="pl-PL" b="1" dirty="0" smtClean="0">
                <a:latin typeface="+mn-lt"/>
              </a:rPr>
              <a:t> </a:t>
            </a:r>
            <a:endParaRPr lang="pl-PL" altLang="pl-PL" b="1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11E448E-6D81-46D8-A985-23EC4BE1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496855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</a:t>
            </a:r>
            <a:r>
              <a:rPr lang="ru-RU" sz="2000" b="1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сновна</a:t>
            </a:r>
            <a:r>
              <a:rPr lang="ru-RU" sz="20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мета: </a:t>
            </a:r>
            <a:endParaRPr lang="ru-RU" sz="20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Інтерналізація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учнем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МЕНЕ Є ВАЖЛИВИМ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ЗДОРОВИЙ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СПОСІБ ЖИТТЯ.</a:t>
            </a:r>
          </a:p>
          <a:p>
            <a:pPr lvl="0">
              <a:lnSpc>
                <a:spcPct val="115000"/>
              </a:lnSpc>
              <a:spcBef>
                <a:spcPts val="600"/>
              </a:spcBef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Я ХОЧУ І МОЖУ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ДБАТИ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 СЕБЕ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ілі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1.Учні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знають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здорового (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психічного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фізичного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) способу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вільного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агресії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Учні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піклуватися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про свою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фізичну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форму, систематично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брати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участь у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Учні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дотримуватися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: «Я не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п’ю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не курю, не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вживаю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психоактивних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речовин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не хочу».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42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xmlns="" id="{980BE567-2F4A-4EEE-ABD2-6E7E0B17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r>
              <a:rPr lang="uk-UA" altLang="pl-PL" b="1" dirty="0">
                <a:latin typeface="+mn-lt"/>
                <a:cs typeface="Times New Roman" panose="02020603050405020304" pitchFamily="18" charset="0"/>
              </a:rPr>
              <a:t>ПРИНЦИПИ ПРОФІЛАКТИКИ </a:t>
            </a:r>
            <a:endParaRPr lang="pl-PL" altLang="pl-PL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77FEB64-CE61-4F3D-B381-B6473AA73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6251822"/>
            <a:ext cx="8915400" cy="547042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матеріалами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Войцеховський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Міфи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Remedium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2002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B60FEB9F-AE72-457E-9EBA-AC794171FFC4}"/>
              </a:ext>
            </a:extLst>
          </p:cNvPr>
          <p:cNvSpPr txBox="1"/>
          <p:nvPr/>
        </p:nvSpPr>
        <p:spPr>
          <a:xfrm>
            <a:off x="147691" y="1135640"/>
            <a:ext cx="8568952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>
                <a:cs typeface="Times New Roman" panose="02020603050405020304" pitchFamily="18" charset="0"/>
              </a:rPr>
              <a:t>Метою </a:t>
            </a:r>
            <a:r>
              <a:rPr lang="uk-UA" altLang="pl-PL" sz="2000" dirty="0" err="1">
                <a:cs typeface="Times New Roman" panose="02020603050405020304" pitchFamily="18" charset="0"/>
              </a:rPr>
              <a:t>виховно</a:t>
            </a:r>
            <a:r>
              <a:rPr lang="uk-UA" altLang="pl-PL" sz="2000" dirty="0">
                <a:cs typeface="Times New Roman" panose="02020603050405020304" pitchFamily="18" charset="0"/>
              </a:rPr>
              <a:t>-профілактичних дій є обмеження попиту, а не пропозиції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 smtClean="0">
                <a:cs typeface="Times New Roman" panose="02020603050405020304" pitchFamily="18" charset="0"/>
              </a:rPr>
              <a:t>Предметом </a:t>
            </a:r>
            <a:r>
              <a:rPr lang="uk-UA" altLang="pl-PL" sz="2000" dirty="0">
                <a:cs typeface="Times New Roman" panose="02020603050405020304" pitchFamily="18" charset="0"/>
              </a:rPr>
              <a:t>профілактичної та виховної діяльності є ставлення, цінності та навички, що сприяють здоров’ю, а не знання про стимулятори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 smtClean="0">
                <a:cs typeface="Times New Roman" panose="02020603050405020304" pitchFamily="18" charset="0"/>
              </a:rPr>
              <a:t>Профілактичний </a:t>
            </a:r>
            <a:r>
              <a:rPr lang="uk-UA" altLang="pl-PL" sz="2000" dirty="0">
                <a:cs typeface="Times New Roman" panose="02020603050405020304" pitchFamily="18" charset="0"/>
              </a:rPr>
              <a:t>і виховний ефект досягається в тривалому виховному процесі, а не в разовій дії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 smtClean="0">
                <a:cs typeface="Times New Roman" panose="02020603050405020304" pitchFamily="18" charset="0"/>
              </a:rPr>
              <a:t>Для </a:t>
            </a:r>
            <a:r>
              <a:rPr lang="uk-UA" altLang="pl-PL" sz="2000" dirty="0">
                <a:cs typeface="Times New Roman" panose="02020603050405020304" pitchFamily="18" charset="0"/>
              </a:rPr>
              <a:t>здійснення профілактичної та виховної діяльності необхідні реальні емоційні та міжособистісні кваліфікації, а не формальні кваліфікації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 smtClean="0">
                <a:cs typeface="Times New Roman" panose="02020603050405020304" pitchFamily="18" charset="0"/>
              </a:rPr>
              <a:t>Адресатами </a:t>
            </a:r>
            <a:r>
              <a:rPr lang="uk-UA" altLang="pl-PL" sz="2000" dirty="0">
                <a:cs typeface="Times New Roman" panose="02020603050405020304" pitchFamily="18" charset="0"/>
              </a:rPr>
              <a:t>профілактичної програми є три групи реципієнтів (батьки, вчителі, діти), а не лише 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 учні.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uk-UA" altLang="pl-PL" sz="2000" dirty="0" smtClean="0">
                <a:cs typeface="Times New Roman" panose="02020603050405020304" pitchFamily="18" charset="0"/>
              </a:rPr>
              <a:t>Щоб </a:t>
            </a:r>
            <a:r>
              <a:rPr lang="uk-UA" altLang="pl-PL" sz="2000" dirty="0">
                <a:cs typeface="Times New Roman" panose="02020603050405020304" pitchFamily="18" charset="0"/>
              </a:rPr>
              <a:t>відбувся процес зміни поведінки та ставлення дітей, необхідно розпочати процес зміни поведінки та ставлення дорослої частини їх соціального середовища</a:t>
            </a:r>
            <a:r>
              <a:rPr lang="uk-UA" altLang="pl-PL" sz="2000" dirty="0" smtClean="0"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altLang="pl-PL" sz="1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B91F163-52E7-4342-A243-A00FAFF6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517232"/>
            <a:ext cx="8229600" cy="1114144"/>
          </a:xfr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b="1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 профілактики вартує більше, ніж кілограм лікування </a:t>
            </a:r>
          </a:p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pl-PL" b="1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4580" name="Picture 2" descr="http://www.fscanada.org/wp-content/uploads/2013/05/ounce_of_prevention.jpg">
            <a:extLst>
              <a:ext uri="{FF2B5EF4-FFF2-40B4-BE49-F238E27FC236}">
                <a16:creationId xmlns:a16="http://schemas.microsoft.com/office/drawing/2014/main" xmlns="" id="{75B60B95-10C0-416A-81D4-D39697D9A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96" y="836713"/>
            <a:ext cx="5035168" cy="43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pole tekstowe 5">
            <a:extLst>
              <a:ext uri="{FF2B5EF4-FFF2-40B4-BE49-F238E27FC236}">
                <a16:creationId xmlns:a16="http://schemas.microsoft.com/office/drawing/2014/main" xmlns="" id="{C68775C1-9697-42C3-AFDB-50F6EE428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844675"/>
            <a:ext cx="2808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pl-PL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Дякую за увагу !</a:t>
            </a:r>
            <a:endParaRPr lang="pl-PL" altLang="pl-PL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2BF80D-6E00-450C-B383-1DEA483D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+mn-lt"/>
              </a:rPr>
              <a:t> </a:t>
            </a:r>
            <a:r>
              <a:rPr lang="ru-RU" b="1" dirty="0">
                <a:latin typeface="+mn-lt"/>
              </a:rPr>
              <a:t>СИСТЕМА РЕКОМЕНДАЦІЙ ДЛЯ </a:t>
            </a:r>
            <a:r>
              <a:rPr lang="ru-RU" b="1" dirty="0" smtClean="0">
                <a:latin typeface="+mn-lt"/>
              </a:rPr>
              <a:t>ПРОФІЛАКТИНИХ </a:t>
            </a:r>
            <a:r>
              <a:rPr lang="ru-RU" b="1" dirty="0">
                <a:latin typeface="+mn-lt"/>
              </a:rPr>
              <a:t>ПРОГРАМ ТА </a:t>
            </a:r>
            <a:r>
              <a:rPr lang="ru-RU" b="1" dirty="0" smtClean="0">
                <a:latin typeface="+mn-lt"/>
              </a:rPr>
              <a:t> ЗМІЦНЕННЯ </a:t>
            </a:r>
            <a:r>
              <a:rPr lang="ru-RU" b="1" dirty="0">
                <a:latin typeface="+mn-lt"/>
              </a:rPr>
              <a:t>ПСИХІЧНОГО </a:t>
            </a:r>
            <a:r>
              <a:rPr lang="ru-RU" b="1" dirty="0" smtClean="0">
                <a:latin typeface="+mn-lt"/>
              </a:rPr>
              <a:t>ЗДОРОВ'Я</a:t>
            </a:r>
            <a:r>
              <a:rPr lang="uk-UA" b="1" dirty="0" smtClean="0">
                <a:latin typeface="+mn-lt"/>
              </a:rPr>
              <a:t> </a:t>
            </a:r>
            <a:endParaRPr lang="pl-PL" b="1" dirty="0">
              <a:latin typeface="+mn-lt"/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8DB117F3-C49A-4F44-854C-FA7C08B66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25625"/>
            <a:ext cx="842493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100" dirty="0" smtClean="0"/>
              <a:t>Система рекомендацій діє </a:t>
            </a:r>
            <a:r>
              <a:rPr lang="uk-UA" sz="3100" dirty="0"/>
              <a:t>на національному рівні з 2010 року</a:t>
            </a:r>
            <a:r>
              <a:rPr lang="uk-UA" sz="3100" dirty="0" smtClean="0"/>
              <a:t>. </a:t>
            </a:r>
          </a:p>
          <a:p>
            <a:pPr marL="0" indent="0">
              <a:buNone/>
            </a:pPr>
            <a:r>
              <a:rPr lang="uk-UA" sz="3100" dirty="0" smtClean="0"/>
              <a:t>Це </a:t>
            </a:r>
            <a:r>
              <a:rPr lang="uk-UA" sz="3100" dirty="0"/>
              <a:t>завдання, яке виконується у співпраці з чотирма установами</a:t>
            </a:r>
            <a:r>
              <a:rPr lang="uk-UA" sz="3100" dirty="0" smtClean="0"/>
              <a:t>:</a:t>
            </a:r>
          </a:p>
          <a:p>
            <a:pPr marL="0" indent="0">
              <a:buNone/>
            </a:pPr>
            <a:r>
              <a:rPr lang="uk-UA" sz="3100" dirty="0" smtClean="0"/>
              <a:t>1.Національне </a:t>
            </a:r>
            <a:r>
              <a:rPr lang="uk-UA" sz="3100" dirty="0"/>
              <a:t>бюро з профілактики </a:t>
            </a:r>
            <a:r>
              <a:rPr lang="uk-UA" sz="3100" dirty="0" smtClean="0"/>
              <a:t>наркоманії </a:t>
            </a:r>
            <a:r>
              <a:rPr lang="uk-UA" sz="3100" dirty="0"/>
              <a:t>(</a:t>
            </a:r>
            <a:r>
              <a:rPr lang="pl-PL" sz="3100" dirty="0"/>
              <a:t>KBPN</a:t>
            </a:r>
            <a:r>
              <a:rPr lang="pl-PL" sz="3100" dirty="0" smtClean="0"/>
              <a:t>)</a:t>
            </a:r>
            <a:endParaRPr lang="uk-UA" sz="3100" dirty="0" smtClean="0"/>
          </a:p>
          <a:p>
            <a:pPr marL="0" indent="0">
              <a:buNone/>
            </a:pPr>
            <a:r>
              <a:rPr lang="uk-UA" sz="3100" dirty="0" smtClean="0"/>
              <a:t>2.Державне </a:t>
            </a:r>
            <a:r>
              <a:rPr lang="uk-UA" sz="3100" dirty="0"/>
              <a:t>агентство з питань алкоголізму (</a:t>
            </a:r>
            <a:r>
              <a:rPr lang="pl-PL" sz="3100" dirty="0"/>
              <a:t>PARPA</a:t>
            </a:r>
            <a:r>
              <a:rPr lang="pl-PL" sz="3100" dirty="0" smtClean="0"/>
              <a:t>),</a:t>
            </a:r>
            <a:endParaRPr lang="uk-UA" sz="3100" dirty="0"/>
          </a:p>
          <a:p>
            <a:pPr marL="0" indent="0">
              <a:buNone/>
            </a:pPr>
            <a:r>
              <a:rPr lang="uk-UA" sz="3100" dirty="0" smtClean="0"/>
              <a:t>3.Центр </a:t>
            </a:r>
            <a:r>
              <a:rPr lang="uk-UA" sz="3100" dirty="0"/>
              <a:t>розвитку освіти (</a:t>
            </a:r>
            <a:r>
              <a:rPr lang="pl-PL" sz="3100" dirty="0"/>
              <a:t>ORE</a:t>
            </a:r>
            <a:r>
              <a:rPr lang="pl-PL" sz="3100" dirty="0" smtClean="0"/>
              <a:t>),</a:t>
            </a:r>
            <a:endParaRPr lang="uk-UA" sz="3100" dirty="0" smtClean="0"/>
          </a:p>
          <a:p>
            <a:pPr marL="0" indent="0">
              <a:buNone/>
            </a:pPr>
            <a:r>
              <a:rPr lang="uk-UA" sz="3100" dirty="0" smtClean="0"/>
              <a:t>4.Інститут </a:t>
            </a:r>
            <a:r>
              <a:rPr lang="uk-UA" sz="3100" dirty="0"/>
              <a:t>психіатрії та неврології (Інститут психіатрії та неврології</a:t>
            </a:r>
            <a:r>
              <a:rPr lang="uk-UA" sz="3100" dirty="0" smtClean="0"/>
              <a:t>).</a:t>
            </a:r>
          </a:p>
          <a:p>
            <a:pPr marL="0" indent="0">
              <a:buNone/>
            </a:pPr>
            <a:r>
              <a:rPr lang="uk-UA" sz="3100" dirty="0" smtClean="0"/>
              <a:t>Система </a:t>
            </a:r>
            <a:r>
              <a:rPr lang="uk-UA" sz="3100" dirty="0"/>
              <a:t>оцінює програми у сферах зміцнення психічного здоров’я, профілактики </a:t>
            </a:r>
            <a:r>
              <a:rPr lang="uk-UA" sz="3100" dirty="0" smtClean="0"/>
              <a:t> </a:t>
            </a:r>
            <a:r>
              <a:rPr lang="uk-UA" sz="3100" dirty="0" err="1" smtClean="0"/>
              <a:t>залежностей</a:t>
            </a:r>
            <a:r>
              <a:rPr lang="uk-UA" sz="3100" dirty="0" smtClean="0"/>
              <a:t>  </a:t>
            </a:r>
            <a:r>
              <a:rPr lang="uk-UA" sz="3100" dirty="0"/>
              <a:t>(профілактика наркоманії, запобігання алкоголізму) та програм профілактики інших проблемних (ризикованих) поведінок дітей та підлітків</a:t>
            </a:r>
            <a:r>
              <a:rPr lang="uk-UA" sz="3100" dirty="0" smtClean="0"/>
              <a:t>.</a:t>
            </a:r>
            <a:r>
              <a:rPr lang="uk-UA" sz="3100" dirty="0" smtClean="0"/>
              <a:t> </a:t>
            </a:r>
            <a:endParaRPr lang="pl-PL" sz="3100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uk-UA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84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ABFBE71-CCFB-4644-9561-128F0908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programyrekomendowane.pl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C2302FCE-2B34-4876-8492-2DD4C83AA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" y="1610041"/>
            <a:ext cx="8764370" cy="5131327"/>
          </a:xfrm>
        </p:spPr>
      </p:pic>
    </p:spTree>
    <p:extLst>
      <p:ext uri="{BB962C8B-B14F-4D97-AF65-F5344CB8AC3E}">
        <p14:creationId xmlns:p14="http://schemas.microsoft.com/office/powerpoint/2010/main" val="243741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7320" y="476672"/>
            <a:ext cx="7669360" cy="1470025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  <a:t> </a:t>
            </a:r>
            <a:r>
              <a:rPr lang="pl-PL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  <a:t/>
            </a:r>
            <a:br>
              <a:rPr lang="pl-PL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</a:br>
            <a:endParaRPr lang="pl-PL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xmlns="" id="{9B94B1D3-6C25-45E9-9B01-249A4642C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1971315"/>
            <a:ext cx="6858000" cy="24120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ПРОФІЛАКТИЧНА </a:t>
            </a: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ПРОГРАМА, ВИКОНАНА КЛАСНИМИ КЕРІВНИКАМИ </a:t>
            </a:r>
            <a:r>
              <a:rPr lang="uk-UA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 </a:t>
            </a:r>
            <a:r>
              <a:rPr lang="uk-UA" sz="2400" b="1" cap="all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на виховних годинах </a:t>
            </a:r>
            <a:endParaRPr lang="pl-PL" sz="2400" b="1" cap="all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  <a:p>
            <a:pPr>
              <a:buNone/>
            </a:pPr>
            <a:endParaRPr lang="pl-PL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  <a:p>
            <a:r>
              <a:rPr lang="uk-UA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УНІВЕРСАЛЬНИЙ РІВЕНЬ ПРОФІЛАКТИКИ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9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8A5066EF-BAF0-4DD6-A447-1E29B1BC18E3}"/>
              </a:ext>
            </a:extLst>
          </p:cNvPr>
          <p:cNvSpPr txBox="1"/>
          <p:nvPr/>
        </p:nvSpPr>
        <p:spPr>
          <a:xfrm>
            <a:off x="395536" y="428178"/>
            <a:ext cx="856895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uk-UA" sz="2400" b="1" cap="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Завдання  ПРОГРАМИ</a:t>
            </a:r>
          </a:p>
          <a:p>
            <a:pPr lvl="0"/>
            <a:r>
              <a:rPr lang="uk-UA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Основна </a:t>
            </a:r>
            <a:r>
              <a:rPr lang="uk-UA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мета</a:t>
            </a:r>
            <a:r>
              <a:rPr lang="uk-UA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Підвищення </a:t>
            </a:r>
            <a:r>
              <a:rPr lang="uk-UA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безпеки дітей та </a:t>
            </a:r>
            <a:r>
              <a:rPr lang="uk-UA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підліткі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Основні завдання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Популяризація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безпечної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Пропагування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здорового способу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життя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Розвиток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соціальних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Розширення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знань з безпеки дорожнього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руху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Зниження 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кількості дітей та підлітків,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які б 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постраждали від нещасних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випадків </a:t>
            </a:r>
            <a:endParaRPr lang="uk-U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Розширення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знань про безпечну поведінку під час проведення вільного часу та у контактах з незнайомими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людьми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Зміна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усвідомлення дітей та підлітків щодо стереотипів 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про наркотики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Зменшення 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поширеності поведінки, пов’язаної з насильством, у школі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8601" y="328073"/>
            <a:ext cx="5023470" cy="1325563"/>
          </a:xfrm>
        </p:spPr>
        <p:txBody>
          <a:bodyPr/>
          <a:lstStyle/>
          <a:p>
            <a:r>
              <a:rPr lang="uk-UA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БЕЗПЕЧНИЙ УЧЕНЬ</a:t>
            </a:r>
            <a:endParaRPr lang="pl-P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79677"/>
            <a:ext cx="8229600" cy="29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/>
              <a:t>Передумови програми : </a:t>
            </a:r>
            <a:endParaRPr lang="pl-PL" sz="2400" b="1" dirty="0"/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cap="all" dirty="0" smtClean="0"/>
              <a:t>Зміст </a:t>
            </a:r>
            <a:r>
              <a:rPr lang="pl-PL" sz="2400" cap="all" dirty="0" smtClean="0"/>
              <a:t> </a:t>
            </a:r>
            <a:r>
              <a:rPr lang="uk-UA" sz="2400" cap="all" dirty="0"/>
              <a:t>ПРОГРАМИ</a:t>
            </a:r>
            <a:r>
              <a:rPr lang="uk-UA" sz="2400" dirty="0"/>
              <a:t>:</a:t>
            </a:r>
          </a:p>
          <a:p>
            <a:r>
              <a:rPr lang="uk-UA" sz="2400" dirty="0"/>
              <a:t>наповнення годин у розпорядженні вихователя професійним змістом</a:t>
            </a:r>
            <a:r>
              <a:rPr lang="uk-UA" sz="2400" dirty="0" smtClean="0"/>
              <a:t>,</a:t>
            </a:r>
          </a:p>
          <a:p>
            <a:r>
              <a:rPr lang="uk-UA" sz="2400" dirty="0" smtClean="0"/>
              <a:t>забезпечення </a:t>
            </a:r>
            <a:r>
              <a:rPr lang="uk-UA" sz="2400" dirty="0"/>
              <a:t>логічного продовження профілактичного змісту на наступні вісім років навчання </a:t>
            </a:r>
            <a:r>
              <a:rPr lang="uk-UA" sz="2400" dirty="0" smtClean="0"/>
              <a:t>  в школі,</a:t>
            </a:r>
          </a:p>
          <a:p>
            <a:r>
              <a:rPr lang="uk-UA" sz="2400" dirty="0" smtClean="0"/>
              <a:t>забезпечення </a:t>
            </a:r>
            <a:r>
              <a:rPr lang="uk-UA" sz="2400" dirty="0"/>
              <a:t>узгодженості програми у співвідношенні зі шкільними </a:t>
            </a:r>
            <a:r>
              <a:rPr lang="uk-UA" sz="2400" dirty="0" err="1"/>
              <a:t>виховно</a:t>
            </a:r>
            <a:r>
              <a:rPr lang="uk-UA" sz="2400" dirty="0"/>
              <a:t>-профілактичними програмами.</a:t>
            </a:r>
            <a:endParaRPr lang="uk-UA" sz="2400" dirty="0" smtClean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7524" y="260648"/>
            <a:ext cx="8568952" cy="200937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</a:t>
            </a:r>
            <a:r>
              <a:rPr lang="uk-UA" sz="2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БЕЗПЕЧНИЙ УЧЕНЬ</a:t>
            </a:r>
            <a:br>
              <a:rPr lang="uk-UA" sz="2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ru-RU" sz="2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ТЕМАТИЧНІ БЛОКИ І-ІІІ КЛАСІВ ПОЧАТКОВОЇ ШКОЛИ</a:t>
            </a:r>
            <a:r>
              <a:rPr lang="en-US" sz="2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</a:t>
            </a:r>
            <a:endParaRPr lang="pl-PL" sz="27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048" y="1988840"/>
            <a:ext cx="7885384" cy="2520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sz="2400" dirty="0"/>
          </a:p>
          <a:p>
            <a:r>
              <a:rPr lang="ru-RU" sz="2600" dirty="0" err="1" smtClean="0"/>
              <a:t>Безпечний</a:t>
            </a:r>
            <a:r>
              <a:rPr lang="ru-RU" sz="2600" dirty="0" smtClean="0"/>
              <a:t> </a:t>
            </a:r>
            <a:r>
              <a:rPr lang="ru-RU" sz="2600" dirty="0"/>
              <a:t>шлях до </a:t>
            </a:r>
            <a:r>
              <a:rPr lang="ru-RU" sz="2600" dirty="0" err="1"/>
              <a:t>школи</a:t>
            </a:r>
            <a:r>
              <a:rPr lang="ru-RU" sz="2600" dirty="0"/>
              <a:t> (</a:t>
            </a:r>
            <a:r>
              <a:rPr lang="ru-RU" sz="2600" dirty="0" err="1"/>
              <a:t>вересень</a:t>
            </a:r>
            <a:r>
              <a:rPr lang="ru-RU" sz="2600" dirty="0"/>
              <a:t>/</a:t>
            </a:r>
            <a:r>
              <a:rPr lang="ru-RU" sz="2600" dirty="0" err="1"/>
              <a:t>жовтень</a:t>
            </a:r>
            <a:r>
              <a:rPr lang="ru-RU" sz="2600" dirty="0" smtClean="0"/>
              <a:t>)</a:t>
            </a:r>
            <a:endParaRPr lang="en-US" sz="2600" dirty="0" smtClean="0"/>
          </a:p>
          <a:p>
            <a:r>
              <a:rPr lang="ru-RU" sz="2600" dirty="0" err="1" smtClean="0"/>
              <a:t>Безпека</a:t>
            </a:r>
            <a:r>
              <a:rPr lang="ru-RU" sz="2600" dirty="0" smtClean="0"/>
              <a:t> </a:t>
            </a:r>
            <a:r>
              <a:rPr lang="ru-RU" sz="2600" dirty="0"/>
              <a:t>при </a:t>
            </a:r>
            <a:r>
              <a:rPr lang="ru-RU" sz="2600" dirty="0" err="1"/>
              <a:t>спілкуванні</a:t>
            </a:r>
            <a:r>
              <a:rPr lang="ru-RU" sz="2600" dirty="0"/>
              <a:t> з </a:t>
            </a:r>
            <a:r>
              <a:rPr lang="uk-UA" sz="2600" dirty="0"/>
              <a:t> </a:t>
            </a:r>
            <a:r>
              <a:rPr lang="uk-UA" sz="2600" dirty="0" smtClean="0"/>
              <a:t>незнайомими </a:t>
            </a:r>
            <a:r>
              <a:rPr lang="ru-RU" sz="2600" dirty="0" err="1" smtClean="0"/>
              <a:t>дорослими</a:t>
            </a:r>
            <a:r>
              <a:rPr lang="ru-RU" sz="2600" dirty="0" smtClean="0"/>
              <a:t> </a:t>
            </a:r>
            <a:r>
              <a:rPr lang="en-US" sz="2600" dirty="0" smtClean="0"/>
              <a:t> </a:t>
            </a:r>
            <a:r>
              <a:rPr lang="ru-RU" sz="2600" dirty="0" smtClean="0"/>
              <a:t>(</a:t>
            </a:r>
            <a:r>
              <a:rPr lang="ru-RU" sz="2600" dirty="0" err="1"/>
              <a:t>грудень</a:t>
            </a:r>
            <a:r>
              <a:rPr lang="ru-RU" sz="2600" dirty="0"/>
              <a:t>/</a:t>
            </a:r>
            <a:r>
              <a:rPr lang="ru-RU" sz="2600" dirty="0" err="1"/>
              <a:t>лютий</a:t>
            </a:r>
            <a:r>
              <a:rPr lang="ru-RU" sz="2600" dirty="0" smtClean="0"/>
              <a:t>)</a:t>
            </a:r>
          </a:p>
          <a:p>
            <a:r>
              <a:rPr lang="ru-RU" sz="2600" dirty="0" err="1" smtClean="0"/>
              <a:t>Агресія</a:t>
            </a:r>
            <a:r>
              <a:rPr lang="ru-RU" sz="2600" dirty="0" smtClean="0"/>
              <a:t> </a:t>
            </a:r>
            <a:r>
              <a:rPr lang="ru-RU" sz="2600" dirty="0"/>
              <a:t>та </a:t>
            </a:r>
            <a:r>
              <a:rPr lang="ru-RU" sz="2600" dirty="0" err="1"/>
              <a:t>насильство</a:t>
            </a:r>
            <a:r>
              <a:rPr lang="ru-RU" sz="2600" dirty="0"/>
              <a:t> з боку </a:t>
            </a:r>
            <a:r>
              <a:rPr lang="ru-RU" sz="2600" dirty="0" err="1"/>
              <a:t>однолітків</a:t>
            </a:r>
            <a:r>
              <a:rPr lang="ru-RU" sz="2600" dirty="0"/>
              <a:t> (</a:t>
            </a:r>
            <a:r>
              <a:rPr lang="ru-RU" sz="2600" dirty="0" err="1"/>
              <a:t>березень</a:t>
            </a:r>
            <a:r>
              <a:rPr lang="ru-RU" sz="2600" dirty="0"/>
              <a:t>/</a:t>
            </a:r>
            <a:r>
              <a:rPr lang="ru-RU" sz="2600" dirty="0" err="1"/>
              <a:t>квітень</a:t>
            </a:r>
            <a:r>
              <a:rPr lang="ru-RU" sz="2600" dirty="0" smtClean="0"/>
              <a:t>)</a:t>
            </a:r>
          </a:p>
          <a:p>
            <a:r>
              <a:rPr lang="ru-RU" sz="2600" dirty="0" err="1" smtClean="0"/>
              <a:t>Безпечний</a:t>
            </a:r>
            <a:r>
              <a:rPr lang="ru-RU" sz="2600" dirty="0" smtClean="0"/>
              <a:t> </a:t>
            </a:r>
            <a:r>
              <a:rPr lang="ru-RU" sz="2600" dirty="0" err="1"/>
              <a:t>відпочинок</a:t>
            </a:r>
            <a:r>
              <a:rPr lang="ru-RU" sz="2600" dirty="0"/>
              <a:t> (</a:t>
            </a:r>
            <a:r>
              <a:rPr lang="ru-RU" sz="2600" dirty="0" err="1"/>
              <a:t>травень</a:t>
            </a:r>
            <a:r>
              <a:rPr lang="ru-RU" sz="2600" dirty="0"/>
              <a:t> / </a:t>
            </a:r>
            <a:r>
              <a:rPr lang="ru-RU" sz="2600" dirty="0" err="1"/>
              <a:t>червень</a:t>
            </a:r>
            <a:r>
              <a:rPr lang="ru-RU" sz="2600" dirty="0"/>
              <a:t>)</a:t>
            </a:r>
            <a:endParaRPr lang="pl-PL" sz="2600" dirty="0"/>
          </a:p>
          <a:p>
            <a:pPr>
              <a:buNone/>
            </a:pPr>
            <a:endParaRPr lang="pl-PL" sz="2400" dirty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5928" cy="200937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</a:t>
            </a:r>
            <a: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БЕЗПЕЧНИЙ УЧЕНЬ</a:t>
            </a:r>
            <a:br>
              <a:rPr lang="uk-UA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</a:b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ТЕМАТИЧНІ БЛОКИ ІV-VIII КЛАСІВ ПОЧАТКОВОЇ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ШКОЛИ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</a:t>
            </a:r>
            <a:endParaRPr lang="pl-PL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536" y="1988840"/>
            <a:ext cx="8495928" cy="417793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r>
              <a:rPr lang="ru-RU" sz="2400" dirty="0" err="1"/>
              <a:t>Безпека</a:t>
            </a:r>
            <a:r>
              <a:rPr lang="ru-RU" sz="2400" dirty="0"/>
              <a:t> при контактах з </a:t>
            </a:r>
            <a:r>
              <a:rPr lang="ru-RU" sz="2400" dirty="0" err="1"/>
              <a:t>незнайомими</a:t>
            </a:r>
            <a:r>
              <a:rPr lang="ru-RU" sz="2400" dirty="0"/>
              <a:t> людьми (</a:t>
            </a:r>
            <a:r>
              <a:rPr lang="ru-RU" sz="2400" dirty="0" err="1"/>
              <a:t>вересень</a:t>
            </a:r>
            <a:r>
              <a:rPr lang="ru-RU" sz="2400" dirty="0"/>
              <a:t>/</a:t>
            </a:r>
            <a:r>
              <a:rPr lang="ru-RU" sz="2400" dirty="0" err="1"/>
              <a:t>жовтень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Агресія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насильство</a:t>
            </a:r>
            <a:r>
              <a:rPr lang="ru-RU" sz="2400" dirty="0"/>
              <a:t> з боку </a:t>
            </a:r>
            <a:r>
              <a:rPr lang="ru-RU" sz="2400" dirty="0" err="1"/>
              <a:t>однолітків</a:t>
            </a:r>
            <a:r>
              <a:rPr lang="ru-RU" sz="2400" dirty="0"/>
              <a:t> (</a:t>
            </a:r>
            <a:r>
              <a:rPr lang="ru-RU" sz="2400" dirty="0" err="1"/>
              <a:t>грудень</a:t>
            </a:r>
            <a:r>
              <a:rPr lang="ru-RU" sz="2400" dirty="0"/>
              <a:t>/</a:t>
            </a:r>
            <a:r>
              <a:rPr lang="ru-RU" sz="2400" dirty="0" err="1"/>
              <a:t>лютий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Залежність</a:t>
            </a:r>
            <a:r>
              <a:rPr lang="ru-RU" sz="2400" dirty="0" smtClean="0"/>
              <a:t>  </a:t>
            </a:r>
            <a:r>
              <a:rPr lang="ru-RU" sz="2400" dirty="0"/>
              <a:t>(</a:t>
            </a:r>
            <a:r>
              <a:rPr lang="ru-RU" sz="2400" dirty="0" err="1"/>
              <a:t>березень</a:t>
            </a:r>
            <a:r>
              <a:rPr lang="ru-RU" sz="2400" dirty="0"/>
              <a:t>/</a:t>
            </a:r>
            <a:r>
              <a:rPr lang="ru-RU" sz="2400" dirty="0" err="1"/>
              <a:t>квітень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Безпечний</a:t>
            </a:r>
            <a:r>
              <a:rPr lang="ru-RU" sz="2400" dirty="0" smtClean="0"/>
              <a:t> </a:t>
            </a:r>
            <a:r>
              <a:rPr lang="ru-RU" sz="2400" dirty="0" err="1"/>
              <a:t>відпочинок</a:t>
            </a:r>
            <a:r>
              <a:rPr lang="ru-RU" sz="2400" dirty="0"/>
              <a:t> (</a:t>
            </a:r>
            <a:r>
              <a:rPr lang="ru-RU" sz="2400" dirty="0" err="1"/>
              <a:t>травень</a:t>
            </a:r>
            <a:r>
              <a:rPr lang="ru-RU" sz="2400" dirty="0"/>
              <a:t> / </a:t>
            </a:r>
            <a:r>
              <a:rPr lang="ru-RU" sz="2400" dirty="0" err="1"/>
              <a:t>червень</a:t>
            </a:r>
            <a:r>
              <a:rPr lang="ru-RU" sz="2400" dirty="0"/>
              <a:t>)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 </a:t>
            </a:r>
            <a:r>
              <a:rPr lang="uk-UA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БЕЗПЕЧНИЙ УЧЕНЬ</a:t>
            </a:r>
            <a:br>
              <a:rPr lang="uk-UA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ЕТАПИ ПІДГОТОВКИ ДО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ВПРОВАДЖЕННЯ </a:t>
            </a:r>
            <a:r>
              <a:rPr lang="ru-RU" sz="36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програми . </a:t>
            </a:r>
            <a:r>
              <a:rPr lang="ru-RU" sz="3600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Залучені</a:t>
            </a:r>
            <a:r>
              <a:rPr lang="ru-RU" sz="36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 </a:t>
            </a:r>
            <a:r>
              <a:rPr lang="ru-RU" sz="3600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сторони</a:t>
            </a:r>
            <a:r>
              <a:rPr lang="ru-RU" sz="36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: </a:t>
            </a:r>
            <a: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/>
            </a:r>
            <a:b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 </a:t>
            </a:r>
            <a:endParaRPr lang="pl-P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uk-UA" b="1" dirty="0" smtClean="0"/>
              <a:t> Мерія  </a:t>
            </a:r>
            <a:r>
              <a:rPr lang="uk-UA" b="1" dirty="0"/>
              <a:t>міста   </a:t>
            </a:r>
            <a:r>
              <a:rPr lang="uk-UA" b="1" dirty="0" smtClean="0"/>
              <a:t> </a:t>
            </a:r>
            <a:r>
              <a:rPr lang="uk-UA" b="1" dirty="0" err="1"/>
              <a:t>Грудзйондз</a:t>
            </a:r>
            <a:r>
              <a:rPr lang="uk-UA" b="1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>
                <a:solidFill>
                  <a:schemeClr val="bg1"/>
                </a:solidFill>
              </a:rPr>
              <a:t>Грудзйондз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Відділ </a:t>
            </a:r>
            <a:r>
              <a:rPr lang="uk-UA" dirty="0"/>
              <a:t>освіти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-Психолого-педагогічний </a:t>
            </a:r>
            <a:r>
              <a:rPr lang="uk-UA" dirty="0"/>
              <a:t>консультативний </a:t>
            </a:r>
            <a:r>
              <a:rPr lang="uk-UA" dirty="0" smtClean="0"/>
              <a:t>центр</a:t>
            </a:r>
          </a:p>
          <a:p>
            <a:pPr marL="0" indent="0">
              <a:buNone/>
            </a:pPr>
            <a:r>
              <a:rPr lang="uk-UA" dirty="0" smtClean="0"/>
              <a:t>-Центр </a:t>
            </a:r>
            <a:r>
              <a:rPr lang="uk-UA" dirty="0"/>
              <a:t>консультування та підвищення кваліфікації </a:t>
            </a:r>
            <a:r>
              <a:rPr lang="uk-UA" dirty="0" smtClean="0"/>
              <a:t>вчителів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en-US" dirty="0" smtClean="0"/>
              <a:t>b) </a:t>
            </a:r>
            <a:r>
              <a:rPr lang="uk-UA" dirty="0" smtClean="0"/>
              <a:t>Департамент </a:t>
            </a:r>
            <a:r>
              <a:rPr lang="uk-UA" dirty="0"/>
              <a:t>охорони здоров'я та соціальних питань</a:t>
            </a:r>
            <a:r>
              <a:rPr lang="uk-UA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-Міська </a:t>
            </a:r>
            <a:r>
              <a:rPr lang="uk-UA" dirty="0"/>
              <a:t>комісія з вирішення проблем з </a:t>
            </a:r>
            <a:r>
              <a:rPr lang="uk-UA" dirty="0" smtClean="0"/>
              <a:t>алкоголем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-Консультаційний </a:t>
            </a:r>
            <a:r>
              <a:rPr lang="uk-UA" dirty="0"/>
              <a:t>центр допомоги дітям та сім'ї (Центр профілактики </a:t>
            </a:r>
            <a:r>
              <a:rPr lang="en-US" dirty="0" smtClean="0"/>
              <a:t> </a:t>
            </a:r>
            <a:r>
              <a:rPr lang="uk-UA" dirty="0" err="1" smtClean="0"/>
              <a:t>узалежнень</a:t>
            </a:r>
            <a:r>
              <a:rPr lang="uk-UA" dirty="0" smtClean="0"/>
              <a:t> для дітей та підлітків)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 с)  відділ безпеки </a:t>
            </a:r>
            <a:r>
              <a:rPr lang="uk-UA" dirty="0"/>
              <a:t>та антикризового </a:t>
            </a:r>
            <a:r>
              <a:rPr lang="uk-UA" dirty="0" smtClean="0"/>
              <a:t>управління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en-US" dirty="0" smtClean="0"/>
              <a:t>d) </a:t>
            </a:r>
            <a:r>
              <a:rPr lang="uk-UA" dirty="0" smtClean="0"/>
              <a:t>Муніципальна поліція</a:t>
            </a:r>
          </a:p>
          <a:p>
            <a:pPr marL="0" indent="0">
              <a:buNone/>
            </a:pPr>
            <a:r>
              <a:rPr lang="uk-UA" dirty="0" smtClean="0"/>
              <a:t>-Команда </a:t>
            </a:r>
            <a:r>
              <a:rPr lang="uk-UA" dirty="0"/>
              <a:t>профілактики та соціальної </a:t>
            </a:r>
            <a:r>
              <a:rPr lang="uk-UA" dirty="0" smtClean="0"/>
              <a:t>комунікації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uk-UA" dirty="0" smtClean="0"/>
              <a:t> </a:t>
            </a:r>
            <a:r>
              <a:rPr lang="uk-UA" b="1" dirty="0" smtClean="0"/>
              <a:t>2. Управління МІСЬКОЇ </a:t>
            </a:r>
            <a:r>
              <a:rPr lang="uk-UA" b="1" dirty="0"/>
              <a:t>ПОЛІЦІЇ У </a:t>
            </a:r>
            <a:r>
              <a:rPr lang="uk-UA" b="1" dirty="0" smtClean="0"/>
              <a:t>м. </a:t>
            </a:r>
            <a:r>
              <a:rPr lang="uk-UA" b="1" dirty="0" err="1" smtClean="0"/>
              <a:t>Грудзйонц</a:t>
            </a:r>
            <a:r>
              <a:rPr lang="uk-UA" b="1" dirty="0" smtClean="0"/>
              <a:t> </a:t>
            </a:r>
          </a:p>
          <a:p>
            <a:pPr marL="0" indent="0">
              <a:buNone/>
            </a:pPr>
            <a:r>
              <a:rPr lang="uk-UA" dirty="0" smtClean="0"/>
              <a:t>  Відділ профілактики </a:t>
            </a:r>
            <a:endParaRPr lang="pl-PL" dirty="0"/>
          </a:p>
          <a:p>
            <a:pPr marL="0" indent="0">
              <a:buNone/>
            </a:pPr>
            <a:r>
              <a:rPr lang="uk-UA" dirty="0"/>
              <a:t> Команда соціальної </a:t>
            </a:r>
            <a:r>
              <a:rPr lang="uk-UA" dirty="0" smtClean="0"/>
              <a:t>профілактики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1349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Symbol</vt:lpstr>
      <vt:lpstr>Times New Roman</vt:lpstr>
      <vt:lpstr>Verdana</vt:lpstr>
      <vt:lpstr>Wingdings 2</vt:lpstr>
      <vt:lpstr>Motyw pakietu Office</vt:lpstr>
      <vt:lpstr>Wspieranie działalności profilaktycznej szkół  na terenie miasta Grudziądza w oparciu        o programy rekomendowane i własne programy autorskie. Підтримка профілактичної діяльності шкіл міста Грудзйондза на основі рекомендованих програм та власних  авторських програм.</vt:lpstr>
      <vt:lpstr> СИСТЕМА РЕКОМЕНДАЦІЙ ДЛЯ ПРОФІЛАКТИНИХ ПРОГРАМ ТА  ЗМІЦНЕННЯ ПСИХІЧНОГО ЗДОРОВ'Я </vt:lpstr>
      <vt:lpstr>programyrekomendowane.pl </vt:lpstr>
      <vt:lpstr>  </vt:lpstr>
      <vt:lpstr>Презентация PowerPoint</vt:lpstr>
      <vt:lpstr> БЕЗПЕЧНИЙ УЧЕНЬ</vt:lpstr>
      <vt:lpstr> БЕЗПЕЧНИЙ УЧЕНЬ ТЕМАТИЧНІ БЛОКИ І-ІІІ КЛАСІВ ПОЧАТКОВОЇ ШКОЛИ </vt:lpstr>
      <vt:lpstr> БЕЗПЕЧНИЙ УЧЕНЬ ТЕМАТИЧНІ БЛОКИ ІV-VIII КЛАСІВ ПОЧАТКОВОЇ ШКОЛИ </vt:lpstr>
      <vt:lpstr>  БЕЗПЕЧНИЙ УЧЕНЬ ЕТАПИ ПІДГОТОВКИ ДО ВПРОВАДЖЕННЯ програми . Залучені  сторони :   </vt:lpstr>
      <vt:lpstr>ШКІЛЬНІ КООРДИНАТОРИ ПРОФІЛАКТИКИ (витяги з договору) </vt:lpstr>
      <vt:lpstr>ШКІЛЬНІ КООРДИНАТОРИ ПРОФІЛАКТИКИ (витяги з договору )</vt:lpstr>
      <vt:lpstr>ШКІЛЬНІ КООРДИНАТОРИ ПРОФІЛАКТИКИ (витяги з договору)  </vt:lpstr>
      <vt:lpstr>СПОРТ І ПРОФІЛАКТИКА  залежностеЙ </vt:lpstr>
      <vt:lpstr>Чому заняття спортом неефективні для профілактики залежностей?</vt:lpstr>
      <vt:lpstr>Наукові дослідження показують, що спорт:  </vt:lpstr>
      <vt:lpstr> я є  тренером для себе  </vt:lpstr>
      <vt:lpstr>я є  тренером для себе  </vt:lpstr>
      <vt:lpstr>ПРИНЦИПИ ПРОФІЛАКТИКИ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Sylwester Lewandowsk</dc:creator>
  <cp:lastModifiedBy>Пользователь Windows</cp:lastModifiedBy>
  <cp:revision>58</cp:revision>
  <dcterms:created xsi:type="dcterms:W3CDTF">2016-03-16T08:55:28Z</dcterms:created>
  <dcterms:modified xsi:type="dcterms:W3CDTF">2021-11-29T21:15:49Z</dcterms:modified>
</cp:coreProperties>
</file>