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2" r:id="rId2"/>
    <p:sldId id="283" r:id="rId3"/>
    <p:sldId id="298" r:id="rId4"/>
    <p:sldId id="256" r:id="rId5"/>
    <p:sldId id="284" r:id="rId6"/>
    <p:sldId id="258" r:id="rId7"/>
    <p:sldId id="259" r:id="rId8"/>
    <p:sldId id="281" r:id="rId9"/>
    <p:sldId id="261" r:id="rId10"/>
    <p:sldId id="294" r:id="rId11"/>
    <p:sldId id="293" r:id="rId12"/>
    <p:sldId id="295" r:id="rId13"/>
    <p:sldId id="296" r:id="rId14"/>
    <p:sldId id="278" r:id="rId15"/>
    <p:sldId id="276" r:id="rId16"/>
    <p:sldId id="267" r:id="rId17"/>
    <p:sldId id="297" r:id="rId18"/>
    <p:sldId id="288" r:id="rId19"/>
    <p:sldId id="292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6443F83-7EC4-4D91-BC1D-945E0EE4DB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3397D85D-69C2-444D-97B5-F4B13F5F66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E37059C8-E869-44D9-AEC8-5E7AE6CC8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6576-0776-42D7-BB72-F6FEFACF6BA2}" type="datetimeFigureOut">
              <a:rPr lang="pl-PL" smtClean="0"/>
              <a:pPr/>
              <a:t>29.11.2021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CACC4102-EF98-473A-AAFD-B48EE770A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5B44564-FC38-455C-BE43-483EA20E5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690-AA93-47B7-8DCA-9E83E9556D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9884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F4300A4-F44B-46DE-989E-F5EF352D6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409EA41E-321A-46F6-B930-07093D86FC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317E8B8-D802-412E-831A-C666522BA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6576-0776-42D7-BB72-F6FEFACF6BA2}" type="datetimeFigureOut">
              <a:rPr lang="pl-PL" smtClean="0"/>
              <a:pPr/>
              <a:t>29.11.2021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DD907F96-FEA0-44B6-B44E-43F67A707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14DFD70B-0513-4C26-9025-794E625C4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690-AA93-47B7-8DCA-9E83E9556D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0648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90B2C206-9A49-4B96-A62E-772F012627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4B17DD60-58E7-4C4F-AAC0-51370CE3C8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248030DA-BDF7-4A73-94CA-794282DB9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6576-0776-42D7-BB72-F6FEFACF6BA2}" type="datetimeFigureOut">
              <a:rPr lang="pl-PL" smtClean="0"/>
              <a:pPr/>
              <a:t>29.11.2021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DF80DABD-18FC-4E4E-893A-DC20E326D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FEE2AB34-D655-47DA-9F32-D6FF640B8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690-AA93-47B7-8DCA-9E83E9556D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2610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D6C5A24-B22E-400D-9D0F-DD33B063A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C3396CD-620D-4254-9D89-B2E8AA004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5C248868-52F1-413C-8D29-C2903BB3E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6576-0776-42D7-BB72-F6FEFACF6BA2}" type="datetimeFigureOut">
              <a:rPr lang="pl-PL" smtClean="0"/>
              <a:pPr/>
              <a:t>29.11.2021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89DD8132-ED53-4073-B59E-575FBD36C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599A3B70-B3DB-4DE1-91B2-E62F31829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690-AA93-47B7-8DCA-9E83E9556D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5448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009D150-D452-45F8-9038-21D51790A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9694B63C-E491-490C-856A-8749A40184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2B780BC-CCC1-4EDD-88D5-2DA9AC400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6576-0776-42D7-BB72-F6FEFACF6BA2}" type="datetimeFigureOut">
              <a:rPr lang="pl-PL" smtClean="0"/>
              <a:pPr/>
              <a:t>29.11.2021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6D218763-C314-42AD-AA6A-3CE7D93B7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BEF442EE-C819-4F4D-BBF3-A4DFF1258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690-AA93-47B7-8DCA-9E83E9556D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6092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E469EA5-D1F8-4F4A-B9CB-9AB915226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94C4D22-CDBB-4F14-B5CC-7F56DD2EF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5E3C6FBD-0405-4B24-B7C7-76CB6530D1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B61925D4-3DDE-4870-AC2F-98A5963A9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6576-0776-42D7-BB72-F6FEFACF6BA2}" type="datetimeFigureOut">
              <a:rPr lang="pl-PL" smtClean="0"/>
              <a:pPr/>
              <a:t>29.11.2021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DE443D73-70A0-4F32-A6BA-7A7F7ACF3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B0077EF4-45A1-4DEC-A159-C6A6C335F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690-AA93-47B7-8DCA-9E83E9556D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1816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196F763-A429-4D0E-B749-E58EC8759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E8DD5226-78D7-46B7-BEC2-DF62041F1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7812A042-BAD0-4FF7-B96C-B795A0329A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CCE6CC32-8B77-4048-BD22-549D361A13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0B7096F9-39A4-4569-9DE6-8D915CF579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9AA6D9E5-FF50-4055-A4DA-F4789EEFF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6576-0776-42D7-BB72-F6FEFACF6BA2}" type="datetimeFigureOut">
              <a:rPr lang="pl-PL" smtClean="0"/>
              <a:pPr/>
              <a:t>29.11.2021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14BA6FEF-5C8B-4245-86B5-FBB4CF3FA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35FE15B2-92DE-4332-B11F-2679AF040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690-AA93-47B7-8DCA-9E83E9556D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776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29CBEE1-3175-4E7D-89D9-095A284E5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0071419A-D889-45C0-BA1B-54E8EF1AF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6576-0776-42D7-BB72-F6FEFACF6BA2}" type="datetimeFigureOut">
              <a:rPr lang="pl-PL" smtClean="0"/>
              <a:pPr/>
              <a:t>29.11.2021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EFC221E2-8B9E-439D-AAB0-BC33F041A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B82B0E77-B315-4EE9-A31F-1A08397B8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690-AA93-47B7-8DCA-9E83E9556D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7941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F3CD1578-F58F-4AF1-AB0D-C2D425811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6576-0776-42D7-BB72-F6FEFACF6BA2}" type="datetimeFigureOut">
              <a:rPr lang="pl-PL" smtClean="0"/>
              <a:pPr/>
              <a:t>29.11.2021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588D084C-0935-4277-86C9-B1E1C14A2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DE679CCE-CCE6-45F5-851F-2E9B2306A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690-AA93-47B7-8DCA-9E83E9556D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7130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68732B4-E7BA-412D-80C8-320D2C170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4C4AFA5-1259-4438-9A9C-632BE2675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FCE053E6-F133-4163-BBAF-B2168D51A4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160EC065-F546-487D-9F59-75E46359F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6576-0776-42D7-BB72-F6FEFACF6BA2}" type="datetimeFigureOut">
              <a:rPr lang="pl-PL" smtClean="0"/>
              <a:pPr/>
              <a:t>29.11.2021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0977117F-7F78-485A-AAD8-9117AD968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9C533F33-DCAB-4344-A64E-3ABE9E7B2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690-AA93-47B7-8DCA-9E83E9556D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1373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FC48FA7-6527-425A-B421-47E9711D8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4895EEDC-4419-40CF-81C3-AAED3A9BFA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94765B2F-6818-4124-8703-523F710C2D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B8856423-8562-435B-9D3E-C196759EE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A6576-0776-42D7-BB72-F6FEFACF6BA2}" type="datetimeFigureOut">
              <a:rPr lang="pl-PL" smtClean="0"/>
              <a:pPr/>
              <a:t>29.11.2021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C3F8E109-FC83-4FFA-8838-35010C340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B084CCC5-7CEE-40FD-A318-762DEDF54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95690-AA93-47B7-8DCA-9E83E9556D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775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17843499-EA19-4591-90E4-E2B48D205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E252BD5F-83BC-4C33-83F2-658871364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0882C36F-55ED-46D6-986E-BF9150B89B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A6576-0776-42D7-BB72-F6FEFACF6BA2}" type="datetimeFigureOut">
              <a:rPr lang="pl-PL" smtClean="0"/>
              <a:pPr/>
              <a:t>29.11.2021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7BE45936-F7C4-45D3-9184-6830522587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DE2CAC50-64D4-4EE4-94C1-0AF43ED7F2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95690-AA93-47B7-8DCA-9E83E9556D5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722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xmlns="" id="{974D98D2-F213-4417-B431-13E4D4C8E5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6418" y="188640"/>
            <a:ext cx="7691164" cy="1872208"/>
          </a:xfrm>
        </p:spPr>
        <p:txBody>
          <a:bodyPr>
            <a:normAutofit fontScale="90000"/>
          </a:bodyPr>
          <a:lstStyle/>
          <a:p>
            <a:r>
              <a:rPr lang="pl-PL" sz="3200" b="1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Wspieranie działalności profilaktycznej szkół </a:t>
            </a:r>
            <a:br>
              <a:rPr lang="pl-PL" sz="3200" b="1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3200" b="1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na terenie miasta Grudziądza w oparciu        o programy rekomendowane i własne programy autorskie</a:t>
            </a:r>
            <a:r>
              <a:rPr lang="pl-PL" sz="3200" b="1" dirty="0" smtClean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3200" b="1" dirty="0" smtClean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 err="1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Підтримка</a:t>
            </a:r>
            <a:r>
              <a:rPr lang="ru-RU" sz="3200" b="1" dirty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профілактичної</a:t>
            </a:r>
            <a:r>
              <a:rPr lang="ru-RU" sz="3200" b="1" dirty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діяльності</a:t>
            </a:r>
            <a:r>
              <a:rPr lang="ru-RU" sz="3200" b="1" dirty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шкіл</a:t>
            </a:r>
            <a:r>
              <a:rPr lang="ru-RU" sz="3200" b="1" dirty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міста</a:t>
            </a:r>
            <a:r>
              <a:rPr lang="ru-RU" sz="3200" b="1" dirty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Грудз</a:t>
            </a:r>
            <a:r>
              <a:rPr lang="uk-UA" sz="3200" b="1" dirty="0" smtClean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йо</a:t>
            </a:r>
            <a:r>
              <a:rPr lang="ru-RU" sz="3200" b="1" dirty="0" err="1" smtClean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ндза</a:t>
            </a:r>
            <a:r>
              <a:rPr lang="ru-RU" sz="3200" b="1" dirty="0" smtClean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3200" b="1" dirty="0" err="1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основі</a:t>
            </a:r>
            <a:r>
              <a:rPr lang="ru-RU" sz="3200" b="1" dirty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рекомендованих</a:t>
            </a:r>
            <a:r>
              <a:rPr lang="ru-RU" sz="3200" b="1" dirty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програм</a:t>
            </a:r>
            <a:r>
              <a:rPr lang="ru-RU" sz="3200" b="1" dirty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3200" b="1" dirty="0" err="1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власних</a:t>
            </a:r>
            <a:r>
              <a:rPr lang="ru-RU" sz="3200" b="1" dirty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авторських</a:t>
            </a:r>
            <a:r>
              <a:rPr lang="ru-RU" sz="3200" b="1" dirty="0" smtClean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програм</a:t>
            </a:r>
            <a:r>
              <a:rPr lang="ru-RU" sz="3200" b="1" dirty="0">
                <a:solidFill>
                  <a:schemeClr val="bg1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l-PL" sz="3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xmlns="" id="{F5937D74-C3D2-4B00-A6D9-0796EE89D0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600" y="5949280"/>
            <a:ext cx="6858000" cy="1008112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Сильвестр </a:t>
            </a:r>
            <a:r>
              <a:rPr lang="ru-RU" b="1" dirty="0" err="1" smtClean="0">
                <a:solidFill>
                  <a:schemeClr val="bg1"/>
                </a:solidFill>
              </a:rPr>
              <a:t>Левандовский</a:t>
            </a:r>
            <a:r>
              <a:rPr lang="ru-RU" b="1" dirty="0" smtClean="0">
                <a:solidFill>
                  <a:schemeClr val="bg1"/>
                </a:solidFill>
              </a:rPr>
              <a:t> 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Голова </a:t>
            </a:r>
            <a:r>
              <a:rPr lang="ru-RU" b="1" dirty="0" err="1">
                <a:solidFill>
                  <a:schemeClr val="bg1"/>
                </a:solidFill>
              </a:rPr>
              <a:t>міського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комітету</a:t>
            </a:r>
            <a:r>
              <a:rPr lang="ru-RU" b="1" dirty="0">
                <a:solidFill>
                  <a:schemeClr val="bg1"/>
                </a:solidFill>
              </a:rPr>
              <a:t> з </a:t>
            </a:r>
            <a:r>
              <a:rPr lang="ru-RU" b="1" dirty="0" err="1">
                <a:solidFill>
                  <a:schemeClr val="bg1"/>
                </a:solidFill>
              </a:rPr>
              <a:t>вирішення</a:t>
            </a:r>
            <a:r>
              <a:rPr lang="ru-RU" b="1" dirty="0">
                <a:solidFill>
                  <a:schemeClr val="bg1"/>
                </a:solidFill>
              </a:rPr>
              <a:t> проблем, </a:t>
            </a:r>
            <a:r>
              <a:rPr lang="ru-RU" b="1" dirty="0" err="1">
                <a:solidFill>
                  <a:schemeClr val="bg1"/>
                </a:solidFill>
              </a:rPr>
              <a:t>пов’язаних</a:t>
            </a:r>
            <a:r>
              <a:rPr lang="ru-RU" b="1" dirty="0">
                <a:solidFill>
                  <a:schemeClr val="bg1"/>
                </a:solidFill>
              </a:rPr>
              <a:t> з алкоголем у м. </a:t>
            </a:r>
            <a:r>
              <a:rPr lang="ru-RU" b="1" dirty="0" smtClean="0">
                <a:solidFill>
                  <a:schemeClr val="bg1"/>
                </a:solidFill>
              </a:rPr>
              <a:t>Грудзйондз</a:t>
            </a:r>
            <a:r>
              <a:rPr lang="uk-UA" b="1" dirty="0" smtClean="0">
                <a:solidFill>
                  <a:schemeClr val="bg1"/>
                </a:solidFill>
              </a:rPr>
              <a:t> </a:t>
            </a:r>
            <a:endParaRPr lang="pl-P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84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3F34840-44FC-4B3D-B3E7-EAA8218B4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63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+mn-lt"/>
              </a:rPr>
              <a:t>ШКІЛЬНІ КООРДИНАТОРИ ПРОФІЛАКТИКИ (</a:t>
            </a:r>
            <a:r>
              <a:rPr lang="ru-RU" sz="3600" b="1" dirty="0" err="1">
                <a:latin typeface="+mn-lt"/>
              </a:rPr>
              <a:t>витяги</a:t>
            </a:r>
            <a:r>
              <a:rPr lang="ru-RU" sz="3600" b="1" dirty="0">
                <a:latin typeface="+mn-lt"/>
              </a:rPr>
              <a:t> з договору)</a:t>
            </a:r>
            <a:r>
              <a:rPr lang="uk-UA" sz="3600" b="1" dirty="0" smtClean="0">
                <a:latin typeface="+mn-lt"/>
              </a:rPr>
              <a:t> </a:t>
            </a:r>
            <a:endParaRPr lang="pl-PL" sz="3600" b="1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9A2E7CF-36F8-4B28-A01F-DF365376C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4896544"/>
          </a:xfrm>
        </p:spPr>
        <p:txBody>
          <a:bodyPr>
            <a:noAutofit/>
          </a:bodyPr>
          <a:lstStyle/>
          <a:p>
            <a:pPr marL="45720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§ 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Предметом договору є виконання функції Координатора профілактики школи</a:t>
            </a:r>
            <a:r>
              <a:rPr lang="uk-UA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§ 2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Директор 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розпоряджається, а Підрядник здійснює такі заходи в рамках роботи координатора профілактики </a:t>
            </a:r>
            <a:r>
              <a:rPr lang="uk-UA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школи :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1.Співпраця 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 Центром консультування та підвищення кваліфікації вчителів та міською комісією з вирішення проблем, пов’язаних з </a:t>
            </a:r>
            <a:r>
              <a:rPr lang="uk-UA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залежністю, 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сфері підвищення якості шкільної профілактики вживання </a:t>
            </a:r>
            <a:r>
              <a:rPr lang="uk-UA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психоактивних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речовин</a:t>
            </a:r>
            <a:r>
              <a:rPr lang="uk-UA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2.Участь 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тренінгах та консультаціях для координаторів шкільної профілактики</a:t>
            </a:r>
            <a:r>
              <a:rPr lang="uk-UA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 Пропагування 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школах профілактичних програм, рекомендованих </a:t>
            </a:r>
            <a:r>
              <a:rPr lang="pl-PL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PARPA, KBPN, ORE 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 Інститутом психіатрії та неврології</a:t>
            </a:r>
            <a:r>
              <a:rPr lang="uk-UA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4. Мотивація 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вчителів педагогічної групи до участі в навчанні для виконавців рекомендованих програм та інших форм підвищення кваліфікації у сфері профілактичних дій.</a:t>
            </a:r>
            <a:r>
              <a:rPr lang="pl-PL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999031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3F34840-44FC-4B3D-B3E7-EAA8218B4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63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ШКІЛЬНІ КООРДИНАТОРИ ПРОФІЛАКТИКИ (</a:t>
            </a:r>
            <a:r>
              <a:rPr lang="ru-RU" sz="3600" b="1" dirty="0" err="1"/>
              <a:t>витяги</a:t>
            </a:r>
            <a:r>
              <a:rPr lang="ru-RU" sz="3600" b="1" dirty="0"/>
              <a:t> з договору</a:t>
            </a:r>
            <a:r>
              <a:rPr lang="uk-UA" sz="3600" b="1" dirty="0" smtClean="0">
                <a:latin typeface="+mn-lt"/>
              </a:rPr>
              <a:t> )</a:t>
            </a:r>
            <a:endParaRPr lang="pl-PL" sz="3600" b="1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9A2E7CF-36F8-4B28-A01F-DF365376C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3331"/>
            <a:ext cx="7886700" cy="4351338"/>
          </a:xfrm>
        </p:spPr>
        <p:txBody>
          <a:bodyPr>
            <a:noAutofit/>
          </a:bodyPr>
          <a:lstStyle/>
          <a:p>
            <a:pPr marL="45720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продовження </a:t>
            </a:r>
            <a:r>
              <a:rPr lang="pl-PL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§ 2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5"/>
            </a:pP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Консультування вчителів та діагностика, аналіз та моніторинг їхніх потреб, очікувань та повідомлених труднощів у сфері профілактичних та виховних заходів, спрямованих на зменшення ризикованої поведінки, пов’язаної із вживанням алкоголю та інших </a:t>
            </a:r>
            <a:r>
              <a:rPr lang="uk-UA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психоактивних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речовин, а також запобігання домашньому насильству, протидії соціальній патології, особливо алкоголізму, наркоманії та домашньому </a:t>
            </a:r>
            <a:r>
              <a:rPr lang="uk-UA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насильству</a:t>
            </a:r>
            <a:endParaRPr lang="en-US" sz="1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5"/>
            </a:pPr>
            <a:r>
              <a:rPr lang="uk-UA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Участь 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 надання допомоги в дослідженнях з метою локальної діагностики, які проводяться </a:t>
            </a:r>
            <a:r>
              <a:rPr lang="pl-PL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PARPA 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підставі договору, укладеного між </a:t>
            </a:r>
            <a:r>
              <a:rPr lang="pl-PL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PARPA 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 комунальною </a:t>
            </a:r>
            <a:r>
              <a:rPr lang="uk-UA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ґміною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Грудзйондз</a:t>
            </a:r>
            <a:r>
              <a:rPr lang="uk-UA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5"/>
            </a:pPr>
            <a:r>
              <a:rPr lang="uk-UA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Участь 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підготовці шкільної діагностики з метою розробки шкільної навчально-профілактичної програми</a:t>
            </a:r>
            <a:r>
              <a:rPr lang="uk-UA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665227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3F34840-44FC-4B3D-B3E7-EAA8218B4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663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ШКІЛЬНІ КООРДИНАТОРИ ПРОФІЛАКТИКИ (</a:t>
            </a:r>
            <a:r>
              <a:rPr lang="ru-RU" sz="3600" b="1" dirty="0" err="1"/>
              <a:t>витяги</a:t>
            </a:r>
            <a:r>
              <a:rPr lang="ru-RU" sz="3600" b="1" dirty="0"/>
              <a:t> з договору)</a:t>
            </a:r>
            <a:r>
              <a:rPr lang="uk-UA" sz="3600" b="1" dirty="0"/>
              <a:t> </a:t>
            </a:r>
            <a:r>
              <a:rPr lang="uk-UA" sz="3600" b="1" dirty="0" smtClean="0">
                <a:latin typeface="+mn-lt"/>
              </a:rPr>
              <a:t> </a:t>
            </a:r>
            <a:endParaRPr lang="pl-PL" sz="3600" b="1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9A2E7CF-36F8-4B28-A01F-DF365376C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700" y="1700808"/>
            <a:ext cx="7886700" cy="4351338"/>
          </a:xfrm>
        </p:spPr>
        <p:txBody>
          <a:bodyPr>
            <a:noAutofit/>
          </a:bodyPr>
          <a:lstStyle/>
          <a:p>
            <a:pPr marL="45720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продовження </a:t>
            </a:r>
            <a:r>
              <a:rPr lang="pl-PL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§ 2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8"/>
            </a:pP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Координація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школі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процесу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вибору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програми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доведеною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ефективністю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також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інших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заходів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рекомендованих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результатами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діагностики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підготовленої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метою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розробки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шкільної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навчально-профілактичної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програми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8"/>
            </a:pP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Ініціювання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заходів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полягають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реалізації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школі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профілактичної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програми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підтвердженої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ефективності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зазначених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Національній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програмі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здоров’я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2016-2020 роки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+mj-lt"/>
              <a:buAutoNum type="arabicPeriod" startAt="8"/>
            </a:pP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 ходом та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анкетування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учасників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муніципальних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«Я –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мій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тренер» та «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Безпечний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учень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»,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якщо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вони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реалізуються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школі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та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надання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підтримки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виконавцям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цих</a:t>
            </a:r>
            <a:r>
              <a:rPr lang="ru-RU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pl-PL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04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EBDDDCB-3E48-4EFB-A043-CA4EFFBDC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uk-UA" b="1" dirty="0">
                <a:latin typeface="+mn-lt"/>
              </a:rPr>
              <a:t>СПОРТ І ПРОФІЛАКТИКА </a:t>
            </a:r>
            <a:r>
              <a:rPr lang="uk-UA" b="1" dirty="0" smtClean="0">
                <a:latin typeface="+mn-lt"/>
              </a:rPr>
              <a:t> </a:t>
            </a:r>
            <a:r>
              <a:rPr lang="uk-UA" b="1" cap="all" dirty="0" err="1" smtClean="0">
                <a:latin typeface="+mn-lt"/>
              </a:rPr>
              <a:t>залежностеЙ</a:t>
            </a:r>
            <a:r>
              <a:rPr lang="uk-UA" b="1" cap="all" dirty="0" smtClean="0">
                <a:latin typeface="+mn-lt"/>
              </a:rPr>
              <a:t> </a:t>
            </a:r>
            <a:endParaRPr lang="pl-PL" b="1" cap="all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4976AA0-8FD4-4892-8979-5EC24DE45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351338"/>
          </a:xfrm>
        </p:spPr>
        <p:txBody>
          <a:bodyPr>
            <a:normAutofit lnSpcReduction="10000"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uk-UA" altLang="pl-PL" sz="2800" b="1" dirty="0" smtClean="0">
                <a:latin typeface="+mn-lt"/>
              </a:rPr>
              <a:t> </a:t>
            </a:r>
            <a:r>
              <a:rPr lang="ru-RU" altLang="pl-PL" sz="2800" b="1" dirty="0"/>
              <a:t>Закон </a:t>
            </a:r>
            <a:r>
              <a:rPr lang="ru-RU" altLang="pl-PL" sz="2800" b="1" dirty="0" err="1"/>
              <a:t>від</a:t>
            </a:r>
            <a:r>
              <a:rPr lang="ru-RU" altLang="pl-PL" sz="2800" b="1" dirty="0"/>
              <a:t> 26 </a:t>
            </a:r>
            <a:r>
              <a:rPr lang="ru-RU" altLang="pl-PL" sz="2800" b="1" dirty="0" err="1"/>
              <a:t>жовтня</a:t>
            </a:r>
            <a:r>
              <a:rPr lang="ru-RU" altLang="pl-PL" sz="2800" b="1" dirty="0"/>
              <a:t> 1982 р. «Про </a:t>
            </a:r>
            <a:r>
              <a:rPr lang="ru-RU" altLang="pl-PL" sz="2800" b="1" dirty="0" err="1"/>
              <a:t>виховання</a:t>
            </a:r>
            <a:r>
              <a:rPr lang="ru-RU" altLang="pl-PL" sz="2800" b="1" dirty="0"/>
              <a:t> у </a:t>
            </a:r>
            <a:r>
              <a:rPr lang="ru-RU" altLang="pl-PL" sz="2800" b="1" dirty="0" err="1"/>
              <a:t>тверезості</a:t>
            </a:r>
            <a:r>
              <a:rPr lang="ru-RU" altLang="pl-PL" sz="2800" b="1" dirty="0"/>
              <a:t> та </a:t>
            </a:r>
            <a:r>
              <a:rPr lang="ru-RU" altLang="pl-PL" sz="2800" b="1" dirty="0" err="1"/>
              <a:t>протидії</a:t>
            </a:r>
            <a:r>
              <a:rPr lang="ru-RU" altLang="pl-PL" sz="2800" b="1" dirty="0"/>
              <a:t> </a:t>
            </a:r>
            <a:r>
              <a:rPr lang="ru-RU" altLang="pl-PL" sz="2800" b="1" dirty="0" err="1"/>
              <a:t>алкоголізму</a:t>
            </a:r>
            <a:r>
              <a:rPr lang="ru-RU" altLang="pl-PL" sz="2800" b="1" dirty="0"/>
              <a:t>» </a:t>
            </a:r>
            <a:r>
              <a:rPr lang="ru-RU" altLang="pl-PL" sz="2800" b="1" dirty="0" smtClean="0"/>
              <a:t>( </a:t>
            </a:r>
            <a:r>
              <a:rPr lang="ru-RU" altLang="pl-PL" sz="2800" b="1" dirty="0" err="1" smtClean="0"/>
              <a:t>витяг</a:t>
            </a:r>
            <a:r>
              <a:rPr lang="ru-RU" altLang="pl-PL" sz="2800" b="1" dirty="0" smtClean="0"/>
              <a:t> )</a:t>
            </a:r>
            <a:endParaRPr lang="pl-PL" altLang="pl-PL" sz="2800" dirty="0">
              <a:latin typeface="+mn-lt"/>
            </a:endParaRPr>
          </a:p>
          <a:p>
            <a:pPr>
              <a:buNone/>
              <a:defRPr/>
            </a:pPr>
            <a:r>
              <a:rPr lang="uk-UA" altLang="pl-PL" sz="2200" b="1" dirty="0" smtClean="0"/>
              <a:t> </a:t>
            </a:r>
            <a:r>
              <a:rPr lang="uk-UA" altLang="pl-PL" sz="2200" b="1" dirty="0"/>
              <a:t>Стаття 4'. </a:t>
            </a:r>
            <a:r>
              <a:rPr lang="uk-UA" altLang="pl-PL" sz="2200" dirty="0"/>
              <a:t>Одним із завдань муніципалітетів є проведення заходів щодо запобігання та вирішення проблем, пов’язаних з алкоголем, а також соціальної інтеграції людей, залежних від алкоголю. Зокрема, ці завдання включають</a:t>
            </a:r>
            <a:r>
              <a:rPr lang="uk-UA" altLang="pl-PL" sz="2200" dirty="0" smtClean="0"/>
              <a:t>:</a:t>
            </a:r>
          </a:p>
          <a:p>
            <a:pPr>
              <a:buNone/>
              <a:defRPr/>
            </a:pPr>
            <a:r>
              <a:rPr lang="uk-UA" altLang="pl-PL" sz="2200" b="1" dirty="0" smtClean="0"/>
              <a:t>проведення </a:t>
            </a:r>
            <a:r>
              <a:rPr lang="uk-UA" altLang="pl-PL" sz="2200" b="1" dirty="0"/>
              <a:t>профілактичних інформаційно-просвітницьких заходів </a:t>
            </a:r>
            <a:r>
              <a:rPr lang="uk-UA" altLang="pl-PL" sz="2200" dirty="0"/>
              <a:t>у сфері вирішення проблем, пов’язаних з алкоголізмом та протидії наркоманії, зокрема для дітей та підлітків, </a:t>
            </a:r>
            <a:r>
              <a:rPr lang="uk-UA" altLang="pl-PL" sz="2200" b="1" dirty="0"/>
              <a:t>у тому числі позашкільних спортивних заходів, </a:t>
            </a:r>
            <a:r>
              <a:rPr lang="uk-UA" altLang="pl-PL" sz="2200" dirty="0"/>
              <a:t>а також заходів, спрямованих на харчування дітей, які беруть участь у позашкільних, освітніх та </a:t>
            </a:r>
            <a:r>
              <a:rPr lang="uk-UA" altLang="pl-PL" sz="2200" dirty="0" err="1"/>
              <a:t>соціотерапевтичних</a:t>
            </a:r>
            <a:r>
              <a:rPr lang="uk-UA" altLang="pl-PL" sz="2200" dirty="0"/>
              <a:t> програмах</a:t>
            </a:r>
            <a:r>
              <a:rPr lang="uk-UA" altLang="pl-PL" sz="2200" b="1" dirty="0"/>
              <a:t>;</a:t>
            </a:r>
            <a:r>
              <a:rPr lang="pl-PL" altLang="pl-PL" sz="2200" b="1" dirty="0" smtClean="0">
                <a:latin typeface="+mn-lt"/>
              </a:rPr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33502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917AA4D0-8CC7-4C08-BA2B-3E6323D16F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4031" y="476672"/>
            <a:ext cx="8135938" cy="1143000"/>
          </a:xfrm>
        </p:spPr>
        <p:txBody>
          <a:bodyPr/>
          <a:lstStyle/>
          <a:p>
            <a:pPr algn="ctr"/>
            <a:r>
              <a:rPr lang="ru-RU" altLang="pl-PL" sz="3200" b="1" dirty="0" err="1">
                <a:latin typeface="+mn-lt"/>
                <a:cs typeface="Times New Roman" panose="02020603050405020304" pitchFamily="18" charset="0"/>
              </a:rPr>
              <a:t>Чому</a:t>
            </a:r>
            <a:r>
              <a:rPr lang="ru-RU" altLang="pl-PL" sz="32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altLang="pl-PL" sz="3200" b="1" dirty="0" err="1">
                <a:latin typeface="+mn-lt"/>
                <a:cs typeface="Times New Roman" panose="02020603050405020304" pitchFamily="18" charset="0"/>
              </a:rPr>
              <a:t>заняття</a:t>
            </a:r>
            <a:r>
              <a:rPr lang="ru-RU" altLang="pl-PL" sz="3200" b="1" dirty="0">
                <a:latin typeface="+mn-lt"/>
                <a:cs typeface="Times New Roman" panose="02020603050405020304" pitchFamily="18" charset="0"/>
              </a:rPr>
              <a:t> спортом </a:t>
            </a:r>
            <a:r>
              <a:rPr lang="ru-RU" altLang="pl-PL" sz="3200" b="1" dirty="0" err="1">
                <a:latin typeface="+mn-lt"/>
                <a:cs typeface="Times New Roman" panose="02020603050405020304" pitchFamily="18" charset="0"/>
              </a:rPr>
              <a:t>неефективні</a:t>
            </a:r>
            <a:r>
              <a:rPr lang="ru-RU" altLang="pl-PL" sz="3200" b="1" dirty="0">
                <a:latin typeface="+mn-lt"/>
                <a:cs typeface="Times New Roman" panose="02020603050405020304" pitchFamily="18" charset="0"/>
              </a:rPr>
              <a:t> для </a:t>
            </a:r>
            <a:r>
              <a:rPr lang="ru-RU" altLang="pl-PL" sz="3200" b="1" dirty="0" err="1">
                <a:latin typeface="+mn-lt"/>
                <a:cs typeface="Times New Roman" panose="02020603050405020304" pitchFamily="18" charset="0"/>
              </a:rPr>
              <a:t>профілактики</a:t>
            </a:r>
            <a:r>
              <a:rPr lang="ru-RU" altLang="pl-PL" sz="32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altLang="pl-PL" sz="3200" b="1" dirty="0" err="1">
                <a:latin typeface="+mn-lt"/>
                <a:cs typeface="Times New Roman" panose="02020603050405020304" pitchFamily="18" charset="0"/>
              </a:rPr>
              <a:t>залежностей</a:t>
            </a:r>
            <a:r>
              <a:rPr lang="ru-RU" altLang="pl-PL" sz="3200" b="1" dirty="0">
                <a:latin typeface="+mn-lt"/>
                <a:cs typeface="Times New Roman" panose="02020603050405020304" pitchFamily="18" charset="0"/>
              </a:rPr>
              <a:t>?</a:t>
            </a:r>
            <a:endParaRPr lang="en-US" altLang="pl-PL" sz="32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DAB29008-2FC1-4982-9F0C-0528C15440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2132856"/>
            <a:ext cx="8642350" cy="4123281"/>
          </a:xfrm>
        </p:spPr>
        <p:txBody>
          <a:bodyPr>
            <a:normAutofit/>
          </a:bodyPr>
          <a:lstStyle/>
          <a:p>
            <a:pPr marL="342900" lvl="1" indent="0" eaLnBrk="1" hangingPunct="1">
              <a:lnSpc>
                <a:spcPct val="80000"/>
              </a:lnSpc>
              <a:buNone/>
            </a:pPr>
            <a:r>
              <a:rPr lang="uk-UA" altLang="pl-PL" sz="2000" dirty="0" smtClean="0">
                <a:cs typeface="Times New Roman" panose="02020603050405020304" pitchFamily="18" charset="0"/>
              </a:rPr>
              <a:t>1</a:t>
            </a:r>
            <a:r>
              <a:rPr lang="uk-UA" altLang="pl-PL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.</a:t>
            </a:r>
            <a:r>
              <a:rPr lang="ru-RU" altLang="pl-PL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Спорт сам по </a:t>
            </a:r>
            <a:r>
              <a:rPr lang="ru-RU" altLang="pl-PL" sz="2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собі</a:t>
            </a:r>
            <a:r>
              <a:rPr lang="ru-RU" altLang="pl-PL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 не є </a:t>
            </a:r>
            <a:r>
              <a:rPr lang="ru-RU" altLang="pl-PL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альтернативою </a:t>
            </a:r>
            <a:r>
              <a:rPr lang="ru-RU" altLang="pl-PL" sz="2000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вживання</a:t>
            </a:r>
            <a:r>
              <a:rPr lang="ru-RU" altLang="pl-PL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ru-RU" altLang="pl-PL" sz="2000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психоактивних</a:t>
            </a:r>
            <a:r>
              <a:rPr lang="ru-RU" altLang="pl-PL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ru-RU" altLang="pl-PL" sz="2000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речовин</a:t>
            </a:r>
            <a:r>
              <a:rPr lang="uk-UA" altLang="pl-PL" sz="20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, </a:t>
            </a:r>
            <a:r>
              <a:rPr lang="uk-UA" altLang="pl-PL" sz="2000" dirty="0">
                <a:solidFill>
                  <a:srgbClr val="FF0000"/>
                </a:solidFill>
                <a:cs typeface="Times New Roman" panose="02020603050405020304" pitchFamily="18" charset="0"/>
              </a:rPr>
              <a:t>а переконання та цінності, пов'язані зі спортивним способом життя </a:t>
            </a:r>
            <a:r>
              <a:rPr lang="uk-UA" altLang="pl-PL" sz="2000" dirty="0">
                <a:cs typeface="Times New Roman" panose="02020603050405020304" pitchFamily="18" charset="0"/>
              </a:rPr>
              <a:t>- готовність відмовитися від певних речей, щоб зберегти / покращити здоров'я / </a:t>
            </a:r>
            <a:r>
              <a:rPr lang="uk-UA" altLang="pl-PL" sz="2000" dirty="0" smtClean="0">
                <a:cs typeface="Times New Roman" panose="02020603050405020304" pitchFamily="18" charset="0"/>
              </a:rPr>
              <a:t>стан життя .</a:t>
            </a:r>
          </a:p>
          <a:p>
            <a:pPr marL="342900" lvl="1" indent="0">
              <a:lnSpc>
                <a:spcPct val="80000"/>
              </a:lnSpc>
              <a:buNone/>
            </a:pPr>
            <a:r>
              <a:rPr lang="uk-UA" altLang="pl-PL" sz="2000" dirty="0" smtClean="0">
                <a:cs typeface="Times New Roman" panose="02020603050405020304" pitchFamily="18" charset="0"/>
              </a:rPr>
              <a:t>2</a:t>
            </a:r>
            <a:r>
              <a:rPr lang="uk-UA" altLang="pl-PL" sz="2000" dirty="0">
                <a:cs typeface="Times New Roman" panose="02020603050405020304" pitchFamily="18" charset="0"/>
              </a:rPr>
              <a:t>. Спортивна активність часто є проявом високої життєдіяльності </a:t>
            </a:r>
            <a:r>
              <a:rPr lang="uk-UA" altLang="pl-PL" sz="2000" dirty="0" smtClean="0">
                <a:cs typeface="Times New Roman" panose="02020603050405020304" pitchFamily="18" charset="0"/>
              </a:rPr>
              <a:t>взагалі.</a:t>
            </a:r>
          </a:p>
          <a:p>
            <a:pPr lvl="1">
              <a:lnSpc>
                <a:spcPct val="80000"/>
              </a:lnSpc>
            </a:pPr>
            <a:r>
              <a:rPr lang="uk-UA" altLang="pl-PL" sz="2000" dirty="0" smtClean="0">
                <a:cs typeface="Times New Roman" panose="02020603050405020304" pitchFamily="18" charset="0"/>
              </a:rPr>
              <a:t>Це </a:t>
            </a:r>
            <a:r>
              <a:rPr lang="uk-UA" altLang="pl-PL" sz="2000" dirty="0">
                <a:cs typeface="Times New Roman" panose="02020603050405020304" pitchFamily="18" charset="0"/>
              </a:rPr>
              <a:t>пов’язано з соціальною активністю, яка сприяє вживанню </a:t>
            </a:r>
            <a:r>
              <a:rPr lang="uk-UA" altLang="pl-PL" sz="2000" dirty="0" err="1">
                <a:cs typeface="Times New Roman" panose="02020603050405020304" pitchFamily="18" charset="0"/>
              </a:rPr>
              <a:t>психоактивних</a:t>
            </a:r>
            <a:r>
              <a:rPr lang="uk-UA" altLang="pl-PL" sz="2000" dirty="0">
                <a:cs typeface="Times New Roman" panose="02020603050405020304" pitchFamily="18" charset="0"/>
              </a:rPr>
              <a:t> </a:t>
            </a:r>
            <a:r>
              <a:rPr lang="uk-UA" altLang="pl-PL" sz="2000" dirty="0" smtClean="0">
                <a:cs typeface="Times New Roman" panose="02020603050405020304" pitchFamily="18" charset="0"/>
              </a:rPr>
              <a:t>речовин</a:t>
            </a:r>
          </a:p>
          <a:p>
            <a:pPr lvl="1">
              <a:lnSpc>
                <a:spcPct val="80000"/>
              </a:lnSpc>
            </a:pPr>
            <a:r>
              <a:rPr lang="uk-UA" altLang="pl-PL" sz="2000" dirty="0" smtClean="0">
                <a:cs typeface="Times New Roman" panose="02020603050405020304" pitchFamily="18" charset="0"/>
              </a:rPr>
              <a:t>Він </a:t>
            </a:r>
            <a:r>
              <a:rPr lang="uk-UA" altLang="pl-PL" sz="2000" dirty="0">
                <a:cs typeface="Times New Roman" panose="02020603050405020304" pitchFamily="18" charset="0"/>
              </a:rPr>
              <a:t>виражає сильну потребу в стимуляції, яку також можна задовольнити за допомогою ризикованої/проблемної </a:t>
            </a:r>
            <a:r>
              <a:rPr lang="uk-UA" altLang="pl-PL" sz="2000" dirty="0" smtClean="0">
                <a:cs typeface="Times New Roman" panose="02020603050405020304" pitchFamily="18" charset="0"/>
              </a:rPr>
              <a:t>поведінки </a:t>
            </a:r>
          </a:p>
          <a:p>
            <a:pPr marL="342900" lvl="1" indent="0">
              <a:lnSpc>
                <a:spcPct val="80000"/>
              </a:lnSpc>
              <a:buNone/>
            </a:pPr>
            <a:r>
              <a:rPr lang="uk-UA" altLang="pl-PL" sz="2000" dirty="0" smtClean="0">
                <a:cs typeface="Times New Roman" panose="02020603050405020304" pitchFamily="18" charset="0"/>
              </a:rPr>
              <a:t>3</a:t>
            </a:r>
            <a:r>
              <a:rPr lang="uk-UA" altLang="pl-PL" sz="2000" dirty="0">
                <a:cs typeface="Times New Roman" panose="02020603050405020304" pitchFamily="18" charset="0"/>
              </a:rPr>
              <a:t>. Комерціалізація </a:t>
            </a:r>
            <a:r>
              <a:rPr lang="uk-UA" altLang="pl-PL" sz="2000" dirty="0" smtClean="0">
                <a:cs typeface="Times New Roman" panose="02020603050405020304" pitchFamily="18" charset="0"/>
              </a:rPr>
              <a:t>спорту</a:t>
            </a:r>
          </a:p>
          <a:p>
            <a:pPr lvl="1">
              <a:lnSpc>
                <a:spcPct val="80000"/>
              </a:lnSpc>
            </a:pPr>
            <a:r>
              <a:rPr lang="uk-UA" altLang="pl-PL" sz="2000" dirty="0" smtClean="0">
                <a:cs typeface="Times New Roman" panose="02020603050405020304" pitchFamily="18" charset="0"/>
              </a:rPr>
              <a:t>Міцний </a:t>
            </a:r>
            <a:r>
              <a:rPr lang="uk-UA" altLang="pl-PL" sz="2000" dirty="0">
                <a:cs typeface="Times New Roman" panose="02020603050405020304" pitchFamily="18" charset="0"/>
              </a:rPr>
              <a:t>зв'язок спорту з рекламою </a:t>
            </a:r>
            <a:r>
              <a:rPr lang="uk-UA" altLang="pl-PL" sz="2000" dirty="0" smtClean="0">
                <a:cs typeface="Times New Roman" panose="02020603050405020304" pitchFamily="18" charset="0"/>
              </a:rPr>
              <a:t>алкоголю</a:t>
            </a:r>
          </a:p>
          <a:p>
            <a:pPr lvl="1">
              <a:lnSpc>
                <a:spcPct val="80000"/>
              </a:lnSpc>
            </a:pPr>
            <a:r>
              <a:rPr lang="uk-UA" altLang="pl-PL" sz="2000" dirty="0" smtClean="0">
                <a:cs typeface="Times New Roman" panose="02020603050405020304" pitchFamily="18" charset="0"/>
              </a:rPr>
              <a:t>Спорт </a:t>
            </a:r>
            <a:r>
              <a:rPr lang="uk-UA" altLang="pl-PL" sz="2000" dirty="0">
                <a:cs typeface="Times New Roman" panose="02020603050405020304" pitchFamily="18" charset="0"/>
              </a:rPr>
              <a:t>як спосіб здобути славу та гроші</a:t>
            </a:r>
            <a:endParaRPr lang="en-US" altLang="pl-PL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2419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>
            <a:extLst>
              <a:ext uri="{FF2B5EF4-FFF2-40B4-BE49-F238E27FC236}">
                <a16:creationId xmlns:a16="http://schemas.microsoft.com/office/drawing/2014/main" xmlns="" id="{B1EBEFC5-CA4A-4AE7-A64C-86A5B5F4DEB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23528" y="260350"/>
            <a:ext cx="8352928" cy="777875"/>
          </a:xfrm>
        </p:spPr>
        <p:txBody>
          <a:bodyPr>
            <a:normAutofit fontScale="90000"/>
          </a:bodyPr>
          <a:lstStyle/>
          <a:p>
            <a:r>
              <a:rPr lang="ru-RU" altLang="pl-PL" sz="3600" b="1" dirty="0" err="1">
                <a:latin typeface="+mn-lt"/>
                <a:cs typeface="Times New Roman" panose="02020603050405020304" pitchFamily="18" charset="0"/>
              </a:rPr>
              <a:t>Наукові</a:t>
            </a:r>
            <a:r>
              <a:rPr lang="ru-RU" altLang="pl-PL" sz="36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altLang="pl-PL" sz="3600" b="1" dirty="0" err="1">
                <a:latin typeface="+mn-lt"/>
                <a:cs typeface="Times New Roman" panose="02020603050405020304" pitchFamily="18" charset="0"/>
              </a:rPr>
              <a:t>дослідження</a:t>
            </a:r>
            <a:r>
              <a:rPr lang="ru-RU" altLang="pl-PL" sz="36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u-RU" altLang="pl-PL" sz="3600" b="1" dirty="0" err="1">
                <a:latin typeface="+mn-lt"/>
                <a:cs typeface="Times New Roman" panose="02020603050405020304" pitchFamily="18" charset="0"/>
              </a:rPr>
              <a:t>показують</a:t>
            </a:r>
            <a:r>
              <a:rPr lang="ru-RU" altLang="pl-PL" sz="3600" b="1" dirty="0">
                <a:latin typeface="+mn-lt"/>
                <a:cs typeface="Times New Roman" panose="02020603050405020304" pitchFamily="18" charset="0"/>
              </a:rPr>
              <a:t>, </a:t>
            </a:r>
            <a:r>
              <a:rPr lang="ru-RU" altLang="pl-PL" sz="3600" b="1" dirty="0" err="1">
                <a:latin typeface="+mn-lt"/>
                <a:cs typeface="Times New Roman" panose="02020603050405020304" pitchFamily="18" charset="0"/>
              </a:rPr>
              <a:t>що</a:t>
            </a:r>
            <a:r>
              <a:rPr lang="ru-RU" altLang="pl-PL" sz="3600" b="1" dirty="0">
                <a:latin typeface="+mn-lt"/>
                <a:cs typeface="Times New Roman" panose="02020603050405020304" pitchFamily="18" charset="0"/>
              </a:rPr>
              <a:t> спорт:</a:t>
            </a:r>
            <a:r>
              <a:rPr lang="uk-UA" altLang="pl-PL" sz="3600" b="1" dirty="0" smtClean="0">
                <a:latin typeface="+mn-lt"/>
                <a:cs typeface="Times New Roman" panose="02020603050405020304" pitchFamily="18" charset="0"/>
              </a:rPr>
              <a:t> </a:t>
            </a:r>
            <a:r>
              <a:rPr lang="pl-PL" altLang="pl-PL" sz="3600" b="1" dirty="0" smtClean="0">
                <a:latin typeface="+mn-lt"/>
                <a:cs typeface="Times New Roman" panose="02020603050405020304" pitchFamily="18" charset="0"/>
              </a:rPr>
              <a:t> </a:t>
            </a:r>
            <a:endParaRPr lang="en-US" altLang="pl-PL" sz="3600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20483" name="Rectangle 5">
            <a:extLst>
              <a:ext uri="{FF2B5EF4-FFF2-40B4-BE49-F238E27FC236}">
                <a16:creationId xmlns:a16="http://schemas.microsoft.com/office/drawing/2014/main" xmlns="" id="{3F13E0FC-3E2B-4E55-B367-EBB12A9019AB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323528" y="1071563"/>
            <a:ext cx="8610922" cy="4661693"/>
          </a:xfrm>
        </p:spPr>
        <p:txBody>
          <a:bodyPr>
            <a:normAutofit lnSpcReduction="10000"/>
          </a:bodyPr>
          <a:lstStyle/>
          <a:p>
            <a:r>
              <a:rPr lang="uk-UA" altLang="pl-PL" sz="2400" dirty="0">
                <a:cs typeface="Times New Roman" panose="02020603050405020304" pitchFamily="18" charset="0"/>
              </a:rPr>
              <a:t>П</a:t>
            </a:r>
            <a:r>
              <a:rPr lang="uk-UA" altLang="pl-PL" sz="2400" dirty="0" smtClean="0">
                <a:cs typeface="Times New Roman" panose="02020603050405020304" pitchFamily="18" charset="0"/>
              </a:rPr>
              <a:t>ідвищує самооцінку</a:t>
            </a:r>
          </a:p>
          <a:p>
            <a:r>
              <a:rPr lang="uk-UA" altLang="pl-PL" sz="2400" dirty="0" smtClean="0">
                <a:cs typeface="Times New Roman" panose="02020603050405020304" pitchFamily="18" charset="0"/>
              </a:rPr>
              <a:t>Дозволяє </a:t>
            </a:r>
            <a:r>
              <a:rPr lang="uk-UA" altLang="pl-PL" sz="2400" dirty="0">
                <a:cs typeface="Times New Roman" panose="02020603050405020304" pitchFamily="18" charset="0"/>
              </a:rPr>
              <a:t>краще справлятися зі </a:t>
            </a:r>
            <a:r>
              <a:rPr lang="uk-UA" altLang="pl-PL" sz="2400" dirty="0" smtClean="0">
                <a:cs typeface="Times New Roman" panose="02020603050405020304" pitchFamily="18" charset="0"/>
              </a:rPr>
              <a:t>стресом</a:t>
            </a:r>
          </a:p>
          <a:p>
            <a:r>
              <a:rPr lang="uk-UA" altLang="pl-PL" sz="2400" dirty="0" smtClean="0">
                <a:cs typeface="Times New Roman" panose="02020603050405020304" pitchFamily="18" charset="0"/>
              </a:rPr>
              <a:t>Пов’язаний </a:t>
            </a:r>
            <a:r>
              <a:rPr lang="uk-UA" altLang="pl-PL" sz="2400" dirty="0">
                <a:cs typeface="Times New Roman" panose="02020603050405020304" pitchFamily="18" charset="0"/>
              </a:rPr>
              <a:t>з кращою </a:t>
            </a:r>
            <a:r>
              <a:rPr lang="uk-UA" altLang="pl-PL" sz="2400" dirty="0" smtClean="0">
                <a:cs typeface="Times New Roman" panose="02020603050405020304" pitchFamily="18" charset="0"/>
              </a:rPr>
              <a:t>успішністю</a:t>
            </a:r>
          </a:p>
          <a:p>
            <a:r>
              <a:rPr lang="uk-UA" altLang="pl-PL" sz="2400" dirty="0" smtClean="0">
                <a:cs typeface="Times New Roman" panose="02020603050405020304" pitchFamily="18" charset="0"/>
              </a:rPr>
              <a:t>Сприяє </a:t>
            </a:r>
            <a:r>
              <a:rPr lang="uk-UA" altLang="pl-PL" sz="2400" dirty="0">
                <a:cs typeface="Times New Roman" panose="02020603050405020304" pitchFamily="18" charset="0"/>
              </a:rPr>
              <a:t>поліпшенню стосунків у </a:t>
            </a:r>
            <a:r>
              <a:rPr lang="uk-UA" altLang="pl-PL" sz="2400" dirty="0" smtClean="0">
                <a:cs typeface="Times New Roman" panose="02020603050405020304" pitchFamily="18" charset="0"/>
              </a:rPr>
              <a:t>сім’ї</a:t>
            </a:r>
          </a:p>
          <a:p>
            <a:r>
              <a:rPr lang="uk-UA" altLang="pl-PL" sz="2400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Але с </a:t>
            </a:r>
            <a:r>
              <a:rPr lang="uk-UA" altLang="pl-PL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також може посилюватися</a:t>
            </a:r>
            <a:r>
              <a:rPr lang="uk-UA" altLang="pl-PL" sz="2400" dirty="0" smtClean="0">
                <a:cs typeface="Times New Roman" panose="02020603050405020304" pitchFamily="18" charset="0"/>
              </a:rPr>
              <a:t>...</a:t>
            </a:r>
          </a:p>
          <a:p>
            <a:r>
              <a:rPr lang="uk-UA" altLang="pl-PL" sz="2400" dirty="0" smtClean="0">
                <a:cs typeface="Times New Roman" panose="02020603050405020304" pitchFamily="18" charset="0"/>
              </a:rPr>
              <a:t>Фізичне насильство</a:t>
            </a:r>
          </a:p>
          <a:p>
            <a:r>
              <a:rPr lang="uk-UA" altLang="pl-PL" sz="2400" dirty="0" smtClean="0">
                <a:cs typeface="Times New Roman" panose="02020603050405020304" pitchFamily="18" charset="0"/>
              </a:rPr>
              <a:t>Готовність </a:t>
            </a:r>
            <a:r>
              <a:rPr lang="uk-UA" altLang="pl-PL" sz="2400" dirty="0">
                <a:cs typeface="Times New Roman" panose="02020603050405020304" pitchFamily="18" charset="0"/>
              </a:rPr>
              <a:t>«обійти» </a:t>
            </a:r>
            <a:r>
              <a:rPr lang="uk-UA" altLang="pl-PL" sz="2400" dirty="0" smtClean="0">
                <a:cs typeface="Times New Roman" panose="02020603050405020304" pitchFamily="18" charset="0"/>
              </a:rPr>
              <a:t>правила</a:t>
            </a:r>
          </a:p>
          <a:p>
            <a:r>
              <a:rPr lang="uk-UA" altLang="pl-PL" sz="2400" dirty="0" smtClean="0">
                <a:cs typeface="Times New Roman" panose="02020603050405020304" pitchFamily="18" charset="0"/>
              </a:rPr>
              <a:t>Зневага </a:t>
            </a:r>
            <a:r>
              <a:rPr lang="uk-UA" altLang="pl-PL" sz="2400" dirty="0">
                <a:cs typeface="Times New Roman" panose="02020603050405020304" pitchFamily="18" charset="0"/>
              </a:rPr>
              <a:t>до тих, хто не </a:t>
            </a:r>
            <a:r>
              <a:rPr lang="uk-UA" altLang="pl-PL" sz="2400" dirty="0" smtClean="0">
                <a:cs typeface="Times New Roman" panose="02020603050405020304" pitchFamily="18" charset="0"/>
              </a:rPr>
              <a:t>переможець</a:t>
            </a:r>
          </a:p>
          <a:p>
            <a:r>
              <a:rPr lang="uk-UA" altLang="pl-PL" sz="2400" dirty="0" smtClean="0">
                <a:cs typeface="Times New Roman" panose="02020603050405020304" pitchFamily="18" charset="0"/>
              </a:rPr>
              <a:t>Поділ </a:t>
            </a:r>
            <a:r>
              <a:rPr lang="uk-UA" altLang="pl-PL" sz="2400" dirty="0">
                <a:cs typeface="Times New Roman" panose="02020603050405020304" pitchFamily="18" charset="0"/>
              </a:rPr>
              <a:t>на тих, хто може в чомусь брати участь, і тих, хто </a:t>
            </a:r>
            <a:r>
              <a:rPr lang="uk-UA" altLang="pl-PL" sz="2400" dirty="0" smtClean="0">
                <a:cs typeface="Times New Roman" panose="02020603050405020304" pitchFamily="18" charset="0"/>
              </a:rPr>
              <a:t>виключений</a:t>
            </a:r>
            <a:r>
              <a:rPr lang="uk-UA" altLang="pl-PL" sz="2400" dirty="0" smtClean="0">
                <a:cs typeface="Times New Roman" panose="02020603050405020304" pitchFamily="18" charset="0"/>
              </a:rPr>
              <a:t> </a:t>
            </a:r>
            <a:endParaRPr lang="pl-PL" altLang="pl-PL" sz="2400" dirty="0"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buFont typeface="Verdana" panose="020B0604030504040204" pitchFamily="34" charset="0"/>
              <a:buNone/>
            </a:pPr>
            <a:endParaRPr lang="pl-PL" altLang="pl-PL" sz="2400" b="1" dirty="0">
              <a:solidFill>
                <a:schemeClr val="accent2"/>
              </a:solidFill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  <a:buFont typeface="Verdana" panose="020B0604030504040204" pitchFamily="34" charset="0"/>
              <a:buNone/>
            </a:pPr>
            <a:r>
              <a:rPr lang="uk-UA" altLang="pl-PL" sz="2400" b="1" dirty="0" smtClean="0">
                <a:solidFill>
                  <a:srgbClr val="C00000"/>
                </a:solidFill>
                <a:cs typeface="Times New Roman" panose="02020603050405020304" pitchFamily="18" charset="0"/>
              </a:rPr>
              <a:t> </a:t>
            </a:r>
            <a:endParaRPr lang="pl-PL" altLang="pl-PL" sz="2400" dirty="0">
              <a:cs typeface="Times New Roman" panose="02020603050405020304" pitchFamily="18" charset="0"/>
            </a:endParaRPr>
          </a:p>
        </p:txBody>
      </p:sp>
      <p:sp>
        <p:nvSpPr>
          <p:cNvPr id="4100" name="pole tekstowe 3">
            <a:extLst>
              <a:ext uri="{FF2B5EF4-FFF2-40B4-BE49-F238E27FC236}">
                <a16:creationId xmlns:a16="http://schemas.microsoft.com/office/drawing/2014/main" xmlns="" id="{802C7B60-0F19-4708-A424-5D7BBA951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325" y="6194222"/>
            <a:ext cx="2851150" cy="6463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4625" indent="-174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uk-UA" altLang="pl-PL" dirty="0"/>
              <a:t> Джерело</a:t>
            </a:r>
            <a:r>
              <a:rPr lang="pl-PL" altLang="pl-PL" dirty="0" smtClean="0">
                <a:solidFill>
                  <a:srgbClr val="C00000"/>
                </a:solidFill>
              </a:rPr>
              <a:t>: </a:t>
            </a:r>
            <a:r>
              <a:rPr lang="pl-PL" altLang="pl-PL" dirty="0"/>
              <a:t>Brettschnneider, 1999</a:t>
            </a:r>
          </a:p>
        </p:txBody>
      </p:sp>
    </p:spTree>
    <p:extLst>
      <p:ext uri="{BB962C8B-B14F-4D97-AF65-F5344CB8AC3E}">
        <p14:creationId xmlns:p14="http://schemas.microsoft.com/office/powerpoint/2010/main" val="68874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>
            <a:extLst>
              <a:ext uri="{FF2B5EF4-FFF2-40B4-BE49-F238E27FC236}">
                <a16:creationId xmlns:a16="http://schemas.microsoft.com/office/drawing/2014/main" xmlns="" id="{07867D5F-C695-454D-88A6-B431C5B5B0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9796" y="188640"/>
            <a:ext cx="7772400" cy="864096"/>
          </a:xfrm>
        </p:spPr>
        <p:txBody>
          <a:bodyPr>
            <a:normAutofit/>
          </a:bodyPr>
          <a:lstStyle/>
          <a:p>
            <a:r>
              <a:rPr lang="uk-UA" altLang="pl-PL" b="1" cap="all" dirty="0" smtClean="0">
                <a:latin typeface="+mn-lt"/>
              </a:rPr>
              <a:t> я є  тренером для себе  </a:t>
            </a:r>
            <a:endParaRPr lang="pl-PL" altLang="pl-PL" b="1" cap="all" dirty="0">
              <a:latin typeface="+mn-lt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F11E448E-6D81-46D8-A985-23EC4BE1E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196752"/>
            <a:ext cx="8712968" cy="3096344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pl-PL" sz="2400" dirty="0">
                <a:effectLst/>
                <a:ea typeface="Calibri" panose="020F0502020204030204" pitchFamily="34" charset="0"/>
              </a:rPr>
              <a:t> </a:t>
            </a:r>
            <a:r>
              <a:rPr lang="uk-UA" sz="2400" dirty="0">
                <a:ea typeface="Calibri" panose="020F0502020204030204" pitchFamily="34" charset="0"/>
              </a:rPr>
              <a:t> Вчитель фізкультури, тренер, спортивний інструктор сприймається молоддю як фізично здорова людина, вільна від </a:t>
            </a:r>
            <a:r>
              <a:rPr lang="uk-UA" sz="2400" dirty="0" err="1">
                <a:ea typeface="Calibri" panose="020F0502020204030204" pitchFamily="34" charset="0"/>
              </a:rPr>
              <a:t>залежностей</a:t>
            </a:r>
            <a:r>
              <a:rPr lang="uk-UA" sz="2400" dirty="0">
                <a:ea typeface="Calibri" panose="020F0502020204030204" pitchFamily="34" charset="0"/>
              </a:rPr>
              <a:t>, яка веде здоровий спосіб життя. Завдяки цьому він здатний моделювати поведінку дітей та підлітків, яка підтримує здоров’я.</a:t>
            </a:r>
            <a:endParaRPr lang="pl-PL" sz="2400" dirty="0"/>
          </a:p>
          <a:p>
            <a:pPr>
              <a:buFont typeface="Arial" charset="0"/>
              <a:buNone/>
              <a:defRPr/>
            </a:pPr>
            <a:endParaRPr lang="pl-PL" sz="2000" dirty="0"/>
          </a:p>
          <a:p>
            <a:pPr>
              <a:defRPr/>
            </a:pPr>
            <a:r>
              <a:rPr lang="ru-RU" sz="2800" b="1" dirty="0"/>
              <a:t>ВСТУП ДЛЯ </a:t>
            </a:r>
            <a:r>
              <a:rPr lang="ru-RU" sz="2800" b="1" dirty="0" smtClean="0"/>
              <a:t>ВИКОНАВЦІВ ПРОГРАМИ</a:t>
            </a:r>
          </a:p>
          <a:p>
            <a:pPr>
              <a:defRPr/>
            </a:pPr>
            <a:r>
              <a:rPr lang="ru-RU" sz="2400" dirty="0" err="1" smtClean="0"/>
              <a:t>Вчитель</a:t>
            </a:r>
            <a:r>
              <a:rPr lang="ru-RU" sz="2400" dirty="0" smtClean="0"/>
              <a:t> </a:t>
            </a:r>
            <a:r>
              <a:rPr lang="ru-RU" sz="2400" dirty="0" err="1"/>
              <a:t>фізкультури</a:t>
            </a:r>
            <a:r>
              <a:rPr lang="ru-RU" sz="2400" dirty="0"/>
              <a:t> / тренер / </a:t>
            </a:r>
            <a:r>
              <a:rPr lang="ru-RU" sz="2400" dirty="0" err="1"/>
              <a:t>спортивний</a:t>
            </a:r>
            <a:r>
              <a:rPr lang="ru-RU" sz="2400" dirty="0"/>
              <a:t> </a:t>
            </a:r>
            <a:r>
              <a:rPr lang="ru-RU" sz="2400" dirty="0" err="1"/>
              <a:t>інструктор</a:t>
            </a:r>
            <a:r>
              <a:rPr lang="ru-RU" sz="2400" dirty="0"/>
              <a:t> </a:t>
            </a:r>
            <a:r>
              <a:rPr lang="ru-RU" sz="2400" dirty="0" err="1"/>
              <a:t>після</a:t>
            </a:r>
            <a:r>
              <a:rPr lang="ru-RU" sz="2400" dirty="0"/>
              <a:t> </a:t>
            </a:r>
            <a:r>
              <a:rPr lang="ru-RU" sz="2400" dirty="0" err="1"/>
              <a:t>семінару</a:t>
            </a:r>
            <a:r>
              <a:rPr lang="ru-RU" sz="2400" dirty="0"/>
              <a:t> </a:t>
            </a:r>
            <a:r>
              <a:rPr lang="ru-RU" sz="2400" dirty="0" err="1"/>
              <a:t>здатний</a:t>
            </a:r>
            <a:r>
              <a:rPr lang="ru-RU" sz="2400" dirty="0" smtClean="0"/>
              <a:t>: </a:t>
            </a:r>
            <a:r>
              <a:rPr lang="ru-RU" sz="2400" dirty="0" err="1" smtClean="0"/>
              <a:t>Передати</a:t>
            </a:r>
            <a:r>
              <a:rPr lang="ru-RU" sz="2400" dirty="0" smtClean="0"/>
              <a:t> </a:t>
            </a:r>
            <a:r>
              <a:rPr lang="ru-RU" sz="2400" dirty="0" err="1"/>
              <a:t>знання</a:t>
            </a:r>
            <a:r>
              <a:rPr lang="ru-RU" sz="2400" dirty="0"/>
              <a:t> про </a:t>
            </a:r>
            <a:r>
              <a:rPr lang="ru-RU" sz="2400" dirty="0" err="1"/>
              <a:t>ризики</a:t>
            </a:r>
            <a:r>
              <a:rPr lang="ru-RU" sz="2400" dirty="0"/>
              <a:t> </a:t>
            </a:r>
            <a:r>
              <a:rPr lang="ru-RU" sz="2400" dirty="0" err="1"/>
              <a:t>залежностей</a:t>
            </a:r>
            <a:r>
              <a:rPr lang="ru-RU" sz="2400" dirty="0"/>
              <a:t> та </a:t>
            </a:r>
            <a:r>
              <a:rPr lang="ru-RU" sz="2400" dirty="0" err="1"/>
              <a:t>психоактивних</a:t>
            </a:r>
            <a:r>
              <a:rPr lang="ru-RU" sz="2400" dirty="0"/>
              <a:t> </a:t>
            </a:r>
            <a:r>
              <a:rPr lang="ru-RU" sz="2400" dirty="0" err="1"/>
              <a:t>речовин</a:t>
            </a:r>
            <a:r>
              <a:rPr lang="ru-RU" sz="2400" dirty="0"/>
              <a:t> у </a:t>
            </a:r>
            <a:r>
              <a:rPr lang="ru-RU" sz="2400" dirty="0" err="1"/>
              <a:t>привабливій</a:t>
            </a:r>
            <a:r>
              <a:rPr lang="ru-RU" sz="2400" dirty="0"/>
              <a:t> </a:t>
            </a:r>
            <a:r>
              <a:rPr lang="ru-RU" sz="2400" dirty="0" err="1"/>
              <a:t>формі</a:t>
            </a:r>
            <a:r>
              <a:rPr lang="ru-RU" sz="2400" dirty="0" smtClean="0"/>
              <a:t>. </a:t>
            </a:r>
            <a:r>
              <a:rPr lang="ru-RU" sz="2400" dirty="0" err="1" smtClean="0"/>
              <a:t>Надихнути</a:t>
            </a:r>
            <a:r>
              <a:rPr lang="ru-RU" sz="2400" dirty="0" smtClean="0"/>
              <a:t> </a:t>
            </a:r>
            <a:r>
              <a:rPr lang="ru-RU" sz="2400" dirty="0" err="1" smtClean="0"/>
              <a:t>учня</a:t>
            </a:r>
            <a:r>
              <a:rPr lang="ru-RU" sz="2400" dirty="0" smtClean="0"/>
              <a:t>  </a:t>
            </a:r>
            <a:r>
              <a:rPr lang="ru-RU" sz="2400" dirty="0" err="1"/>
              <a:t>мотивувати</a:t>
            </a:r>
            <a:r>
              <a:rPr lang="ru-RU" sz="2400" dirty="0"/>
              <a:t> </a:t>
            </a:r>
            <a:r>
              <a:rPr lang="ru-RU" sz="2400" dirty="0" err="1"/>
              <a:t>соціально</a:t>
            </a:r>
            <a:r>
              <a:rPr lang="ru-RU" sz="2400" dirty="0"/>
              <a:t> </a:t>
            </a:r>
            <a:r>
              <a:rPr lang="ru-RU" sz="2400" dirty="0" err="1"/>
              <a:t>бажану</a:t>
            </a:r>
            <a:r>
              <a:rPr lang="ru-RU" sz="2400" dirty="0"/>
              <a:t> </a:t>
            </a:r>
            <a:r>
              <a:rPr lang="ru-RU" sz="2400" dirty="0" err="1"/>
              <a:t>поведінку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відповідає</a:t>
            </a:r>
            <a:r>
              <a:rPr lang="ru-RU" sz="2400" dirty="0"/>
              <a:t> здоровому способу </a:t>
            </a:r>
            <a:r>
              <a:rPr lang="ru-RU" sz="2400" dirty="0" err="1"/>
              <a:t>життя</a:t>
            </a:r>
            <a:r>
              <a:rPr lang="ru-RU" sz="2400" dirty="0" smtClean="0"/>
              <a:t>. </a:t>
            </a:r>
            <a:r>
              <a:rPr lang="ru-RU" sz="2400" dirty="0" err="1" smtClean="0"/>
              <a:t>Використовувати</a:t>
            </a:r>
            <a:r>
              <a:rPr lang="ru-RU" sz="2400" dirty="0" smtClean="0"/>
              <a:t> </a:t>
            </a:r>
            <a:r>
              <a:rPr lang="ru-RU" sz="2400" dirty="0" err="1"/>
              <a:t>спортивні</a:t>
            </a:r>
            <a:r>
              <a:rPr lang="ru-RU" sz="2400" dirty="0"/>
              <a:t> </a:t>
            </a:r>
            <a:r>
              <a:rPr lang="ru-RU" sz="2400" dirty="0" err="1"/>
              <a:t>ігри</a:t>
            </a:r>
            <a:r>
              <a:rPr lang="ru-RU" sz="2400" dirty="0"/>
              <a:t> та </a:t>
            </a:r>
            <a:r>
              <a:rPr lang="ru-RU" sz="2400" dirty="0" err="1"/>
              <a:t>заняття</a:t>
            </a:r>
            <a:r>
              <a:rPr lang="ru-RU" sz="2400" dirty="0"/>
              <a:t> для </a:t>
            </a:r>
            <a:r>
              <a:rPr lang="ru-RU" sz="2400" dirty="0" err="1"/>
              <a:t>формування</a:t>
            </a:r>
            <a:r>
              <a:rPr lang="ru-RU" sz="2400" dirty="0"/>
              <a:t> </a:t>
            </a:r>
            <a:r>
              <a:rPr lang="ru-RU" sz="2400" dirty="0" err="1"/>
              <a:t>мотивації</a:t>
            </a:r>
            <a:r>
              <a:rPr lang="ru-RU" sz="2400" dirty="0"/>
              <a:t> до </a:t>
            </a:r>
            <a:r>
              <a:rPr lang="ru-RU" sz="2400" dirty="0" err="1"/>
              <a:t>зміни</a:t>
            </a:r>
            <a:r>
              <a:rPr lang="ru-RU" sz="2400" dirty="0"/>
              <a:t> </a:t>
            </a:r>
            <a:r>
              <a:rPr lang="ru-RU" sz="2400" dirty="0" err="1"/>
              <a:t>небажаної</a:t>
            </a:r>
            <a:r>
              <a:rPr lang="ru-RU" sz="2400" dirty="0"/>
              <a:t> </a:t>
            </a:r>
            <a:r>
              <a:rPr lang="ru-RU" sz="2400" dirty="0" err="1"/>
              <a:t>поведінки</a:t>
            </a:r>
            <a:r>
              <a:rPr lang="ru-RU" sz="2400" dirty="0"/>
              <a:t>.</a:t>
            </a:r>
            <a:r>
              <a:rPr lang="uk-UA" sz="2400" dirty="0" smtClean="0"/>
              <a:t> </a:t>
            </a:r>
            <a:endParaRPr lang="pl-PL" sz="2400" dirty="0"/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uk-UA" sz="20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pl-PL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ytuł 1">
            <a:extLst>
              <a:ext uri="{FF2B5EF4-FFF2-40B4-BE49-F238E27FC236}">
                <a16:creationId xmlns:a16="http://schemas.microsoft.com/office/drawing/2014/main" xmlns="" id="{07867D5F-C695-454D-88A6-B431C5B5B0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864096"/>
          </a:xfrm>
        </p:spPr>
        <p:txBody>
          <a:bodyPr/>
          <a:lstStyle/>
          <a:p>
            <a:r>
              <a:rPr lang="uk-UA" altLang="pl-PL" b="1" cap="all" dirty="0"/>
              <a:t>я є  тренером для себе </a:t>
            </a:r>
            <a:r>
              <a:rPr lang="uk-UA" altLang="pl-PL" b="1" dirty="0" smtClean="0">
                <a:latin typeface="+mn-lt"/>
              </a:rPr>
              <a:t> </a:t>
            </a:r>
            <a:endParaRPr lang="pl-PL" altLang="pl-PL" b="1" dirty="0">
              <a:latin typeface="+mn-lt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F11E448E-6D81-46D8-A985-23EC4BE1E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196752"/>
            <a:ext cx="8712968" cy="496855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uk-UA" sz="20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О</a:t>
            </a:r>
            <a:r>
              <a:rPr lang="ru-RU" sz="2000" b="1" i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сновна</a:t>
            </a:r>
            <a:r>
              <a:rPr lang="ru-RU" sz="2000" b="1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мета: </a:t>
            </a:r>
            <a:endParaRPr lang="ru-RU" sz="2000" b="1" i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Інтерналізація</a:t>
            </a: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( </a:t>
            </a:r>
            <a:r>
              <a:rPr lang="ru-RU" sz="20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засвоєння</a:t>
            </a: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  </a:t>
            </a:r>
            <a:r>
              <a:rPr lang="ru-R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норми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учнем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sz="2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</a:pP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МЕНЕ Є ВАЖЛИВИМ </a:t>
            </a:r>
            <a:r>
              <a:rPr lang="ru-R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ЗДОРОВИЙ </a:t>
            </a:r>
            <a:r>
              <a:rPr lang="ru-RU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СПОСІБ ЖИТТЯ.</a:t>
            </a:r>
          </a:p>
          <a:p>
            <a:pPr lvl="0">
              <a:lnSpc>
                <a:spcPct val="115000"/>
              </a:lnSpc>
              <a:spcBef>
                <a:spcPts val="600"/>
              </a:spcBef>
            </a:pPr>
            <a:r>
              <a:rPr lang="ru-RU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Я ХОЧУ І МОЖУ </a:t>
            </a:r>
            <a:r>
              <a:rPr lang="ru-RU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ДБАТИ </a:t>
            </a:r>
            <a:r>
              <a:rPr lang="ru-RU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ПРО СЕБЕ</a:t>
            </a:r>
            <a:r>
              <a:rPr lang="ru-RU" sz="20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Ц</a:t>
            </a:r>
            <a:r>
              <a:rPr lang="ru-RU" sz="20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ілі</a:t>
            </a: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1.Учні </a:t>
            </a:r>
            <a:r>
              <a:rPr lang="ru-R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знають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застосовують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принципи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здорового (</a:t>
            </a:r>
            <a:r>
              <a:rPr lang="ru-R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психічного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фізичного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) способу </a:t>
            </a:r>
            <a:r>
              <a:rPr lang="ru-R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життя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вільного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залежностей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агресії</a:t>
            </a: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sz="20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Учні</a:t>
            </a: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будуть</a:t>
            </a: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піклуватися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про свою </a:t>
            </a:r>
            <a:r>
              <a:rPr lang="ru-R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фізичну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форму, систематично </a:t>
            </a:r>
            <a:r>
              <a:rPr lang="ru-R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брати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участь у </a:t>
            </a:r>
            <a:r>
              <a:rPr lang="ru-R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заняттях</a:t>
            </a: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sz="200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Учні</a:t>
            </a:r>
            <a:r>
              <a:rPr lang="ru-R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будуть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дотримуватися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норми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: «Я не </a:t>
            </a:r>
            <a:r>
              <a:rPr lang="ru-R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п’ю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, не курю, не </a:t>
            </a:r>
            <a:r>
              <a:rPr lang="ru-R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вживаю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психоактивних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речовин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, тому </a:t>
            </a:r>
            <a:r>
              <a:rPr lang="ru-RU" sz="2000" dirty="0" err="1"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> не хочу».</a:t>
            </a:r>
            <a:endParaRPr lang="pl-PL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1421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ytuł 1">
            <a:extLst>
              <a:ext uri="{FF2B5EF4-FFF2-40B4-BE49-F238E27FC236}">
                <a16:creationId xmlns:a16="http://schemas.microsoft.com/office/drawing/2014/main" xmlns="" id="{980BE567-2F4A-4EEE-ABD2-6E7E0B177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936104"/>
          </a:xfrm>
        </p:spPr>
        <p:txBody>
          <a:bodyPr/>
          <a:lstStyle/>
          <a:p>
            <a:r>
              <a:rPr lang="uk-UA" altLang="pl-PL" b="1" dirty="0">
                <a:latin typeface="+mn-lt"/>
                <a:cs typeface="Times New Roman" panose="02020603050405020304" pitchFamily="18" charset="0"/>
              </a:rPr>
              <a:t>ПРИНЦИПИ ПРОФІЛАКТИКИ </a:t>
            </a:r>
            <a:endParaRPr lang="pl-PL" altLang="pl-PL" b="1" dirty="0"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C77FEB64-CE61-4F3D-B381-B6473AA73E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" y="6251822"/>
            <a:ext cx="8915400" cy="547042"/>
          </a:xfrm>
        </p:spPr>
        <p:txBody>
          <a:bodyPr rtlCol="0">
            <a:normAutofit/>
          </a:bodyPr>
          <a:lstStyle/>
          <a:p>
            <a:pPr algn="r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матеріалами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: М.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Войцеховський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Міфи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принципи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профілактики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Remedium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травень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2002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l-PL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B60FEB9F-AE72-457E-9EBA-AC794171FFC4}"/>
              </a:ext>
            </a:extLst>
          </p:cNvPr>
          <p:cNvSpPr txBox="1"/>
          <p:nvPr/>
        </p:nvSpPr>
        <p:spPr>
          <a:xfrm>
            <a:off x="147691" y="1135640"/>
            <a:ext cx="8568952" cy="49090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uk-UA" altLang="pl-PL" sz="2000" dirty="0">
                <a:cs typeface="Times New Roman" panose="02020603050405020304" pitchFamily="18" charset="0"/>
              </a:rPr>
              <a:t>Метою </a:t>
            </a:r>
            <a:r>
              <a:rPr lang="uk-UA" altLang="pl-PL" sz="2000" dirty="0" err="1">
                <a:cs typeface="Times New Roman" panose="02020603050405020304" pitchFamily="18" charset="0"/>
              </a:rPr>
              <a:t>виховно</a:t>
            </a:r>
            <a:r>
              <a:rPr lang="uk-UA" altLang="pl-PL" sz="2000" dirty="0">
                <a:cs typeface="Times New Roman" panose="02020603050405020304" pitchFamily="18" charset="0"/>
              </a:rPr>
              <a:t>-профілактичних дій є обмеження попиту, а не пропозиції</a:t>
            </a:r>
            <a:r>
              <a:rPr lang="uk-UA" altLang="pl-PL" sz="2000" dirty="0" smtClean="0"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uk-UA" altLang="pl-PL" sz="2000" dirty="0" smtClean="0">
                <a:cs typeface="Times New Roman" panose="02020603050405020304" pitchFamily="18" charset="0"/>
              </a:rPr>
              <a:t>Предметом </a:t>
            </a:r>
            <a:r>
              <a:rPr lang="uk-UA" altLang="pl-PL" sz="2000" dirty="0">
                <a:cs typeface="Times New Roman" panose="02020603050405020304" pitchFamily="18" charset="0"/>
              </a:rPr>
              <a:t>профілактичної та виховної діяльності є ставлення, цінності та навички, що сприяють здоров’ю, а не знання про стимулятори</a:t>
            </a:r>
            <a:r>
              <a:rPr lang="uk-UA" altLang="pl-PL" sz="2000" dirty="0" smtClean="0"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uk-UA" altLang="pl-PL" sz="2000" dirty="0" smtClean="0">
                <a:cs typeface="Times New Roman" panose="02020603050405020304" pitchFamily="18" charset="0"/>
              </a:rPr>
              <a:t>Профілактичний </a:t>
            </a:r>
            <a:r>
              <a:rPr lang="uk-UA" altLang="pl-PL" sz="2000" dirty="0">
                <a:cs typeface="Times New Roman" panose="02020603050405020304" pitchFamily="18" charset="0"/>
              </a:rPr>
              <a:t>і виховний ефект досягається в тривалому виховному процесі, а не в разовій дії</a:t>
            </a:r>
            <a:r>
              <a:rPr lang="uk-UA" altLang="pl-PL" sz="2000" dirty="0" smtClean="0"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uk-UA" altLang="pl-PL" sz="2000" dirty="0" smtClean="0">
                <a:cs typeface="Times New Roman" panose="02020603050405020304" pitchFamily="18" charset="0"/>
              </a:rPr>
              <a:t>Для </a:t>
            </a:r>
            <a:r>
              <a:rPr lang="uk-UA" altLang="pl-PL" sz="2000" dirty="0">
                <a:cs typeface="Times New Roman" panose="02020603050405020304" pitchFamily="18" charset="0"/>
              </a:rPr>
              <a:t>здійснення профілактичної та виховної діяльності необхідні реальні емоційні та міжособистісні кваліфікації, а не формальні кваліфікації</a:t>
            </a:r>
            <a:r>
              <a:rPr lang="uk-UA" altLang="pl-PL" sz="2000" dirty="0" smtClean="0"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uk-UA" altLang="pl-PL" sz="2000" dirty="0" smtClean="0">
                <a:cs typeface="Times New Roman" panose="02020603050405020304" pitchFamily="18" charset="0"/>
              </a:rPr>
              <a:t>Адресатами </a:t>
            </a:r>
            <a:r>
              <a:rPr lang="uk-UA" altLang="pl-PL" sz="2000" dirty="0">
                <a:cs typeface="Times New Roman" panose="02020603050405020304" pitchFamily="18" charset="0"/>
              </a:rPr>
              <a:t>профілактичної програми є три групи реципієнтів (батьки, вчителі, діти), а не лише </a:t>
            </a:r>
            <a:r>
              <a:rPr lang="uk-UA" altLang="pl-PL" sz="2000" dirty="0" smtClean="0">
                <a:cs typeface="Times New Roman" panose="02020603050405020304" pitchFamily="18" charset="0"/>
              </a:rPr>
              <a:t> учні.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AutoNum type="arabicPeriod"/>
            </a:pPr>
            <a:r>
              <a:rPr lang="uk-UA" altLang="pl-PL" sz="2000" dirty="0" smtClean="0">
                <a:cs typeface="Times New Roman" panose="02020603050405020304" pitchFamily="18" charset="0"/>
              </a:rPr>
              <a:t>Щоб </a:t>
            </a:r>
            <a:r>
              <a:rPr lang="uk-UA" altLang="pl-PL" sz="2000" dirty="0">
                <a:cs typeface="Times New Roman" panose="02020603050405020304" pitchFamily="18" charset="0"/>
              </a:rPr>
              <a:t>відбувся процес зміни поведінки та ставлення дітей, необхідно розпочати процес зміни поведінки та ставлення дорослої частини їх соціального середовища</a:t>
            </a:r>
            <a:r>
              <a:rPr lang="uk-UA" altLang="pl-PL" sz="2000" dirty="0" smtClean="0"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l-PL" altLang="pl-PL" sz="18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B91F163-52E7-4342-A243-A00FAFF6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5517232"/>
            <a:ext cx="8229600" cy="1114144"/>
          </a:xfrm>
          <a:solidFill>
            <a:schemeClr val="accent1"/>
          </a:solidFill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448056" indent="-384048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uk-UA" b="1" cap="all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Грам профілактики вартує більше, ніж кілограм лікування </a:t>
            </a:r>
          </a:p>
          <a:p>
            <a:pPr marL="448056" indent="-384048"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b="1" cap="all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endParaRPr lang="pl-PL" b="1" cap="all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24580" name="Picture 2" descr="http://www.fscanada.org/wp-content/uploads/2013/05/ounce_of_prevention.jpg">
            <a:extLst>
              <a:ext uri="{FF2B5EF4-FFF2-40B4-BE49-F238E27FC236}">
                <a16:creationId xmlns:a16="http://schemas.microsoft.com/office/drawing/2014/main" xmlns="" id="{75B60B95-10C0-416A-81D4-D39697D9A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96" y="836713"/>
            <a:ext cx="5035168" cy="437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1" name="pole tekstowe 5">
            <a:extLst>
              <a:ext uri="{FF2B5EF4-FFF2-40B4-BE49-F238E27FC236}">
                <a16:creationId xmlns:a16="http://schemas.microsoft.com/office/drawing/2014/main" xmlns="" id="{C68775C1-9697-42C3-AFDB-50F6EE4287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844675"/>
            <a:ext cx="2808288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pl-PL" sz="40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 Дякую за увагу !</a:t>
            </a:r>
            <a:endParaRPr lang="pl-PL" altLang="pl-PL" sz="4000" b="1" dirty="0">
              <a:solidFill>
                <a:schemeClr val="accent1"/>
              </a:solidFill>
              <a:latin typeface="Century Gothic" panose="020B0502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02BF80D-6E00-450C-B383-1DEA483DB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latin typeface="+mn-lt"/>
              </a:rPr>
              <a:t> </a:t>
            </a:r>
            <a:r>
              <a:rPr lang="ru-RU" b="1" dirty="0">
                <a:latin typeface="+mn-lt"/>
              </a:rPr>
              <a:t>СИСТЕМА РЕКОМЕНДАЦІЙ ДЛЯ </a:t>
            </a:r>
            <a:r>
              <a:rPr lang="ru-RU" b="1" dirty="0" smtClean="0">
                <a:latin typeface="+mn-lt"/>
              </a:rPr>
              <a:t>ПРОФІЛАКТИНИХ </a:t>
            </a:r>
            <a:r>
              <a:rPr lang="ru-RU" b="1" dirty="0">
                <a:latin typeface="+mn-lt"/>
              </a:rPr>
              <a:t>ПРОГРАМ ТА </a:t>
            </a:r>
            <a:r>
              <a:rPr lang="ru-RU" b="1" dirty="0" smtClean="0">
                <a:latin typeface="+mn-lt"/>
              </a:rPr>
              <a:t> ЗМІЦНЕННЯ </a:t>
            </a:r>
            <a:r>
              <a:rPr lang="ru-RU" b="1" dirty="0">
                <a:latin typeface="+mn-lt"/>
              </a:rPr>
              <a:t>ПСИХІЧНОГО </a:t>
            </a:r>
            <a:r>
              <a:rPr lang="ru-RU" b="1" dirty="0" smtClean="0">
                <a:latin typeface="+mn-lt"/>
              </a:rPr>
              <a:t>ЗДОРОВ'Я</a:t>
            </a:r>
            <a:r>
              <a:rPr lang="uk-UA" b="1" dirty="0" smtClean="0">
                <a:latin typeface="+mn-lt"/>
              </a:rPr>
              <a:t> </a:t>
            </a:r>
            <a:endParaRPr lang="pl-PL" b="1" dirty="0">
              <a:latin typeface="+mn-lt"/>
            </a:endParaRPr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xmlns="" id="{8DB117F3-C49A-4F44-854C-FA7C08B66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825625"/>
            <a:ext cx="8424936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sz="3100" dirty="0" smtClean="0"/>
              <a:t>Система рекомендацій діє </a:t>
            </a:r>
            <a:r>
              <a:rPr lang="uk-UA" sz="3100" dirty="0"/>
              <a:t>на національному рівні з 2010 року</a:t>
            </a:r>
            <a:r>
              <a:rPr lang="uk-UA" sz="3100" dirty="0" smtClean="0"/>
              <a:t>. </a:t>
            </a:r>
          </a:p>
          <a:p>
            <a:pPr marL="0" indent="0">
              <a:buNone/>
            </a:pPr>
            <a:r>
              <a:rPr lang="uk-UA" sz="3100" dirty="0" smtClean="0"/>
              <a:t>Це </a:t>
            </a:r>
            <a:r>
              <a:rPr lang="uk-UA" sz="3100" dirty="0"/>
              <a:t>завдання, яке виконується у співпраці з чотирма установами</a:t>
            </a:r>
            <a:r>
              <a:rPr lang="uk-UA" sz="3100" dirty="0" smtClean="0"/>
              <a:t>:</a:t>
            </a:r>
          </a:p>
          <a:p>
            <a:pPr marL="0" indent="0">
              <a:buNone/>
            </a:pPr>
            <a:r>
              <a:rPr lang="uk-UA" sz="3100" dirty="0" smtClean="0"/>
              <a:t>1.Національне </a:t>
            </a:r>
            <a:r>
              <a:rPr lang="uk-UA" sz="3100" dirty="0"/>
              <a:t>бюро з профілактики </a:t>
            </a:r>
            <a:r>
              <a:rPr lang="uk-UA" sz="3100" dirty="0" smtClean="0"/>
              <a:t>наркоманії </a:t>
            </a:r>
            <a:r>
              <a:rPr lang="uk-UA" sz="3100" dirty="0"/>
              <a:t>(</a:t>
            </a:r>
            <a:r>
              <a:rPr lang="pl-PL" sz="3100" dirty="0"/>
              <a:t>KBPN</a:t>
            </a:r>
            <a:r>
              <a:rPr lang="pl-PL" sz="3100" dirty="0" smtClean="0"/>
              <a:t>)</a:t>
            </a:r>
            <a:endParaRPr lang="uk-UA" sz="3100" dirty="0" smtClean="0"/>
          </a:p>
          <a:p>
            <a:pPr marL="0" indent="0">
              <a:buNone/>
            </a:pPr>
            <a:r>
              <a:rPr lang="uk-UA" sz="3100" dirty="0" smtClean="0"/>
              <a:t>2.Державне </a:t>
            </a:r>
            <a:r>
              <a:rPr lang="uk-UA" sz="3100" dirty="0"/>
              <a:t>агентство з питань алкоголізму (</a:t>
            </a:r>
            <a:r>
              <a:rPr lang="pl-PL" sz="3100" dirty="0"/>
              <a:t>PARPA</a:t>
            </a:r>
            <a:r>
              <a:rPr lang="pl-PL" sz="3100" dirty="0" smtClean="0"/>
              <a:t>),</a:t>
            </a:r>
            <a:endParaRPr lang="uk-UA" sz="3100" dirty="0"/>
          </a:p>
          <a:p>
            <a:pPr marL="0" indent="0">
              <a:buNone/>
            </a:pPr>
            <a:r>
              <a:rPr lang="uk-UA" sz="3100" dirty="0" smtClean="0"/>
              <a:t>3.Центр </a:t>
            </a:r>
            <a:r>
              <a:rPr lang="uk-UA" sz="3100" dirty="0"/>
              <a:t>розвитку освіти (</a:t>
            </a:r>
            <a:r>
              <a:rPr lang="pl-PL" sz="3100" dirty="0"/>
              <a:t>ORE</a:t>
            </a:r>
            <a:r>
              <a:rPr lang="pl-PL" sz="3100" dirty="0" smtClean="0"/>
              <a:t>),</a:t>
            </a:r>
            <a:endParaRPr lang="uk-UA" sz="3100" dirty="0" smtClean="0"/>
          </a:p>
          <a:p>
            <a:pPr marL="0" indent="0">
              <a:buNone/>
            </a:pPr>
            <a:r>
              <a:rPr lang="uk-UA" sz="3100" dirty="0" smtClean="0"/>
              <a:t>4.Інститут </a:t>
            </a:r>
            <a:r>
              <a:rPr lang="uk-UA" sz="3100" dirty="0"/>
              <a:t>психіатрії та неврології (Інститут психіатрії та неврології</a:t>
            </a:r>
            <a:r>
              <a:rPr lang="uk-UA" sz="3100" dirty="0" smtClean="0"/>
              <a:t>).</a:t>
            </a:r>
          </a:p>
          <a:p>
            <a:pPr marL="0" indent="0">
              <a:buNone/>
            </a:pPr>
            <a:r>
              <a:rPr lang="uk-UA" sz="3100" dirty="0" smtClean="0"/>
              <a:t>Система </a:t>
            </a:r>
            <a:r>
              <a:rPr lang="uk-UA" sz="3100" dirty="0"/>
              <a:t>оцінює програми у сферах зміцнення психічного здоров’я, профілактики </a:t>
            </a:r>
            <a:r>
              <a:rPr lang="uk-UA" sz="3100" dirty="0" smtClean="0"/>
              <a:t> </a:t>
            </a:r>
            <a:r>
              <a:rPr lang="uk-UA" sz="3100" dirty="0" err="1" smtClean="0"/>
              <a:t>залежностей</a:t>
            </a:r>
            <a:r>
              <a:rPr lang="uk-UA" sz="3100" dirty="0" smtClean="0"/>
              <a:t>  </a:t>
            </a:r>
            <a:r>
              <a:rPr lang="uk-UA" sz="3100" dirty="0"/>
              <a:t>(профілактика наркоманії, запобігання алкоголізму) та програм профілактики інших проблемних (ризикованих) поведінок дітей та підлітків</a:t>
            </a:r>
            <a:r>
              <a:rPr lang="uk-UA" sz="3100" dirty="0" smtClean="0"/>
              <a:t>.</a:t>
            </a:r>
            <a:r>
              <a:rPr lang="uk-UA" sz="3100" dirty="0" smtClean="0"/>
              <a:t> </a:t>
            </a:r>
            <a:endParaRPr lang="pl-PL" sz="3100" dirty="0"/>
          </a:p>
          <a:p>
            <a:pPr marL="0" indent="0">
              <a:buNone/>
            </a:pPr>
            <a:endParaRPr lang="pl-PL" dirty="0"/>
          </a:p>
          <a:p>
            <a:pPr marL="0" indent="0" algn="just">
              <a:buNone/>
            </a:pPr>
            <a:r>
              <a:rPr lang="uk-UA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98413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ABFBE71-CCFB-4644-9561-128F09088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programyrekomendowane.pl 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xmlns="" id="{C2302FCE-2B34-4876-8492-2DD4C83AA7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18" y="1610041"/>
            <a:ext cx="8764370" cy="5131327"/>
          </a:xfrm>
        </p:spPr>
      </p:pic>
    </p:spTree>
    <p:extLst>
      <p:ext uri="{BB962C8B-B14F-4D97-AF65-F5344CB8AC3E}">
        <p14:creationId xmlns:p14="http://schemas.microsoft.com/office/powerpoint/2010/main" val="2437416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37320" y="476672"/>
            <a:ext cx="7669360" cy="1470025"/>
          </a:xfrm>
        </p:spPr>
        <p:txBody>
          <a:bodyPr>
            <a:normAutofit/>
          </a:bodyPr>
          <a:lstStyle/>
          <a:p>
            <a:r>
              <a:rPr lang="uk-UA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latin typeface="+mn-lt"/>
              </a:rPr>
              <a:t> </a:t>
            </a:r>
            <a:r>
              <a:rPr lang="pl-PL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latin typeface="+mn-lt"/>
              </a:rPr>
              <a:t/>
            </a:r>
            <a:br>
              <a:rPr lang="pl-PL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latin typeface="+mn-lt"/>
              </a:rPr>
            </a:br>
            <a:endParaRPr lang="pl-PL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latin typeface="+mn-lt"/>
            </a:endParaRPr>
          </a:p>
        </p:txBody>
      </p:sp>
      <p:sp>
        <p:nvSpPr>
          <p:cNvPr id="6" name="Podtytuł 5">
            <a:extLst>
              <a:ext uri="{FF2B5EF4-FFF2-40B4-BE49-F238E27FC236}">
                <a16:creationId xmlns:a16="http://schemas.microsoft.com/office/drawing/2014/main" xmlns="" id="{9B94B1D3-6C25-45E9-9B01-249A4642C4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632" y="1971315"/>
            <a:ext cx="6858000" cy="241205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</a:rPr>
              <a:t>ПРОФІЛАКТИЧНА </a:t>
            </a:r>
            <a:r>
              <a:rPr lang="ru-RU" sz="2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</a:rPr>
              <a:t>ПРОГРАМА, ВИКОНАНА КЛАСНИМИ КЕРІВНИКАМИ </a:t>
            </a:r>
            <a:r>
              <a:rPr lang="uk-UA" sz="2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</a:rPr>
              <a:t> </a:t>
            </a:r>
            <a:r>
              <a:rPr lang="uk-UA" sz="2400" b="1" cap="all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</a:rPr>
              <a:t>на виховних годинах </a:t>
            </a:r>
            <a:endParaRPr lang="pl-PL" sz="2400" b="1" cap="all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</a:endParaRPr>
          </a:p>
          <a:p>
            <a:pPr>
              <a:buNone/>
            </a:pPr>
            <a:endParaRPr lang="pl-PL" sz="2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</a:endParaRPr>
          </a:p>
          <a:p>
            <a:r>
              <a:rPr lang="uk-UA" sz="2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</a:rPr>
              <a:t>УНІВЕРСАЛЬНИЙ РІВЕНЬ ПРОФІЛАКТИКИ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4901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xmlns="" id="{8A5066EF-BAF0-4DD6-A447-1E29B1BC18E3}"/>
              </a:ext>
            </a:extLst>
          </p:cNvPr>
          <p:cNvSpPr txBox="1"/>
          <p:nvPr/>
        </p:nvSpPr>
        <p:spPr>
          <a:xfrm>
            <a:off x="395536" y="428178"/>
            <a:ext cx="8568952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uk-UA" sz="2400" b="1" cap="al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Завдання  ПРОГРАМИ</a:t>
            </a:r>
          </a:p>
          <a:p>
            <a:pPr lvl="0"/>
            <a:r>
              <a:rPr lang="uk-UA" sz="24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Основна </a:t>
            </a:r>
            <a:r>
              <a:rPr lang="uk-UA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мета</a:t>
            </a:r>
            <a:r>
              <a:rPr lang="uk-UA" sz="24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Підвищення </a:t>
            </a:r>
            <a:r>
              <a:rPr lang="uk-UA" sz="2400" i="1" dirty="0">
                <a:ea typeface="Calibri" panose="020F0502020204030204" pitchFamily="34" charset="0"/>
                <a:cs typeface="Times New Roman" panose="02020603050405020304" pitchFamily="18" charset="0"/>
              </a:rPr>
              <a:t>безпеки дітей та </a:t>
            </a:r>
            <a:r>
              <a:rPr lang="uk-UA" sz="2400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підліткі</a:t>
            </a:r>
            <a:r>
              <a:rPr lang="uk-UA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uk-UA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Основні завдання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uk-UA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Популяризація </a:t>
            </a:r>
            <a:r>
              <a:rPr lang="uk-UA" sz="2400" dirty="0">
                <a:ea typeface="Calibri" panose="020F0502020204030204" pitchFamily="34" charset="0"/>
                <a:cs typeface="Times New Roman" panose="02020603050405020304" pitchFamily="18" charset="0"/>
              </a:rPr>
              <a:t>безпечної </a:t>
            </a:r>
            <a:r>
              <a:rPr lang="uk-UA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поведінки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uk-UA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Пропагування </a:t>
            </a:r>
            <a:r>
              <a:rPr lang="uk-UA" sz="2400" dirty="0">
                <a:ea typeface="Calibri" panose="020F0502020204030204" pitchFamily="34" charset="0"/>
                <a:cs typeface="Times New Roman" panose="02020603050405020304" pitchFamily="18" charset="0"/>
              </a:rPr>
              <a:t>здорового способу </a:t>
            </a:r>
            <a:r>
              <a:rPr lang="uk-UA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життя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uk-UA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Розвиток </a:t>
            </a:r>
            <a:r>
              <a:rPr lang="uk-UA" sz="2400" dirty="0">
                <a:ea typeface="Calibri" panose="020F0502020204030204" pitchFamily="34" charset="0"/>
                <a:cs typeface="Times New Roman" panose="02020603050405020304" pitchFamily="18" charset="0"/>
              </a:rPr>
              <a:t>соціальних </a:t>
            </a:r>
            <a:r>
              <a:rPr lang="uk-UA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навичок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uk-UA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Розширення </a:t>
            </a:r>
            <a:r>
              <a:rPr lang="uk-UA" sz="2400" dirty="0">
                <a:ea typeface="Calibri" panose="020F0502020204030204" pitchFamily="34" charset="0"/>
                <a:cs typeface="Times New Roman" panose="02020603050405020304" pitchFamily="18" charset="0"/>
              </a:rPr>
              <a:t>знань з безпеки дорожнього </a:t>
            </a:r>
            <a:r>
              <a:rPr lang="uk-UA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руху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uk-UA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Зниження  </a:t>
            </a:r>
            <a:r>
              <a:rPr lang="uk-UA" sz="2400" dirty="0">
                <a:ea typeface="Calibri" panose="020F0502020204030204" pitchFamily="34" charset="0"/>
                <a:cs typeface="Times New Roman" panose="02020603050405020304" pitchFamily="18" charset="0"/>
              </a:rPr>
              <a:t>кількості дітей та підлітків, </a:t>
            </a:r>
            <a:r>
              <a:rPr lang="uk-UA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які б  </a:t>
            </a:r>
            <a:r>
              <a:rPr lang="uk-UA" sz="2400" dirty="0">
                <a:ea typeface="Calibri" panose="020F0502020204030204" pitchFamily="34" charset="0"/>
                <a:cs typeface="Times New Roman" panose="02020603050405020304" pitchFamily="18" charset="0"/>
              </a:rPr>
              <a:t>постраждали від нещасних </a:t>
            </a:r>
            <a:r>
              <a:rPr lang="uk-UA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випадків </a:t>
            </a:r>
            <a:endParaRPr lang="uk-UA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uk-UA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Розширення </a:t>
            </a:r>
            <a:r>
              <a:rPr lang="uk-UA" sz="2400" dirty="0">
                <a:ea typeface="Calibri" panose="020F0502020204030204" pitchFamily="34" charset="0"/>
                <a:cs typeface="Times New Roman" panose="02020603050405020304" pitchFamily="18" charset="0"/>
              </a:rPr>
              <a:t>знань про безпечну поведінку під час проведення вільного часу та у контактах з незнайомими </a:t>
            </a:r>
            <a:r>
              <a:rPr lang="uk-UA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людьми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uk-UA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Зміна </a:t>
            </a:r>
            <a:r>
              <a:rPr lang="uk-UA" sz="2400" dirty="0">
                <a:ea typeface="Calibri" panose="020F0502020204030204" pitchFamily="34" charset="0"/>
                <a:cs typeface="Times New Roman" panose="02020603050405020304" pitchFamily="18" charset="0"/>
              </a:rPr>
              <a:t>усвідомлення дітей та підлітків щодо стереотипів </a:t>
            </a:r>
            <a:r>
              <a:rPr lang="uk-UA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про наркотики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uk-UA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Зменшення </a:t>
            </a:r>
            <a:r>
              <a:rPr lang="uk-UA" sz="2400" dirty="0">
                <a:ea typeface="Calibri" panose="020F0502020204030204" pitchFamily="34" charset="0"/>
                <a:cs typeface="Times New Roman" panose="02020603050405020304" pitchFamily="18" charset="0"/>
              </a:rPr>
              <a:t>поширеності поведінки, пов’язаної з насильством, у школі</a:t>
            </a:r>
            <a:endParaRPr lang="pl-PL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535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98601" y="328073"/>
            <a:ext cx="5023470" cy="1325563"/>
          </a:xfrm>
        </p:spPr>
        <p:txBody>
          <a:bodyPr/>
          <a:lstStyle/>
          <a:p>
            <a:r>
              <a:rPr lang="uk-UA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 БЕЗПЕЧНИЙ УЧЕНЬ</a:t>
            </a:r>
            <a:endParaRPr lang="pl-PL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679677"/>
            <a:ext cx="8229600" cy="2943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400" b="1" dirty="0" smtClean="0"/>
              <a:t>Передумови програми : </a:t>
            </a:r>
            <a:endParaRPr lang="pl-PL" sz="2400" b="1" dirty="0"/>
          </a:p>
          <a:p>
            <a:pPr marL="0" indent="0">
              <a:buNone/>
            </a:pPr>
            <a:r>
              <a:rPr lang="uk-UA" sz="2400" dirty="0" smtClean="0"/>
              <a:t> </a:t>
            </a:r>
            <a:r>
              <a:rPr lang="uk-UA" sz="2400" cap="all" dirty="0" smtClean="0"/>
              <a:t>Зміст </a:t>
            </a:r>
            <a:r>
              <a:rPr lang="pl-PL" sz="2400" cap="all" dirty="0" smtClean="0"/>
              <a:t> </a:t>
            </a:r>
            <a:r>
              <a:rPr lang="uk-UA" sz="2400" cap="all" dirty="0"/>
              <a:t>ПРОГРАМИ</a:t>
            </a:r>
            <a:r>
              <a:rPr lang="uk-UA" sz="2400" dirty="0"/>
              <a:t>:</a:t>
            </a:r>
          </a:p>
          <a:p>
            <a:r>
              <a:rPr lang="uk-UA" sz="2400" dirty="0"/>
              <a:t>наповнення годин у розпорядженні вихователя професійним змістом</a:t>
            </a:r>
            <a:r>
              <a:rPr lang="uk-UA" sz="2400" dirty="0" smtClean="0"/>
              <a:t>,</a:t>
            </a:r>
          </a:p>
          <a:p>
            <a:r>
              <a:rPr lang="uk-UA" sz="2400" dirty="0" smtClean="0"/>
              <a:t>забезпечення </a:t>
            </a:r>
            <a:r>
              <a:rPr lang="uk-UA" sz="2400" dirty="0"/>
              <a:t>логічного продовження профілактичного змісту на наступні вісім років навчання </a:t>
            </a:r>
            <a:r>
              <a:rPr lang="uk-UA" sz="2400" dirty="0" smtClean="0"/>
              <a:t>  в школі,</a:t>
            </a:r>
          </a:p>
          <a:p>
            <a:r>
              <a:rPr lang="uk-UA" sz="2400" dirty="0" smtClean="0"/>
              <a:t>забезпечення </a:t>
            </a:r>
            <a:r>
              <a:rPr lang="uk-UA" sz="2400" dirty="0"/>
              <a:t>узгодженості програми у співвідношенні зі шкільними </a:t>
            </a:r>
            <a:r>
              <a:rPr lang="uk-UA" sz="2400" dirty="0" err="1"/>
              <a:t>виховно</a:t>
            </a:r>
            <a:r>
              <a:rPr lang="uk-UA" sz="2400" dirty="0"/>
              <a:t>-профілактичними програмами.</a:t>
            </a:r>
            <a:endParaRPr lang="uk-UA" sz="2400" dirty="0" smtClean="0"/>
          </a:p>
          <a:p>
            <a:endParaRPr lang="pl-PL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7524" y="260648"/>
            <a:ext cx="8568952" cy="2009378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 </a:t>
            </a:r>
            <a:r>
              <a:rPr lang="uk-UA" sz="27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БЕЗПЕЧНИЙ УЧЕНЬ</a:t>
            </a:r>
            <a:br>
              <a:rPr lang="uk-UA" sz="27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</a:br>
            <a:r>
              <a:rPr lang="ru-RU" sz="27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ТЕМАТИЧНІ БЛОКИ І-ІІІ КЛАСІВ ПОЧАТКОВОЇ ШКОЛИ</a:t>
            </a:r>
            <a:r>
              <a:rPr lang="en-US" sz="27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 </a:t>
            </a:r>
            <a:endParaRPr lang="pl-PL" sz="27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75048" y="1988840"/>
            <a:ext cx="7885384" cy="252028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pl-PL" sz="2400" dirty="0"/>
          </a:p>
          <a:p>
            <a:r>
              <a:rPr lang="ru-RU" sz="2600" dirty="0" err="1" smtClean="0"/>
              <a:t>Безпечний</a:t>
            </a:r>
            <a:r>
              <a:rPr lang="ru-RU" sz="2600" dirty="0" smtClean="0"/>
              <a:t> </a:t>
            </a:r>
            <a:r>
              <a:rPr lang="ru-RU" sz="2600" dirty="0"/>
              <a:t>шлях до </a:t>
            </a:r>
            <a:r>
              <a:rPr lang="ru-RU" sz="2600" dirty="0" err="1"/>
              <a:t>школи</a:t>
            </a:r>
            <a:r>
              <a:rPr lang="ru-RU" sz="2600" dirty="0"/>
              <a:t> (</a:t>
            </a:r>
            <a:r>
              <a:rPr lang="ru-RU" sz="2600" dirty="0" err="1"/>
              <a:t>вересень</a:t>
            </a:r>
            <a:r>
              <a:rPr lang="ru-RU" sz="2600" dirty="0"/>
              <a:t>/</a:t>
            </a:r>
            <a:r>
              <a:rPr lang="ru-RU" sz="2600" dirty="0" err="1"/>
              <a:t>жовтень</a:t>
            </a:r>
            <a:r>
              <a:rPr lang="ru-RU" sz="2600" dirty="0" smtClean="0"/>
              <a:t>)</a:t>
            </a:r>
            <a:endParaRPr lang="en-US" sz="2600" dirty="0" smtClean="0"/>
          </a:p>
          <a:p>
            <a:r>
              <a:rPr lang="ru-RU" sz="2600" dirty="0" err="1" smtClean="0"/>
              <a:t>Безпека</a:t>
            </a:r>
            <a:r>
              <a:rPr lang="ru-RU" sz="2600" dirty="0" smtClean="0"/>
              <a:t> </a:t>
            </a:r>
            <a:r>
              <a:rPr lang="ru-RU" sz="2600" dirty="0"/>
              <a:t>при </a:t>
            </a:r>
            <a:r>
              <a:rPr lang="ru-RU" sz="2600" dirty="0" err="1"/>
              <a:t>спілкуванні</a:t>
            </a:r>
            <a:r>
              <a:rPr lang="ru-RU" sz="2600" dirty="0"/>
              <a:t> з </a:t>
            </a:r>
            <a:r>
              <a:rPr lang="uk-UA" sz="2600" dirty="0"/>
              <a:t> </a:t>
            </a:r>
            <a:r>
              <a:rPr lang="uk-UA" sz="2600" dirty="0" smtClean="0"/>
              <a:t>незнайомими </a:t>
            </a:r>
            <a:r>
              <a:rPr lang="ru-RU" sz="2600" dirty="0" err="1" smtClean="0"/>
              <a:t>дорослими</a:t>
            </a:r>
            <a:r>
              <a:rPr lang="ru-RU" sz="2600" dirty="0" smtClean="0"/>
              <a:t> </a:t>
            </a:r>
            <a:r>
              <a:rPr lang="en-US" sz="2600" dirty="0" smtClean="0"/>
              <a:t> </a:t>
            </a:r>
            <a:r>
              <a:rPr lang="ru-RU" sz="2600" dirty="0" smtClean="0"/>
              <a:t>(</a:t>
            </a:r>
            <a:r>
              <a:rPr lang="ru-RU" sz="2600" dirty="0" err="1"/>
              <a:t>грудень</a:t>
            </a:r>
            <a:r>
              <a:rPr lang="ru-RU" sz="2600" dirty="0"/>
              <a:t>/</a:t>
            </a:r>
            <a:r>
              <a:rPr lang="ru-RU" sz="2600" dirty="0" err="1"/>
              <a:t>лютий</a:t>
            </a:r>
            <a:r>
              <a:rPr lang="ru-RU" sz="2600" dirty="0" smtClean="0"/>
              <a:t>)</a:t>
            </a:r>
          </a:p>
          <a:p>
            <a:r>
              <a:rPr lang="ru-RU" sz="2600" dirty="0" err="1" smtClean="0"/>
              <a:t>Агресія</a:t>
            </a:r>
            <a:r>
              <a:rPr lang="ru-RU" sz="2600" dirty="0" smtClean="0"/>
              <a:t> </a:t>
            </a:r>
            <a:r>
              <a:rPr lang="ru-RU" sz="2600" dirty="0"/>
              <a:t>та </a:t>
            </a:r>
            <a:r>
              <a:rPr lang="ru-RU" sz="2600" dirty="0" err="1"/>
              <a:t>насильство</a:t>
            </a:r>
            <a:r>
              <a:rPr lang="ru-RU" sz="2600" dirty="0"/>
              <a:t> з боку </a:t>
            </a:r>
            <a:r>
              <a:rPr lang="ru-RU" sz="2600" dirty="0" err="1"/>
              <a:t>однолітків</a:t>
            </a:r>
            <a:r>
              <a:rPr lang="ru-RU" sz="2600" dirty="0"/>
              <a:t> (</a:t>
            </a:r>
            <a:r>
              <a:rPr lang="ru-RU" sz="2600" dirty="0" err="1"/>
              <a:t>березень</a:t>
            </a:r>
            <a:r>
              <a:rPr lang="ru-RU" sz="2600" dirty="0"/>
              <a:t>/</a:t>
            </a:r>
            <a:r>
              <a:rPr lang="ru-RU" sz="2600" dirty="0" err="1"/>
              <a:t>квітень</a:t>
            </a:r>
            <a:r>
              <a:rPr lang="ru-RU" sz="2600" dirty="0" smtClean="0"/>
              <a:t>)</a:t>
            </a:r>
          </a:p>
          <a:p>
            <a:r>
              <a:rPr lang="ru-RU" sz="2600" dirty="0" err="1" smtClean="0"/>
              <a:t>Безпечний</a:t>
            </a:r>
            <a:r>
              <a:rPr lang="ru-RU" sz="2600" dirty="0" smtClean="0"/>
              <a:t> </a:t>
            </a:r>
            <a:r>
              <a:rPr lang="ru-RU" sz="2600" dirty="0" err="1"/>
              <a:t>відпочинок</a:t>
            </a:r>
            <a:r>
              <a:rPr lang="ru-RU" sz="2600" dirty="0"/>
              <a:t> (</a:t>
            </a:r>
            <a:r>
              <a:rPr lang="ru-RU" sz="2600" dirty="0" err="1"/>
              <a:t>травень</a:t>
            </a:r>
            <a:r>
              <a:rPr lang="ru-RU" sz="2600" dirty="0"/>
              <a:t> / </a:t>
            </a:r>
            <a:r>
              <a:rPr lang="ru-RU" sz="2600" dirty="0" err="1"/>
              <a:t>червень</a:t>
            </a:r>
            <a:r>
              <a:rPr lang="ru-RU" sz="2600" dirty="0"/>
              <a:t>)</a:t>
            </a:r>
            <a:endParaRPr lang="pl-PL" sz="2600" dirty="0"/>
          </a:p>
          <a:p>
            <a:pPr>
              <a:buNone/>
            </a:pPr>
            <a:endParaRPr lang="pl-PL" sz="2400" dirty="0"/>
          </a:p>
          <a:p>
            <a:endParaRPr lang="pl-PL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95928" cy="2009378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 </a:t>
            </a:r>
            <a:r>
              <a:rPr lang="uk-UA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</a:rPr>
              <a:t>БЕЗПЕЧНИЙ УЧЕНЬ</a:t>
            </a:r>
            <a:br>
              <a:rPr lang="uk-UA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</a:rPr>
            </a:br>
            <a:r>
              <a:rPr lang="ru-RU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</a:rPr>
              <a:t>ТЕМАТИЧНІ БЛОКИ ІV-VIII КЛАСІВ ПОЧАТКОВОЇ </a:t>
            </a:r>
            <a:r>
              <a:rPr lang="ru-RU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</a:rPr>
              <a:t>ШКОЛИ</a:t>
            </a:r>
            <a:r>
              <a:rPr lang="uk-U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 </a:t>
            </a:r>
            <a:endParaRPr lang="pl-PL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2536" y="1988840"/>
            <a:ext cx="8495928" cy="4177936"/>
          </a:xfrm>
        </p:spPr>
        <p:txBody>
          <a:bodyPr>
            <a:normAutofit/>
          </a:bodyPr>
          <a:lstStyle/>
          <a:p>
            <a:pPr>
              <a:buNone/>
            </a:pPr>
            <a:endParaRPr lang="pl-PL" dirty="0"/>
          </a:p>
          <a:p>
            <a:r>
              <a:rPr lang="ru-RU" sz="2400" dirty="0" err="1"/>
              <a:t>Безпека</a:t>
            </a:r>
            <a:r>
              <a:rPr lang="ru-RU" sz="2400" dirty="0"/>
              <a:t> при контактах з </a:t>
            </a:r>
            <a:r>
              <a:rPr lang="ru-RU" sz="2400" dirty="0" err="1"/>
              <a:t>незнайомими</a:t>
            </a:r>
            <a:r>
              <a:rPr lang="ru-RU" sz="2400" dirty="0"/>
              <a:t> людьми (</a:t>
            </a:r>
            <a:r>
              <a:rPr lang="ru-RU" sz="2400" dirty="0" err="1"/>
              <a:t>вересень</a:t>
            </a:r>
            <a:r>
              <a:rPr lang="ru-RU" sz="2400" dirty="0"/>
              <a:t>/</a:t>
            </a:r>
            <a:r>
              <a:rPr lang="ru-RU" sz="2400" dirty="0" err="1"/>
              <a:t>жовтень</a:t>
            </a:r>
            <a:r>
              <a:rPr lang="ru-RU" sz="2400" dirty="0" smtClean="0"/>
              <a:t>)</a:t>
            </a:r>
          </a:p>
          <a:p>
            <a:r>
              <a:rPr lang="ru-RU" sz="2400" dirty="0" err="1" smtClean="0"/>
              <a:t>Агресія</a:t>
            </a:r>
            <a:r>
              <a:rPr lang="ru-RU" sz="2400" dirty="0" smtClean="0"/>
              <a:t> </a:t>
            </a:r>
            <a:r>
              <a:rPr lang="ru-RU" sz="2400" dirty="0"/>
              <a:t>та </a:t>
            </a:r>
            <a:r>
              <a:rPr lang="ru-RU" sz="2400" dirty="0" err="1"/>
              <a:t>насильство</a:t>
            </a:r>
            <a:r>
              <a:rPr lang="ru-RU" sz="2400" dirty="0"/>
              <a:t> з боку </a:t>
            </a:r>
            <a:r>
              <a:rPr lang="ru-RU" sz="2400" dirty="0" err="1"/>
              <a:t>однолітків</a:t>
            </a:r>
            <a:r>
              <a:rPr lang="ru-RU" sz="2400" dirty="0"/>
              <a:t> (</a:t>
            </a:r>
            <a:r>
              <a:rPr lang="ru-RU" sz="2400" dirty="0" err="1"/>
              <a:t>грудень</a:t>
            </a:r>
            <a:r>
              <a:rPr lang="ru-RU" sz="2400" dirty="0"/>
              <a:t>/</a:t>
            </a:r>
            <a:r>
              <a:rPr lang="ru-RU" sz="2400" dirty="0" err="1"/>
              <a:t>лютий</a:t>
            </a:r>
            <a:r>
              <a:rPr lang="ru-RU" sz="2400" dirty="0" smtClean="0"/>
              <a:t>)</a:t>
            </a:r>
          </a:p>
          <a:p>
            <a:r>
              <a:rPr lang="ru-RU" sz="2400" dirty="0" smtClean="0"/>
              <a:t> </a:t>
            </a:r>
            <a:r>
              <a:rPr lang="ru-RU" sz="2400" dirty="0" err="1" smtClean="0"/>
              <a:t>Залежність</a:t>
            </a:r>
            <a:r>
              <a:rPr lang="ru-RU" sz="2400" dirty="0" smtClean="0"/>
              <a:t>  </a:t>
            </a:r>
            <a:r>
              <a:rPr lang="ru-RU" sz="2400" dirty="0"/>
              <a:t>(</a:t>
            </a:r>
            <a:r>
              <a:rPr lang="ru-RU" sz="2400" dirty="0" err="1"/>
              <a:t>березень</a:t>
            </a:r>
            <a:r>
              <a:rPr lang="ru-RU" sz="2400" dirty="0"/>
              <a:t>/</a:t>
            </a:r>
            <a:r>
              <a:rPr lang="ru-RU" sz="2400" dirty="0" err="1"/>
              <a:t>квітень</a:t>
            </a:r>
            <a:r>
              <a:rPr lang="ru-RU" sz="2400" dirty="0" smtClean="0"/>
              <a:t>)</a:t>
            </a:r>
          </a:p>
          <a:p>
            <a:r>
              <a:rPr lang="ru-RU" sz="2400" dirty="0" err="1" smtClean="0"/>
              <a:t>Безпечний</a:t>
            </a:r>
            <a:r>
              <a:rPr lang="ru-RU" sz="2400" dirty="0" smtClean="0"/>
              <a:t> </a:t>
            </a:r>
            <a:r>
              <a:rPr lang="ru-RU" sz="2400" dirty="0" err="1"/>
              <a:t>відпочинок</a:t>
            </a:r>
            <a:r>
              <a:rPr lang="ru-RU" sz="2400" dirty="0"/>
              <a:t> (</a:t>
            </a:r>
            <a:r>
              <a:rPr lang="ru-RU" sz="2400" dirty="0" err="1"/>
              <a:t>травень</a:t>
            </a:r>
            <a:r>
              <a:rPr lang="ru-RU" sz="2400" dirty="0"/>
              <a:t> / </a:t>
            </a:r>
            <a:r>
              <a:rPr lang="ru-RU" sz="2400" dirty="0" err="1"/>
              <a:t>червень</a:t>
            </a:r>
            <a:r>
              <a:rPr lang="ru-RU" sz="2400" dirty="0"/>
              <a:t>)</a:t>
            </a:r>
            <a:endParaRPr lang="pl-PL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  </a:t>
            </a:r>
            <a:r>
              <a:rPr lang="uk-UA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БЕЗПЕЧНИЙ УЧЕНЬ</a:t>
            </a:r>
            <a:br>
              <a:rPr lang="uk-UA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</a:br>
            <a:r>
              <a:rPr lang="ru-RU" sz="36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ЕТАПИ ПІДГОТОВКИ ДО 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ВПРОВАДЖЕННЯ </a:t>
            </a:r>
            <a:r>
              <a:rPr lang="ru-RU" sz="3600" b="1" cap="all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програми . </a:t>
            </a:r>
            <a:r>
              <a:rPr lang="ru-RU" sz="3600" b="1" cap="all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Залучені</a:t>
            </a:r>
            <a:r>
              <a:rPr lang="ru-RU" sz="3600" b="1" cap="all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  </a:t>
            </a:r>
            <a:r>
              <a:rPr lang="ru-RU" sz="3600" b="1" cap="all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сторони</a:t>
            </a:r>
            <a:r>
              <a:rPr lang="ru-RU" sz="3600" b="1" cap="all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 : </a:t>
            </a:r>
            <a:r>
              <a:rPr lang="pl-PL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/>
            </a:r>
            <a:br>
              <a:rPr lang="pl-PL" sz="28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</a:br>
            <a:r>
              <a:rPr lang="uk-U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+mn-lt"/>
              </a:rPr>
              <a:t> </a:t>
            </a:r>
            <a:endParaRPr lang="pl-PL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latin typeface="+mn-lt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67249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 </a:t>
            </a:r>
            <a:r>
              <a:rPr lang="uk-UA" b="1" dirty="0" smtClean="0"/>
              <a:t> Мерія  </a:t>
            </a:r>
            <a:r>
              <a:rPr lang="uk-UA" b="1" dirty="0"/>
              <a:t>міста   </a:t>
            </a:r>
            <a:r>
              <a:rPr lang="uk-UA" b="1" dirty="0" smtClean="0"/>
              <a:t> </a:t>
            </a:r>
            <a:r>
              <a:rPr lang="uk-UA" b="1" dirty="0" err="1"/>
              <a:t>Грудзйондз</a:t>
            </a:r>
            <a:r>
              <a:rPr lang="uk-UA" b="1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ru-RU" b="1" dirty="0" smtClean="0">
                <a:solidFill>
                  <a:schemeClr val="bg1"/>
                </a:solidFill>
              </a:rPr>
              <a:t>. </a:t>
            </a:r>
            <a:r>
              <a:rPr lang="ru-RU" b="1" dirty="0">
                <a:solidFill>
                  <a:schemeClr val="bg1"/>
                </a:solidFill>
              </a:rPr>
              <a:t>Грудзйондз</a:t>
            </a:r>
            <a:r>
              <a:rPr lang="uk-UA" b="1" dirty="0">
                <a:solidFill>
                  <a:schemeClr val="bg1"/>
                </a:solidFill>
              </a:rPr>
              <a:t> </a:t>
            </a:r>
            <a:endParaRPr lang="pl-PL" b="1" dirty="0">
              <a:solidFill>
                <a:schemeClr val="bg1"/>
              </a:solidFill>
            </a:endParaRPr>
          </a:p>
          <a:p>
            <a:pPr marL="457200" indent="-457200">
              <a:buFont typeface="+mj-lt"/>
              <a:buAutoNum type="alphaLcParenR"/>
            </a:pPr>
            <a:r>
              <a:rPr lang="uk-UA" dirty="0" smtClean="0"/>
              <a:t>Відділ </a:t>
            </a:r>
            <a:r>
              <a:rPr lang="uk-UA" dirty="0"/>
              <a:t>освіти</a:t>
            </a:r>
            <a:r>
              <a:rPr lang="uk-UA" dirty="0" smtClean="0"/>
              <a:t>:</a:t>
            </a:r>
          </a:p>
          <a:p>
            <a:pPr marL="0" indent="0">
              <a:buNone/>
            </a:pPr>
            <a:r>
              <a:rPr lang="uk-UA" dirty="0" smtClean="0"/>
              <a:t>-Психолого-педагогічний </a:t>
            </a:r>
            <a:r>
              <a:rPr lang="uk-UA" dirty="0"/>
              <a:t>консультативний </a:t>
            </a:r>
            <a:r>
              <a:rPr lang="uk-UA" dirty="0" smtClean="0"/>
              <a:t>центр</a:t>
            </a:r>
          </a:p>
          <a:p>
            <a:pPr marL="0" indent="0">
              <a:buNone/>
            </a:pPr>
            <a:r>
              <a:rPr lang="uk-UA" dirty="0" smtClean="0"/>
              <a:t>-Центр </a:t>
            </a:r>
            <a:r>
              <a:rPr lang="uk-UA" dirty="0"/>
              <a:t>консультування та підвищення кваліфікації </a:t>
            </a:r>
            <a:r>
              <a:rPr lang="uk-UA" dirty="0" smtClean="0"/>
              <a:t>вчителів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en-US" dirty="0" smtClean="0"/>
              <a:t>b) </a:t>
            </a:r>
            <a:r>
              <a:rPr lang="uk-UA" dirty="0" smtClean="0"/>
              <a:t>Департамент </a:t>
            </a:r>
            <a:r>
              <a:rPr lang="uk-UA" dirty="0"/>
              <a:t>охорони здоров'я та соціальних питань</a:t>
            </a:r>
            <a:r>
              <a:rPr lang="uk-UA" dirty="0" smtClean="0"/>
              <a:t>:</a:t>
            </a:r>
            <a:endParaRPr lang="en-US" dirty="0" smtClean="0"/>
          </a:p>
          <a:p>
            <a:pPr marL="0" indent="0">
              <a:buNone/>
            </a:pPr>
            <a:r>
              <a:rPr lang="uk-UA" dirty="0" smtClean="0"/>
              <a:t>-Міська </a:t>
            </a:r>
            <a:r>
              <a:rPr lang="uk-UA" dirty="0"/>
              <a:t>комісія з вирішення проблем з </a:t>
            </a:r>
            <a:r>
              <a:rPr lang="uk-UA" dirty="0" smtClean="0"/>
              <a:t>алкоголем</a:t>
            </a:r>
            <a:endParaRPr lang="en-US" dirty="0" smtClean="0"/>
          </a:p>
          <a:p>
            <a:pPr marL="0" indent="0">
              <a:buNone/>
            </a:pPr>
            <a:r>
              <a:rPr lang="uk-UA" dirty="0" smtClean="0"/>
              <a:t>-Консультаційний </a:t>
            </a:r>
            <a:r>
              <a:rPr lang="uk-UA" dirty="0"/>
              <a:t>центр допомоги дітям та сім'ї (Центр профілактики </a:t>
            </a:r>
            <a:r>
              <a:rPr lang="en-US" dirty="0" smtClean="0"/>
              <a:t> </a:t>
            </a:r>
            <a:r>
              <a:rPr lang="uk-UA" dirty="0" err="1" smtClean="0"/>
              <a:t>узалежнень</a:t>
            </a:r>
            <a:r>
              <a:rPr lang="uk-UA" dirty="0" smtClean="0"/>
              <a:t> для дітей та підлітків)</a:t>
            </a:r>
            <a:endParaRPr lang="en-US" dirty="0" smtClean="0"/>
          </a:p>
          <a:p>
            <a:pPr marL="0" indent="0">
              <a:buNone/>
            </a:pPr>
            <a:r>
              <a:rPr lang="uk-UA" dirty="0" smtClean="0"/>
              <a:t> с)  відділ безпеки </a:t>
            </a:r>
            <a:r>
              <a:rPr lang="uk-UA" dirty="0"/>
              <a:t>та антикризового </a:t>
            </a:r>
            <a:r>
              <a:rPr lang="uk-UA" dirty="0" smtClean="0"/>
              <a:t>управління</a:t>
            </a:r>
          </a:p>
          <a:p>
            <a:pPr marL="0" indent="0">
              <a:buNone/>
            </a:pPr>
            <a:r>
              <a:rPr lang="uk-UA" dirty="0" smtClean="0"/>
              <a:t> </a:t>
            </a:r>
            <a:r>
              <a:rPr lang="en-US" dirty="0" smtClean="0"/>
              <a:t>d) </a:t>
            </a:r>
            <a:r>
              <a:rPr lang="uk-UA" dirty="0" smtClean="0"/>
              <a:t>Муніципальна поліція</a:t>
            </a:r>
          </a:p>
          <a:p>
            <a:pPr marL="0" indent="0">
              <a:buNone/>
            </a:pPr>
            <a:r>
              <a:rPr lang="uk-UA" dirty="0" smtClean="0"/>
              <a:t>-Команда </a:t>
            </a:r>
            <a:r>
              <a:rPr lang="uk-UA" dirty="0"/>
              <a:t>профілактики та соціальної </a:t>
            </a:r>
            <a:r>
              <a:rPr lang="uk-UA" dirty="0" smtClean="0"/>
              <a:t>комунікації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uk-UA" dirty="0" smtClean="0"/>
              <a:t> </a:t>
            </a:r>
            <a:r>
              <a:rPr lang="uk-UA" b="1" dirty="0" smtClean="0"/>
              <a:t>2. Управління МІСЬКОЇ </a:t>
            </a:r>
            <a:r>
              <a:rPr lang="uk-UA" b="1" dirty="0"/>
              <a:t>ПОЛІЦІЇ У </a:t>
            </a:r>
            <a:r>
              <a:rPr lang="uk-UA" b="1" dirty="0" smtClean="0"/>
              <a:t>м. </a:t>
            </a:r>
            <a:r>
              <a:rPr lang="uk-UA" b="1" dirty="0" err="1" smtClean="0"/>
              <a:t>Грудзйонц</a:t>
            </a:r>
            <a:r>
              <a:rPr lang="uk-UA" b="1" dirty="0" smtClean="0"/>
              <a:t> </a:t>
            </a:r>
          </a:p>
          <a:p>
            <a:pPr marL="0" indent="0">
              <a:buNone/>
            </a:pPr>
            <a:r>
              <a:rPr lang="uk-UA" dirty="0" smtClean="0"/>
              <a:t>  Відділ профілактики </a:t>
            </a:r>
            <a:endParaRPr lang="pl-PL" dirty="0"/>
          </a:p>
          <a:p>
            <a:pPr marL="0" indent="0">
              <a:buNone/>
            </a:pPr>
            <a:r>
              <a:rPr lang="uk-UA" dirty="0"/>
              <a:t> Команда соціальної </a:t>
            </a:r>
            <a:r>
              <a:rPr lang="uk-UA" dirty="0" smtClean="0"/>
              <a:t>профілактики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1178</TotalTime>
  <Words>1349</Words>
  <Application>Microsoft Office PowerPoint</Application>
  <PresentationFormat>Экран (4:3)</PresentationFormat>
  <Paragraphs>132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Symbol</vt:lpstr>
      <vt:lpstr>Times New Roman</vt:lpstr>
      <vt:lpstr>Verdana</vt:lpstr>
      <vt:lpstr>Wingdings 2</vt:lpstr>
      <vt:lpstr>Motyw pakietu Office</vt:lpstr>
      <vt:lpstr>Wspieranie działalności profilaktycznej szkół  na terenie miasta Grudziądza w oparciu        o programy rekomendowane i własne programy autorskie. Підтримка профілактичної діяльності шкіл міста Грудзйондза на основі рекомендованих програм та власних  авторських програм.</vt:lpstr>
      <vt:lpstr> СИСТЕМА РЕКОМЕНДАЦІЙ ДЛЯ ПРОФІЛАКТИНИХ ПРОГРАМ ТА  ЗМІЦНЕННЯ ПСИХІЧНОГО ЗДОРОВ'Я </vt:lpstr>
      <vt:lpstr>programyrekomendowane.pl </vt:lpstr>
      <vt:lpstr>  </vt:lpstr>
      <vt:lpstr>Презентация PowerPoint</vt:lpstr>
      <vt:lpstr> БЕЗПЕЧНИЙ УЧЕНЬ</vt:lpstr>
      <vt:lpstr> БЕЗПЕЧНИЙ УЧЕНЬ ТЕМАТИЧНІ БЛОКИ І-ІІІ КЛАСІВ ПОЧАТКОВОЇ ШКОЛИ </vt:lpstr>
      <vt:lpstr> БЕЗПЕЧНИЙ УЧЕНЬ ТЕМАТИЧНІ БЛОКИ ІV-VIII КЛАСІВ ПОЧАТКОВОЇ ШКОЛИ </vt:lpstr>
      <vt:lpstr>  БЕЗПЕЧНИЙ УЧЕНЬ ЕТАПИ ПІДГОТОВКИ ДО ВПРОВАДЖЕННЯ програми . Залучені  сторони :   </vt:lpstr>
      <vt:lpstr>ШКІЛЬНІ КООРДИНАТОРИ ПРОФІЛАКТИКИ (витяги з договору) </vt:lpstr>
      <vt:lpstr>ШКІЛЬНІ КООРДИНАТОРИ ПРОФІЛАКТИКИ (витяги з договору )</vt:lpstr>
      <vt:lpstr>ШКІЛЬНІ КООРДИНАТОРИ ПРОФІЛАКТИКИ (витяги з договору)  </vt:lpstr>
      <vt:lpstr>СПОРТ І ПРОФІЛАКТИКА  залежностеЙ </vt:lpstr>
      <vt:lpstr>Чому заняття спортом неефективні для профілактики залежностей?</vt:lpstr>
      <vt:lpstr>Наукові дослідження показують, що спорт:  </vt:lpstr>
      <vt:lpstr> я є  тренером для себе  </vt:lpstr>
      <vt:lpstr>я є  тренером для себе  </vt:lpstr>
      <vt:lpstr>ПРИНЦИПИ ПРОФІЛАКТИКИ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Sylwester Lewandowsk</dc:creator>
  <cp:lastModifiedBy>Пользователь Windows</cp:lastModifiedBy>
  <cp:revision>58</cp:revision>
  <dcterms:created xsi:type="dcterms:W3CDTF">2016-03-16T08:55:28Z</dcterms:created>
  <dcterms:modified xsi:type="dcterms:W3CDTF">2021-11-29T21:15:49Z</dcterms:modified>
</cp:coreProperties>
</file>