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0" r:id="rId4"/>
    <p:sldId id="258" r:id="rId5"/>
    <p:sldId id="261" r:id="rId6"/>
    <p:sldId id="262" r:id="rId7"/>
    <p:sldId id="259" r:id="rId8"/>
    <p:sldId id="263" r:id="rId9"/>
    <p:sldId id="264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524" autoAdjust="0"/>
  </p:normalViewPr>
  <p:slideViewPr>
    <p:cSldViewPr snapToGrid="0">
      <p:cViewPr varScale="1">
        <p:scale>
          <a:sx n="60" d="100"/>
          <a:sy n="60" d="100"/>
        </p:scale>
        <p:origin x="8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A6F52F-04BA-4E9B-B37A-D07F7357C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10974388" cy="2971801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Procedura interwencji służb w sytuacji przemocy w rodzinie </a:t>
            </a:r>
            <a:r>
              <a:rPr lang="pl-PL" b="1" dirty="0"/>
              <a:t>„niebieskie karty”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0D344B3-942A-4A82-9636-2E0988BB4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5764" y="4647909"/>
            <a:ext cx="4155802" cy="1947333"/>
          </a:xfrm>
        </p:spPr>
        <p:txBody>
          <a:bodyPr/>
          <a:lstStyle/>
          <a:p>
            <a:r>
              <a:rPr lang="pl-PL" dirty="0"/>
              <a:t>Dorota Jaszczak-Kuźmińska</a:t>
            </a:r>
          </a:p>
        </p:txBody>
      </p:sp>
    </p:spTree>
    <p:extLst>
      <p:ext uri="{BB962C8B-B14F-4D97-AF65-F5344CB8AC3E}">
        <p14:creationId xmlns:p14="http://schemas.microsoft.com/office/powerpoint/2010/main" val="439769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5C711319-A262-402B-A247-165B9EC53BFF}"/>
              </a:ext>
            </a:extLst>
          </p:cNvPr>
          <p:cNvSpPr txBox="1"/>
          <p:nvPr/>
        </p:nvSpPr>
        <p:spPr>
          <a:xfrm>
            <a:off x="1538223" y="951211"/>
            <a:ext cx="86389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Etapy pracy z członkami rodzina z problemem przemocy</a:t>
            </a:r>
          </a:p>
          <a:p>
            <a:endParaRPr lang="pl-PL" sz="2400" dirty="0"/>
          </a:p>
          <a:p>
            <a:endParaRPr lang="pl-PL" sz="2400" dirty="0"/>
          </a:p>
          <a:p>
            <a:pPr marL="285750" indent="-285750">
              <a:buFontTx/>
              <a:buChar char="-"/>
            </a:pPr>
            <a:r>
              <a:rPr lang="pl-PL" sz="2400" dirty="0"/>
              <a:t>Interwencja</a:t>
            </a:r>
          </a:p>
          <a:p>
            <a:pPr marL="285750" indent="-285750">
              <a:buFontTx/>
              <a:buChar char="-"/>
            </a:pPr>
            <a:r>
              <a:rPr lang="pl-PL" sz="2400" dirty="0"/>
              <a:t>Pomoc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5A01075-9E06-4CA5-A96E-4E2017513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747" y="2363554"/>
            <a:ext cx="4876800" cy="401002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52ADBE5D-5BD1-40FD-9798-4BFD8D36D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04" y="3199514"/>
            <a:ext cx="5300424" cy="286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51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9EBE121D-8027-480E-A0E8-C67D91B49251}"/>
              </a:ext>
            </a:extLst>
          </p:cNvPr>
          <p:cNvSpPr txBox="1"/>
          <p:nvPr/>
        </p:nvSpPr>
        <p:spPr>
          <a:xfrm>
            <a:off x="0" y="-82409"/>
            <a:ext cx="107485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Etapy realizacji procedury „Niebieskie Karty”</a:t>
            </a:r>
          </a:p>
          <a:p>
            <a:pPr indent="-285750">
              <a:buFontTx/>
              <a:buChar char="-"/>
            </a:pPr>
            <a:r>
              <a:rPr lang="pl-PL" sz="2400" dirty="0"/>
              <a:t>Interwencja/ rozmowa z osobą krzywdzoną – wypełnienie Karty A, wręczenie Karty B</a:t>
            </a:r>
          </a:p>
          <a:p>
            <a:pPr indent="-285750">
              <a:buFontTx/>
              <a:buChar char="-"/>
            </a:pPr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6C7222D-E188-462C-B1B1-7AEFA3820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290" y="754912"/>
            <a:ext cx="9447502" cy="608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63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CA6EFD5-CC44-45B6-96B5-DD7516E10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113" y="812922"/>
            <a:ext cx="2428875" cy="187642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FF47E6D-C215-4F76-A88E-276ACCF0A01C}"/>
              </a:ext>
            </a:extLst>
          </p:cNvPr>
          <p:cNvSpPr txBox="1"/>
          <p:nvPr/>
        </p:nvSpPr>
        <p:spPr>
          <a:xfrm>
            <a:off x="293615" y="213649"/>
            <a:ext cx="1110702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pl-PL" dirty="0"/>
              <a:t>Grupa robocza powołana do pracy z rodziną – spotyka się z osobą krzywdzoną Kata C i osobą stosującą przemoc - Karta D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endParaRPr lang="pl-PL" dirty="0"/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Ustalenie planu pracy i pomocy osobie krzywdzonej</a:t>
            </a:r>
          </a:p>
          <a:p>
            <a:endParaRPr lang="pl-PL" dirty="0"/>
          </a:p>
          <a:p>
            <a:r>
              <a:rPr lang="pl-PL" dirty="0"/>
              <a:t>- Monitorowanie sytuacji poprzez kolejne spotkania z członkami rodziny oraz wizyty u nich.</a:t>
            </a:r>
          </a:p>
        </p:txBody>
      </p:sp>
    </p:spTree>
    <p:extLst>
      <p:ext uri="{BB962C8B-B14F-4D97-AF65-F5344CB8AC3E}">
        <p14:creationId xmlns:p14="http://schemas.microsoft.com/office/powerpoint/2010/main" val="839749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59952DD-2062-4965-8AAE-132AD755B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55" y="243281"/>
            <a:ext cx="11344033" cy="651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6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C94C131-AF4F-4CA7-97EC-AA1013D90093}"/>
              </a:ext>
            </a:extLst>
          </p:cNvPr>
          <p:cNvSpPr txBox="1"/>
          <p:nvPr/>
        </p:nvSpPr>
        <p:spPr>
          <a:xfrm>
            <a:off x="3381703" y="1647497"/>
            <a:ext cx="3586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Trochę historii……..</a:t>
            </a:r>
          </a:p>
          <a:p>
            <a:endParaRPr lang="pl-PL" sz="2400" dirty="0"/>
          </a:p>
          <a:p>
            <a:endParaRPr lang="pl-PL" sz="24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1C85E9D-6662-4AC6-82E7-D73CC611F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454" y="2634144"/>
            <a:ext cx="7100511" cy="371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09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06058012-4FA4-4731-A242-9EC823D8C414}"/>
              </a:ext>
            </a:extLst>
          </p:cNvPr>
          <p:cNvSpPr txBox="1"/>
          <p:nvPr/>
        </p:nvSpPr>
        <p:spPr>
          <a:xfrm>
            <a:off x="498054" y="2288011"/>
            <a:ext cx="5509342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400" dirty="0"/>
              <a:t>Podejmowanie interwencji w środowisku wobec rodziny dotkniętej przemocą odbywa się w oparciu o procedurę „Niebieskie Karty” i nie wymaga zgody osoby dotkniętej przemocą. </a:t>
            </a:r>
          </a:p>
          <a:p>
            <a:pPr algn="just"/>
            <a:r>
              <a:rPr lang="pl-PL" sz="2400" dirty="0"/>
              <a:t>Art. 9d ust.1</a:t>
            </a:r>
          </a:p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70A01F4-2627-4611-A3A4-CC84D3DA81EB}"/>
              </a:ext>
            </a:extLst>
          </p:cNvPr>
          <p:cNvSpPr txBox="1"/>
          <p:nvPr/>
        </p:nvSpPr>
        <p:spPr>
          <a:xfrm>
            <a:off x="606467" y="476681"/>
            <a:ext cx="96957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Ustawa o przeciwdziałaniu przemocy </a:t>
            </a:r>
            <a:br>
              <a:rPr lang="pl-PL" sz="2400" dirty="0"/>
            </a:br>
            <a:r>
              <a:rPr lang="pl-PL" sz="2400" dirty="0"/>
              <a:t>w rodzinie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63B0170-F8E9-4796-9726-CA69A12A3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782" y="-48104"/>
            <a:ext cx="4899742" cy="692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53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E48731D2-69F2-41B4-BBA2-9F5E9CB95BBA}"/>
              </a:ext>
            </a:extLst>
          </p:cNvPr>
          <p:cNvSpPr txBox="1"/>
          <p:nvPr/>
        </p:nvSpPr>
        <p:spPr>
          <a:xfrm>
            <a:off x="731240" y="967249"/>
            <a:ext cx="1072951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dirty="0"/>
              <a:t>Niebieskie Karty – ogół czynności podejmowanych i realizowanych przez przedstawicieli jednostek organizacyjnych pomocy społecznej, </a:t>
            </a:r>
            <a:r>
              <a:rPr lang="pl-PL" sz="2400" dirty="0" err="1"/>
              <a:t>gkrpa</a:t>
            </a:r>
            <a:r>
              <a:rPr lang="pl-PL" sz="2400" dirty="0"/>
              <a:t>, Policji, oświaty i ochrony zdrowia w związku z uzasadnionym podejrzeniem zaistnienia przemocy w rodzinie.</a:t>
            </a:r>
          </a:p>
          <a:p>
            <a:pPr algn="ctr"/>
            <a:endParaRPr lang="pl-PL" dirty="0"/>
          </a:p>
          <a:p>
            <a:pPr algn="ctr"/>
            <a:r>
              <a:rPr lang="pl-PL" dirty="0"/>
              <a:t>Art. 9d ust. 2</a:t>
            </a:r>
          </a:p>
        </p:txBody>
      </p:sp>
    </p:spTree>
    <p:extLst>
      <p:ext uri="{BB962C8B-B14F-4D97-AF65-F5344CB8AC3E}">
        <p14:creationId xmlns:p14="http://schemas.microsoft.com/office/powerpoint/2010/main" val="1819361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024D5DC5-425D-4548-B7DD-2C4436C92128}"/>
              </a:ext>
            </a:extLst>
          </p:cNvPr>
          <p:cNvSpPr txBox="1"/>
          <p:nvPr/>
        </p:nvSpPr>
        <p:spPr>
          <a:xfrm>
            <a:off x="384047" y="1247365"/>
            <a:ext cx="10636050" cy="2238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dirty="0"/>
              <a:t>Procedura „Niebieskie Karty” jest realizowana w oparciu o zasadę współpracy pomiędzy służbami, które zobowiązane są do jej prowadzenia oraz do przekazywania informacji  o podjętych działaniach do przewodniczącego zespołu interdyscyplinarnego</a:t>
            </a:r>
            <a:r>
              <a:rPr lang="pl-PL" dirty="0"/>
              <a:t>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A3E08BE3-2C55-4F9F-A08F-887EA231A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9619" y="4225273"/>
            <a:ext cx="2853175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58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BAB17E6B-E6CC-4C11-8CC3-B7A4A212C5DA}"/>
              </a:ext>
            </a:extLst>
          </p:cNvPr>
          <p:cNvSpPr txBox="1"/>
          <p:nvPr/>
        </p:nvSpPr>
        <p:spPr>
          <a:xfrm>
            <a:off x="965169" y="718274"/>
            <a:ext cx="1047618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dirty="0"/>
              <a:t>Wszczęcie procedury następuje przez wypełnienie formularza „Niebieska Karta” w przypadku powzięcia w toku prowadzonych czynności służbowych lub zawodowych, podejrzenia stosowania przemocy wobec członków rodziny lub w wyniku zgłoszenia dokonanego przez członka rodziny lub przez osobę będącą świadkiem przemocy w rodzinie.</a:t>
            </a:r>
          </a:p>
          <a:p>
            <a:r>
              <a:rPr lang="pl-PL" dirty="0"/>
              <a:t>Art. 9 d ust. 4.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0D83E6A-A9D1-4E34-A8FA-45F3061E8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690" y="3796542"/>
            <a:ext cx="4510481" cy="25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26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9DB9F6D-F3C1-49AF-B201-83D5CA9DFB1A}"/>
              </a:ext>
            </a:extLst>
          </p:cNvPr>
          <p:cNvSpPr txBox="1"/>
          <p:nvPr/>
        </p:nvSpPr>
        <p:spPr>
          <a:xfrm>
            <a:off x="170792" y="923388"/>
            <a:ext cx="12021208" cy="4454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- zatrzymanie przemocy w rodzinie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- udzielenie wsparcia i pomocy ofiarom przemocy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- podjęcie bardziej stanowczych działań wobec sprawców przemocy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- uporządkowane zbieranie informacji </a:t>
            </a:r>
            <a:r>
              <a:rPr lang="pl-PL" sz="2400" dirty="0" err="1"/>
              <a:t>nt</a:t>
            </a:r>
            <a:r>
              <a:rPr lang="pl-PL" sz="2400" dirty="0"/>
              <a:t> sytuacji w danej rodzinie  </a:t>
            </a:r>
            <a:br>
              <a:rPr lang="pl-PL" sz="2400" dirty="0"/>
            </a:br>
            <a:r>
              <a:rPr lang="pl-PL" sz="2400" dirty="0"/>
              <a:t>- ujednolicenie dokumentacji, która może stać się materiałem dowodowym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- dokonanie wstępnej diagnozy i stworzenie planu pomocy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- uruchomienie lokalnego systemu pomocy dla rodziny i usprawnienie działań </a:t>
            </a:r>
            <a:br>
              <a:rPr lang="pl-PL" sz="2400" dirty="0"/>
            </a:br>
            <a:r>
              <a:rPr lang="pl-PL" sz="2400" dirty="0"/>
              <a:t>  osób pomagających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0C53F7A-1AE3-4400-A664-E982BFEA7042}"/>
              </a:ext>
            </a:extLst>
          </p:cNvPr>
          <p:cNvSpPr txBox="1"/>
          <p:nvPr/>
        </p:nvSpPr>
        <p:spPr>
          <a:xfrm>
            <a:off x="2092547" y="379494"/>
            <a:ext cx="61071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/>
              <a:t>Zadania procedury “Niebieskie Karty”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4297A36-FBA8-4685-A452-0D96E90FE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1223" y="4780229"/>
            <a:ext cx="2840982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41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237A5878-3592-4421-B386-39DEE84A8D7A}"/>
              </a:ext>
            </a:extLst>
          </p:cNvPr>
          <p:cNvSpPr txBox="1"/>
          <p:nvPr/>
        </p:nvSpPr>
        <p:spPr>
          <a:xfrm>
            <a:off x="7997" y="1859340"/>
            <a:ext cx="1218400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dirty="0"/>
              <a:t>Rozporządzenie </a:t>
            </a:r>
            <a:br>
              <a:rPr lang="pl-PL" sz="2400" dirty="0"/>
            </a:br>
            <a:r>
              <a:rPr lang="pl-PL" sz="2400" dirty="0"/>
              <a:t>z dnia 13 września 2011 roku</a:t>
            </a:r>
          </a:p>
          <a:p>
            <a:pPr algn="ctr"/>
            <a:r>
              <a:rPr lang="pl-PL" sz="2400" dirty="0"/>
              <a:t>w sprawie procedury „Niebieskie Karty” oraz wzorów formularzy </a:t>
            </a:r>
            <a:br>
              <a:rPr lang="pl-PL" sz="2400" dirty="0"/>
            </a:br>
            <a:r>
              <a:rPr lang="pl-PL" sz="2400" dirty="0"/>
              <a:t>„Niebieska Karta”</a:t>
            </a:r>
          </a:p>
        </p:txBody>
      </p:sp>
    </p:spTree>
    <p:extLst>
      <p:ext uri="{BB962C8B-B14F-4D97-AF65-F5344CB8AC3E}">
        <p14:creationId xmlns:p14="http://schemas.microsoft.com/office/powerpoint/2010/main" val="1975922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97C38B12-9863-4321-9763-10852CF7E01F}"/>
              </a:ext>
            </a:extLst>
          </p:cNvPr>
          <p:cNvSpPr txBox="1"/>
          <p:nvPr/>
        </p:nvSpPr>
        <p:spPr>
          <a:xfrm>
            <a:off x="219403" y="1879407"/>
            <a:ext cx="11753193" cy="2792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dirty="0"/>
              <a:t>§ 2. 1. Wszczęcie procedury następuje przez wypełnienie formularza „Niebieska Karta – A” przez przedstawiciela jednego z podmiotów wymienionych w art. 9d ust. 2 ustawy z dnia 29 lipca 2005 r. o przeciwdziałaniu przemocy w rodzinie, zwanej dalej „ustawą”, w obecności osoby, co do której istnieje podejrzenie, że jest dotknięta przemocą w rodzinie.</a:t>
            </a:r>
          </a:p>
        </p:txBody>
      </p:sp>
    </p:spTree>
    <p:extLst>
      <p:ext uri="{BB962C8B-B14F-4D97-AF65-F5344CB8AC3E}">
        <p14:creationId xmlns:p14="http://schemas.microsoft.com/office/powerpoint/2010/main" val="4042802161"/>
      </p:ext>
    </p:extLst>
  </p:cSld>
  <p:clrMapOvr>
    <a:masterClrMapping/>
  </p:clrMapOvr>
</p:sld>
</file>

<file path=ppt/theme/theme1.xml><?xml version="1.0" encoding="utf-8"?>
<a:theme xmlns:a="http://schemas.openxmlformats.org/drawingml/2006/main" name="Wycinek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80</TotalTime>
  <Words>411</Words>
  <Application>Microsoft Office PowerPoint</Application>
  <PresentationFormat>Panoramiczny</PresentationFormat>
  <Paragraphs>41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6" baseType="lpstr">
      <vt:lpstr>Century Gothic</vt:lpstr>
      <vt:lpstr>Wingdings 3</vt:lpstr>
      <vt:lpstr>Wycinek</vt:lpstr>
      <vt:lpstr>Procedura interwencji służb w sytuacji przemocy w rodzinie „niebieskie karty”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 Kuźmińska</dc:creator>
  <cp:lastModifiedBy>Tomasz Kowalewicz</cp:lastModifiedBy>
  <cp:revision>6</cp:revision>
  <dcterms:created xsi:type="dcterms:W3CDTF">2021-11-24T12:50:52Z</dcterms:created>
  <dcterms:modified xsi:type="dcterms:W3CDTF">2021-11-26T15:16:49Z</dcterms:modified>
</cp:coreProperties>
</file>