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24" autoAdjust="0"/>
  </p:normalViewPr>
  <p:slideViewPr>
    <p:cSldViewPr snapToGrid="0">
      <p:cViewPr varScale="1">
        <p:scale>
          <a:sx n="78" d="100"/>
          <a:sy n="78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A6F52F-04BA-4E9B-B37A-D07F7357C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974388" cy="2971801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ПРОЦЕДУРА ВТРУЧАННЯ СЛУЖБ </a:t>
            </a:r>
            <a:br>
              <a:rPr lang="uk-UA" dirty="0"/>
            </a:br>
            <a:r>
              <a:rPr lang="uk-UA" dirty="0"/>
              <a:t>У СИТУАЦІЇ НАСИЛЬСТВА В СІМ</a:t>
            </a:r>
            <a:r>
              <a:rPr lang="pl-PL" dirty="0"/>
              <a:t>’</a:t>
            </a:r>
            <a:r>
              <a:rPr lang="uk-UA" dirty="0"/>
              <a:t>Ї</a:t>
            </a:r>
            <a:r>
              <a:rPr lang="pl-PL" dirty="0"/>
              <a:t> </a:t>
            </a:r>
            <a:r>
              <a:rPr lang="uk-UA" b="1" dirty="0"/>
              <a:t>«БЛАКИТНІ КАРТИ»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D344B3-942A-4A82-9636-2E0988BB4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5764" y="4647909"/>
            <a:ext cx="4155802" cy="1947333"/>
          </a:xfrm>
        </p:spPr>
        <p:txBody>
          <a:bodyPr/>
          <a:lstStyle/>
          <a:p>
            <a:r>
              <a:rPr lang="uk-UA" dirty="0" err="1"/>
              <a:t>Дорота</a:t>
            </a:r>
            <a:r>
              <a:rPr lang="uk-UA" dirty="0"/>
              <a:t> </a:t>
            </a:r>
            <a:r>
              <a:rPr lang="uk-UA" dirty="0" err="1"/>
              <a:t>Ящак</a:t>
            </a:r>
            <a:r>
              <a:rPr lang="pl-PL" dirty="0"/>
              <a:t>-</a:t>
            </a:r>
            <a:r>
              <a:rPr lang="uk-UA" dirty="0" err="1"/>
              <a:t>Кузмінська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976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C711319-A262-402B-A247-165B9EC53BFF}"/>
              </a:ext>
            </a:extLst>
          </p:cNvPr>
          <p:cNvSpPr txBox="1"/>
          <p:nvPr/>
        </p:nvSpPr>
        <p:spPr>
          <a:xfrm>
            <a:off x="1538223" y="951211"/>
            <a:ext cx="77492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Етапи роботи з членами сім’ї, в якій є проблема </a:t>
            </a:r>
            <a:br>
              <a:rPr lang="uk-UA" sz="2400" dirty="0"/>
            </a:br>
            <a:r>
              <a:rPr lang="uk-UA" sz="2400" dirty="0"/>
              <a:t>насильства</a:t>
            </a:r>
            <a:endParaRPr lang="pl-PL" sz="2400" dirty="0"/>
          </a:p>
          <a:p>
            <a:endParaRPr lang="pl-PL" sz="2400" dirty="0"/>
          </a:p>
          <a:p>
            <a:pPr marL="285750" indent="-285750">
              <a:buFontTx/>
              <a:buChar char="-"/>
            </a:pPr>
            <a:r>
              <a:rPr lang="uk-UA" sz="2400" dirty="0"/>
              <a:t>Втручання служб</a:t>
            </a:r>
            <a:endParaRPr lang="pl-PL" sz="2400" dirty="0"/>
          </a:p>
          <a:p>
            <a:pPr marL="285750" indent="-285750">
              <a:buFontTx/>
              <a:buChar char="-"/>
            </a:pPr>
            <a:r>
              <a:rPr lang="uk-UA" sz="2400" dirty="0"/>
              <a:t>Допомога</a:t>
            </a:r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5A01075-9E06-4CA5-A96E-4E201751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47" y="2363554"/>
            <a:ext cx="4876800" cy="40100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2ADBE5D-5BD1-40FD-9798-4BFD8D36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4" y="3199514"/>
            <a:ext cx="5300424" cy="28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EBE121D-8027-480E-A0E8-C67D91B49251}"/>
              </a:ext>
            </a:extLst>
          </p:cNvPr>
          <p:cNvSpPr txBox="1"/>
          <p:nvPr/>
        </p:nvSpPr>
        <p:spPr>
          <a:xfrm>
            <a:off x="0" y="-82409"/>
            <a:ext cx="11971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Етапи реалізації процедури «Блакитні карти»</a:t>
            </a:r>
            <a:endParaRPr lang="pl-PL" sz="2400" b="1" dirty="0"/>
          </a:p>
          <a:p>
            <a:pPr indent="-285750">
              <a:buFontTx/>
              <a:buChar char="-"/>
            </a:pPr>
            <a:r>
              <a:rPr lang="uk-UA" sz="2400" dirty="0"/>
              <a:t>Втручання служб </a:t>
            </a:r>
            <a:r>
              <a:rPr lang="pl-PL" sz="2400" dirty="0"/>
              <a:t>/ </a:t>
            </a:r>
            <a:r>
              <a:rPr lang="uk-UA" sz="2400" dirty="0"/>
              <a:t>розмова з особою, яка постраждала,</a:t>
            </a:r>
            <a:r>
              <a:rPr lang="pl-PL" sz="2400" dirty="0"/>
              <a:t> – </a:t>
            </a:r>
            <a:r>
              <a:rPr lang="uk-UA" sz="2400" dirty="0"/>
              <a:t>заповнення Карти</a:t>
            </a:r>
            <a:r>
              <a:rPr lang="pl-PL" sz="2400" dirty="0"/>
              <a:t> A, </a:t>
            </a:r>
            <a:r>
              <a:rPr lang="uk-UA" sz="2400" dirty="0"/>
              <a:t>вручення Карти</a:t>
            </a:r>
            <a:r>
              <a:rPr lang="pl-PL" sz="2400" dirty="0"/>
              <a:t> B</a:t>
            </a:r>
          </a:p>
          <a:p>
            <a:pPr indent="-285750">
              <a:buFontTx/>
              <a:buChar char="-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6C7222D-E188-462C-B1B1-7AEFA382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98" y="1151467"/>
            <a:ext cx="9447502" cy="57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A6EFD5-CC44-45B6-96B5-DD7516E1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13" y="812922"/>
            <a:ext cx="2428875" cy="18764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FF47E6D-C215-4F76-A88E-276ACCF0A01C}"/>
              </a:ext>
            </a:extLst>
          </p:cNvPr>
          <p:cNvSpPr txBox="1"/>
          <p:nvPr/>
        </p:nvSpPr>
        <p:spPr>
          <a:xfrm>
            <a:off x="293615" y="213649"/>
            <a:ext cx="111070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/>
              <a:t>Робоча група, створена для роботи з сім’єю,</a:t>
            </a:r>
            <a:r>
              <a:rPr lang="pl-PL" dirty="0"/>
              <a:t> </a:t>
            </a:r>
            <a:r>
              <a:rPr lang="uk-UA" dirty="0"/>
              <a:t>зустрічається</a:t>
            </a:r>
            <a:r>
              <a:rPr lang="pl-PL" dirty="0"/>
              <a:t> </a:t>
            </a:r>
            <a:r>
              <a:rPr lang="uk-UA" dirty="0"/>
              <a:t>з особою, яка зазнала насильства (Карта </a:t>
            </a:r>
            <a:r>
              <a:rPr lang="pl-PL" dirty="0"/>
              <a:t>C</a:t>
            </a:r>
            <a:r>
              <a:rPr lang="uk-UA" dirty="0"/>
              <a:t>), і</a:t>
            </a:r>
            <a:r>
              <a:rPr lang="pl-PL" dirty="0"/>
              <a:t> </a:t>
            </a:r>
            <a:r>
              <a:rPr lang="uk-UA" dirty="0"/>
              <a:t>особою, яка вчиняла насильство</a:t>
            </a:r>
            <a:r>
              <a:rPr lang="pl-PL" dirty="0"/>
              <a:t> </a:t>
            </a:r>
            <a:r>
              <a:rPr lang="uk-UA" dirty="0"/>
              <a:t>(Карта</a:t>
            </a:r>
            <a:r>
              <a:rPr lang="pl-PL" dirty="0"/>
              <a:t> D</a:t>
            </a:r>
            <a:r>
              <a:rPr lang="uk-UA" dirty="0"/>
              <a:t>)</a:t>
            </a: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uk-UA" dirty="0"/>
              <a:t>Складення плану роботи і допомоги особі, яка зазнала насильства</a:t>
            </a:r>
            <a:endParaRPr lang="pl-PL" dirty="0"/>
          </a:p>
          <a:p>
            <a:endParaRPr lang="pl-PL" dirty="0"/>
          </a:p>
          <a:p>
            <a:r>
              <a:rPr lang="pl-PL" dirty="0"/>
              <a:t>- </a:t>
            </a:r>
            <a:r>
              <a:rPr lang="uk-UA" dirty="0"/>
              <a:t>Моніторинг ситуації під час наступних зустрічей з членами сім'ї та візитів до них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974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59952DD-2062-4965-8AAE-132AD755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5" y="243281"/>
            <a:ext cx="11344033" cy="65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C94C131-AF4F-4CA7-97EC-AA1013D90093}"/>
              </a:ext>
            </a:extLst>
          </p:cNvPr>
          <p:cNvSpPr txBox="1"/>
          <p:nvPr/>
        </p:nvSpPr>
        <p:spPr>
          <a:xfrm>
            <a:off x="3381703" y="1647497"/>
            <a:ext cx="358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/>
              <a:t>Трохи історії</a:t>
            </a:r>
            <a:r>
              <a:rPr lang="pl-PL" sz="2400"/>
              <a:t>……..</a:t>
            </a:r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1C85E9D-6662-4AC6-82E7-D73CC611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454" y="2634144"/>
            <a:ext cx="7100511" cy="37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6058012-4FA4-4731-A242-9EC823D8C414}"/>
              </a:ext>
            </a:extLst>
          </p:cNvPr>
          <p:cNvSpPr txBox="1"/>
          <p:nvPr/>
        </p:nvSpPr>
        <p:spPr>
          <a:xfrm>
            <a:off x="498054" y="2288011"/>
            <a:ext cx="550934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Здійснення втручання щодо сім'ї, яка зіткнулася з насильством, відбувається в рамках процедури</a:t>
            </a:r>
            <a:r>
              <a:rPr lang="pl-PL" sz="2400" dirty="0"/>
              <a:t> </a:t>
            </a:r>
            <a:r>
              <a:rPr lang="uk-UA" sz="2400" dirty="0"/>
              <a:t>«Блакитні карти» і не вимагає згоди особи,</a:t>
            </a:r>
            <a:r>
              <a:rPr lang="pl-PL" sz="2400" dirty="0"/>
              <a:t> </a:t>
            </a:r>
            <a:r>
              <a:rPr lang="uk-UA" sz="2400" dirty="0"/>
              <a:t>яка зіткнулася з насильством</a:t>
            </a:r>
            <a:r>
              <a:rPr lang="pl-PL" sz="2400" dirty="0"/>
              <a:t>. </a:t>
            </a:r>
          </a:p>
          <a:p>
            <a:pPr algn="just"/>
            <a:r>
              <a:rPr lang="uk-UA" sz="2400" dirty="0"/>
              <a:t>П. 1 </a:t>
            </a:r>
            <a:r>
              <a:rPr lang="uk-UA" sz="2400" dirty="0" err="1"/>
              <a:t>ст</a:t>
            </a:r>
            <a:r>
              <a:rPr lang="pl-PL" sz="2400" dirty="0"/>
              <a:t>. 9d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0A01F4-2627-4611-A3A4-CC84D3DA81EB}"/>
              </a:ext>
            </a:extLst>
          </p:cNvPr>
          <p:cNvSpPr txBox="1"/>
          <p:nvPr/>
        </p:nvSpPr>
        <p:spPr>
          <a:xfrm>
            <a:off x="606467" y="476681"/>
            <a:ext cx="9695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Закон про протидію насильству в сім</a:t>
            </a:r>
            <a:r>
              <a:rPr lang="pl-PL" sz="2400" dirty="0"/>
              <a:t>’</a:t>
            </a:r>
            <a:r>
              <a:rPr lang="uk-UA" sz="2400" dirty="0"/>
              <a:t>ї</a:t>
            </a:r>
            <a:endParaRPr lang="pl-PL" sz="24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63B0170-F8E9-4796-9726-CA69A12A3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82" y="-48104"/>
            <a:ext cx="4899742" cy="692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48731D2-69F2-41B4-BBA2-9F5E9CB95BBA}"/>
              </a:ext>
            </a:extLst>
          </p:cNvPr>
          <p:cNvSpPr txBox="1"/>
          <p:nvPr/>
        </p:nvSpPr>
        <p:spPr>
          <a:xfrm>
            <a:off x="731240" y="967249"/>
            <a:ext cx="107295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/>
              <a:t>«Блакитні карти»</a:t>
            </a:r>
            <a:r>
              <a:rPr lang="pl-PL" sz="2400" dirty="0"/>
              <a:t> – </a:t>
            </a:r>
            <a:r>
              <a:rPr lang="uk-UA" sz="2400" dirty="0"/>
              <a:t>комплекс заходів, що здійснюються представниками організаційних підрозділів</a:t>
            </a:r>
            <a:r>
              <a:rPr lang="pl-PL" sz="2400" dirty="0"/>
              <a:t> </a:t>
            </a:r>
            <a:r>
              <a:rPr lang="uk-UA" sz="2400" dirty="0"/>
              <a:t>соціальної</a:t>
            </a:r>
          </a:p>
          <a:p>
            <a:pPr algn="ctr">
              <a:lnSpc>
                <a:spcPct val="150000"/>
              </a:lnSpc>
            </a:pPr>
            <a:r>
              <a:rPr lang="uk-UA" sz="2400" dirty="0"/>
              <a:t> допомоги</a:t>
            </a:r>
            <a:r>
              <a:rPr lang="pl-PL" sz="2400" dirty="0"/>
              <a:t>, </a:t>
            </a:r>
            <a:r>
              <a:rPr lang="uk-UA" sz="2400" dirty="0"/>
              <a:t>комісії з вирішення алкогольних проблем</a:t>
            </a:r>
            <a:r>
              <a:rPr lang="pl-PL" sz="2400" dirty="0"/>
              <a:t>, </a:t>
            </a:r>
            <a:r>
              <a:rPr lang="uk-UA" sz="2400" dirty="0"/>
              <a:t>поліції, освіти та охорони здоров'я у зв'язку з обґрунтованою підозрою щодо вчинення насильства в сім'ї</a:t>
            </a:r>
            <a:r>
              <a:rPr lang="pl-PL" sz="2400" dirty="0"/>
              <a:t>.</a:t>
            </a:r>
          </a:p>
          <a:p>
            <a:pPr algn="ctr"/>
            <a:endParaRPr lang="pl-PL" dirty="0"/>
          </a:p>
          <a:p>
            <a:pPr algn="ctr"/>
            <a:r>
              <a:rPr lang="uk-UA" dirty="0"/>
              <a:t>П. 2 </a:t>
            </a:r>
            <a:r>
              <a:rPr lang="uk-UA" dirty="0" err="1"/>
              <a:t>ст</a:t>
            </a:r>
            <a:r>
              <a:rPr lang="pl-PL" dirty="0"/>
              <a:t>. 9d</a:t>
            </a:r>
          </a:p>
        </p:txBody>
      </p:sp>
    </p:spTree>
    <p:extLst>
      <p:ext uri="{BB962C8B-B14F-4D97-AF65-F5344CB8AC3E}">
        <p14:creationId xmlns:p14="http://schemas.microsoft.com/office/powerpoint/2010/main" val="181936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24D5DC5-425D-4548-B7DD-2C4436C92128}"/>
              </a:ext>
            </a:extLst>
          </p:cNvPr>
          <p:cNvSpPr txBox="1"/>
          <p:nvPr/>
        </p:nvSpPr>
        <p:spPr>
          <a:xfrm>
            <a:off x="384047" y="1247365"/>
            <a:ext cx="10636050" cy="2238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/>
              <a:t>Процедура «Блакитні карти»</a:t>
            </a:r>
            <a:r>
              <a:rPr lang="pl-PL" sz="2400" dirty="0"/>
              <a:t> </a:t>
            </a:r>
            <a:r>
              <a:rPr lang="uk-UA" sz="2400" dirty="0"/>
              <a:t>здійснюється на основі принципу співпраці і взаємодії між службами</a:t>
            </a:r>
            <a:r>
              <a:rPr lang="pl-PL" sz="2400" dirty="0"/>
              <a:t>, </a:t>
            </a:r>
            <a:r>
              <a:rPr lang="uk-UA" sz="2400" dirty="0"/>
              <a:t>які зобов'язані її проводити</a:t>
            </a:r>
            <a:r>
              <a:rPr lang="pl-PL" sz="2400" dirty="0"/>
              <a:t> </a:t>
            </a:r>
            <a:r>
              <a:rPr lang="uk-UA" sz="2400" dirty="0"/>
              <a:t>та передавати інформацію про вжиті заходи голові міждисциплінарної групи</a:t>
            </a:r>
            <a:r>
              <a:rPr lang="pl-PL" dirty="0"/>
              <a:t>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3E08BE3-2C55-4F9F-A08F-887EA231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619" y="4225273"/>
            <a:ext cx="285317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5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AB17E6B-E6CC-4C11-8CC3-B7A4A212C5DA}"/>
              </a:ext>
            </a:extLst>
          </p:cNvPr>
          <p:cNvSpPr txBox="1"/>
          <p:nvPr/>
        </p:nvSpPr>
        <p:spPr>
          <a:xfrm>
            <a:off x="965169" y="718274"/>
            <a:ext cx="104761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/>
              <a:t>Процедура починається шляхом заповнення формуляру «Блакитна карта»</a:t>
            </a:r>
            <a:r>
              <a:rPr lang="pl-PL" sz="2400" dirty="0"/>
              <a:t> </a:t>
            </a:r>
            <a:r>
              <a:rPr lang="uk-UA" sz="2400" dirty="0"/>
              <a:t>у випадку появи під час здійснюваних службових чи професійних заходів підозри стосовно вчинення насильства щодо членів сім'ї </a:t>
            </a:r>
            <a:r>
              <a:rPr lang="pl-PL" sz="2400" dirty="0"/>
              <a:t> </a:t>
            </a:r>
            <a:r>
              <a:rPr lang="uk-UA" sz="2400" dirty="0"/>
              <a:t>або на підставі заяви від члена сім'ї чи особи, яка була свідком насильства у сім’ї</a:t>
            </a:r>
            <a:r>
              <a:rPr lang="pl-PL" sz="2400" dirty="0"/>
              <a:t>.</a:t>
            </a:r>
          </a:p>
          <a:p>
            <a:r>
              <a:rPr lang="uk-UA" dirty="0"/>
              <a:t>П. 4 </a:t>
            </a:r>
            <a:r>
              <a:rPr lang="uk-UA" dirty="0" err="1"/>
              <a:t>ст</a:t>
            </a:r>
            <a:r>
              <a:rPr lang="pl-PL" dirty="0"/>
              <a:t>. 9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0D83E6A-A9D1-4E34-A8FA-45F3061E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90" y="3796542"/>
            <a:ext cx="4510481" cy="25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2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9DB9F6D-F3C1-49AF-B201-83D5CA9DFB1A}"/>
              </a:ext>
            </a:extLst>
          </p:cNvPr>
          <p:cNvSpPr txBox="1"/>
          <p:nvPr/>
        </p:nvSpPr>
        <p:spPr>
          <a:xfrm>
            <a:off x="170792" y="923388"/>
            <a:ext cx="12021208" cy="445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- </a:t>
            </a:r>
            <a:r>
              <a:rPr lang="uk-UA" sz="2400" dirty="0"/>
              <a:t>припинення насильства в сім'ї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- </a:t>
            </a:r>
            <a:r>
              <a:rPr lang="uk-UA" sz="2400" dirty="0"/>
              <a:t>надання підтримки і допомоги жертвам насильства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- </a:t>
            </a:r>
            <a:r>
              <a:rPr lang="uk-UA" sz="2400" dirty="0"/>
              <a:t>вжиття більш</a:t>
            </a:r>
            <a:r>
              <a:rPr lang="pl-PL" sz="2400" dirty="0"/>
              <a:t> </a:t>
            </a:r>
            <a:r>
              <a:rPr lang="uk-UA" sz="2400" dirty="0"/>
              <a:t>рішучих</a:t>
            </a:r>
            <a:r>
              <a:rPr lang="pl-PL" sz="2400" dirty="0"/>
              <a:t> </a:t>
            </a:r>
            <a:r>
              <a:rPr lang="uk-UA" sz="2400" dirty="0"/>
              <a:t>заходів щодо кривдників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- </a:t>
            </a:r>
            <a:r>
              <a:rPr lang="uk-UA" sz="2400" dirty="0"/>
              <a:t>системний збір інформації на тему ситуації в даній сім'ї</a:t>
            </a:r>
            <a:br>
              <a:rPr lang="pl-PL" sz="2400" dirty="0"/>
            </a:br>
            <a:r>
              <a:rPr lang="pl-PL" sz="2400" dirty="0"/>
              <a:t>- </a:t>
            </a:r>
            <a:r>
              <a:rPr lang="uk-UA" sz="2400" dirty="0"/>
              <a:t>уніфікація документації, яка може стати доказовим матеріалом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- </a:t>
            </a:r>
            <a:r>
              <a:rPr lang="uk-UA" sz="2400" dirty="0"/>
              <a:t>попереднє діагностування і складення плану допомоги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- </a:t>
            </a:r>
            <a:r>
              <a:rPr lang="uk-UA" sz="2400" dirty="0"/>
              <a:t>запуск місцевої системи допомоги сім'ї та сприяння чіткості </a:t>
            </a:r>
            <a:br>
              <a:rPr lang="uk-UA" sz="2400" dirty="0"/>
            </a:br>
            <a:r>
              <a:rPr lang="pl-PL" sz="2400" dirty="0"/>
              <a:t> </a:t>
            </a:r>
            <a:r>
              <a:rPr lang="uk-UA" sz="2400" dirty="0"/>
              <a:t>роботи осіб, які надають допомогу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C53F7A-1AE3-4400-A664-E982BFEA7042}"/>
              </a:ext>
            </a:extLst>
          </p:cNvPr>
          <p:cNvSpPr txBox="1"/>
          <p:nvPr/>
        </p:nvSpPr>
        <p:spPr>
          <a:xfrm>
            <a:off x="2092547" y="379494"/>
            <a:ext cx="7821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/>
              <a:t>Завдання процедури «Блакитні карти»</a:t>
            </a:r>
            <a:endParaRPr lang="pl-PL" sz="24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4297A36-FBA8-4685-A452-0D96E90F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223" y="4780229"/>
            <a:ext cx="284098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4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37A5878-3592-4421-B386-39DEE84A8D7A}"/>
              </a:ext>
            </a:extLst>
          </p:cNvPr>
          <p:cNvSpPr txBox="1"/>
          <p:nvPr/>
        </p:nvSpPr>
        <p:spPr>
          <a:xfrm>
            <a:off x="7997" y="1859340"/>
            <a:ext cx="121840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Постанова з</a:t>
            </a:r>
            <a:r>
              <a:rPr lang="pl-PL" sz="2400" dirty="0"/>
              <a:t> 13 </a:t>
            </a:r>
            <a:r>
              <a:rPr lang="uk-UA" sz="2400" dirty="0"/>
              <a:t>вересня</a:t>
            </a:r>
            <a:r>
              <a:rPr lang="pl-PL" sz="2400" dirty="0"/>
              <a:t> 2011 </a:t>
            </a:r>
            <a:r>
              <a:rPr lang="uk-UA" sz="2400" dirty="0"/>
              <a:t>року</a:t>
            </a:r>
            <a:endParaRPr lang="pl-PL" sz="2400" dirty="0"/>
          </a:p>
          <a:p>
            <a:pPr algn="ctr"/>
            <a:r>
              <a:rPr lang="uk-UA" sz="2400" dirty="0"/>
              <a:t>про процедуру</a:t>
            </a:r>
            <a:r>
              <a:rPr lang="pl-PL" sz="2400" dirty="0"/>
              <a:t> </a:t>
            </a:r>
            <a:r>
              <a:rPr lang="uk-UA" sz="2400" dirty="0"/>
              <a:t>«Блакитні карти» </a:t>
            </a:r>
            <a:br>
              <a:rPr lang="uk-UA" sz="2400" dirty="0"/>
            </a:br>
            <a:r>
              <a:rPr lang="uk-UA" sz="2400" dirty="0"/>
              <a:t>та зразки</a:t>
            </a:r>
            <a:r>
              <a:rPr lang="pl-PL" sz="2400" dirty="0"/>
              <a:t> </a:t>
            </a:r>
            <a:r>
              <a:rPr lang="uk-UA" sz="2400" dirty="0"/>
              <a:t>формулярів «Блакитна карта»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7592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7C38B12-9863-4321-9763-10852CF7E01F}"/>
              </a:ext>
            </a:extLst>
          </p:cNvPr>
          <p:cNvSpPr txBox="1"/>
          <p:nvPr/>
        </p:nvSpPr>
        <p:spPr>
          <a:xfrm>
            <a:off x="219403" y="1879407"/>
            <a:ext cx="11753193" cy="279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§ 2. 1. </a:t>
            </a:r>
            <a:r>
              <a:rPr lang="uk-UA" sz="2400" dirty="0"/>
              <a:t>Процедура починається шляхом заповнення формуляру</a:t>
            </a:r>
            <a:r>
              <a:rPr lang="pl-PL" sz="2400" dirty="0"/>
              <a:t> </a:t>
            </a:r>
            <a:r>
              <a:rPr lang="uk-UA" sz="2400" dirty="0"/>
              <a:t>«Блакитна карта </a:t>
            </a:r>
            <a:r>
              <a:rPr lang="pl-PL" sz="2400" dirty="0"/>
              <a:t>– A</a:t>
            </a:r>
            <a:r>
              <a:rPr lang="uk-UA" sz="2400" dirty="0"/>
              <a:t>»</a:t>
            </a:r>
            <a:r>
              <a:rPr lang="pl-PL" sz="2400" dirty="0"/>
              <a:t> </a:t>
            </a:r>
            <a:r>
              <a:rPr lang="uk-UA" sz="2400" dirty="0"/>
              <a:t>представником однієї зі служб та органів, вказаних у</a:t>
            </a:r>
            <a:r>
              <a:rPr lang="pl-PL" sz="2400" dirty="0"/>
              <a:t> </a:t>
            </a:r>
            <a:r>
              <a:rPr lang="uk-UA" sz="2400" dirty="0"/>
              <a:t>п. 2 </a:t>
            </a:r>
            <a:r>
              <a:rPr lang="uk-UA" sz="2400" dirty="0" err="1"/>
              <a:t>ст</a:t>
            </a:r>
            <a:r>
              <a:rPr lang="pl-PL" sz="2400" dirty="0"/>
              <a:t>. 9d </a:t>
            </a:r>
            <a:r>
              <a:rPr lang="uk-UA" sz="2400" dirty="0"/>
              <a:t>Закону від </a:t>
            </a:r>
            <a:r>
              <a:rPr lang="pl-PL" sz="2400" dirty="0"/>
              <a:t>29 </a:t>
            </a:r>
            <a:r>
              <a:rPr lang="uk-UA" sz="2400" dirty="0"/>
              <a:t>липня </a:t>
            </a:r>
            <a:r>
              <a:rPr lang="pl-PL" sz="2400" dirty="0"/>
              <a:t>2005 </a:t>
            </a:r>
            <a:r>
              <a:rPr lang="uk-UA" sz="2400" dirty="0"/>
              <a:t>р</a:t>
            </a:r>
            <a:r>
              <a:rPr lang="pl-PL" sz="2400" dirty="0"/>
              <a:t>. </a:t>
            </a:r>
            <a:r>
              <a:rPr lang="uk-UA" sz="2400" dirty="0"/>
              <a:t>про протидію насильству в сім’ї</a:t>
            </a:r>
            <a:r>
              <a:rPr lang="pl-PL" sz="2400" dirty="0"/>
              <a:t>, </a:t>
            </a:r>
            <a:r>
              <a:rPr lang="uk-UA" sz="2400" dirty="0"/>
              <a:t>далі за текстом – «Закон»</a:t>
            </a:r>
            <a:r>
              <a:rPr lang="pl-PL" sz="2400" dirty="0"/>
              <a:t>, </a:t>
            </a:r>
            <a:r>
              <a:rPr lang="uk-UA" sz="2400" dirty="0"/>
              <a:t>у присутності особи</a:t>
            </a:r>
            <a:r>
              <a:rPr lang="pl-PL" sz="2400" dirty="0"/>
              <a:t>, </a:t>
            </a:r>
            <a:r>
              <a:rPr lang="uk-UA" sz="2400" dirty="0"/>
              <a:t>щодо якої існує підозра</a:t>
            </a:r>
            <a:r>
              <a:rPr lang="pl-PL" sz="2400" dirty="0"/>
              <a:t>, </a:t>
            </a:r>
            <a:r>
              <a:rPr lang="uk-UA" sz="2400" dirty="0"/>
              <a:t>що вона зіткнулася з насильством у сім'ї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802161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</TotalTime>
  <Words>441</Words>
  <Application>Microsoft Office PowerPoint</Application>
  <PresentationFormat>Panoramiczny</PresentationFormat>
  <Paragraphs>41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Wycinek</vt:lpstr>
      <vt:lpstr>ПРОЦЕДУРА ВТРУЧАННЯ СЛУЖБ  У СИТУАЦІЇ НАСИЛЬСТВА В СІМ’Ї «БЛАКИТНІ КАРТИ»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Kuźmińska</dc:creator>
  <cp:lastModifiedBy>Tomasz Kowalewicz</cp:lastModifiedBy>
  <cp:revision>10</cp:revision>
  <dcterms:created xsi:type="dcterms:W3CDTF">2021-11-24T12:50:52Z</dcterms:created>
  <dcterms:modified xsi:type="dcterms:W3CDTF">2021-12-04T11:59:52Z</dcterms:modified>
</cp:coreProperties>
</file>