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sldIdLst>
    <p:sldId id="256" r:id="rId2"/>
    <p:sldId id="282" r:id="rId3"/>
    <p:sldId id="259" r:id="rId4"/>
    <p:sldId id="281" r:id="rId5"/>
    <p:sldId id="283" r:id="rId6"/>
    <p:sldId id="284" r:id="rId7"/>
    <p:sldId id="268" r:id="rId8"/>
    <p:sldId id="258" r:id="rId9"/>
    <p:sldId id="266" r:id="rId10"/>
    <p:sldId id="267" r:id="rId11"/>
    <p:sldId id="262" r:id="rId12"/>
    <p:sldId id="269" r:id="rId13"/>
    <p:sldId id="270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9243AB"/>
    <a:srgbClr val="007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>
        <p:scale>
          <a:sx n="100" d="100"/>
          <a:sy n="100" d="100"/>
        </p:scale>
        <p:origin x="-946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CFABE-4B93-4F39-A5CE-FBF7244E83C7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D1AF-B327-4AA5-B27B-53EBC1178E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25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17361-2D04-4CA4-81C1-638E7381410E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07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27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2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28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80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096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06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64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96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2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67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14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11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854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9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4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64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09D7-4D20-4205-9625-69CDF47C9B21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8E293A-2872-4E5D-93BC-D650A03A1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42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ogatc.com.ua/" TargetMode="External"/><Relationship Id="rId2" Type="http://schemas.openxmlformats.org/officeDocument/2006/relationships/hyperlink" Target="https://www.facebook.com/doroga.centr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roga.032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29841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3200"/>
            </a:pPr>
            <a:r>
              <a:rPr lang="uk-UA" sz="2400" b="1" dirty="0" smtClean="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«Розвиток послуг в сфері психічного здоров’я»</a:t>
            </a:r>
            <a:endParaRPr sz="2400" b="1" dirty="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7460" y="2354340"/>
            <a:ext cx="3868340" cy="8130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b="0" i="1" dirty="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</a:pPr>
            <a:endParaRPr sz="6000" b="0" i="1" dirty="0">
              <a:solidFill>
                <a:srgbClr val="22222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sz="half" idx="2"/>
          </p:nvPr>
        </p:nvSpPr>
        <p:spPr>
          <a:xfrm>
            <a:off x="971601" y="2278685"/>
            <a:ext cx="6336704" cy="617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rgbClr val="595959"/>
              </a:buClr>
              <a:buSzPts val="2400"/>
              <a:buNone/>
            </a:pPr>
            <a:r>
              <a:rPr lang="uk-UA" dirty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Громадська організація «Центр «Дорога»</a:t>
            </a:r>
            <a:endParaRPr dirty="0"/>
          </a:p>
        </p:txBody>
      </p:sp>
      <p:pic>
        <p:nvPicPr>
          <p:cNvPr id="88" name="Google Shape;88;p13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3">
            <a:alphaModFix/>
          </a:blip>
          <a:stretch/>
        </p:blipFill>
        <p:spPr>
          <a:xfrm>
            <a:off x="2699792" y="2996952"/>
            <a:ext cx="2588095" cy="242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 1"/>
          <p:cNvSpPr>
            <a:spLocks noGrp="1"/>
          </p:cNvSpPr>
          <p:nvPr>
            <p:ph type="body" sz="quarter" idx="3"/>
          </p:nvPr>
        </p:nvSpPr>
        <p:spPr>
          <a:xfrm>
            <a:off x="11484768" y="2492895"/>
            <a:ext cx="72008" cy="244349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Реабілітаційні центри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Тривалість від 28 днів до 1,5 року </a:t>
            </a:r>
          </a:p>
          <a:p>
            <a:r>
              <a:rPr lang="uk-UA" dirty="0"/>
              <a:t>Терапевтична спільнота</a:t>
            </a:r>
          </a:p>
          <a:p>
            <a:r>
              <a:rPr lang="uk-UA" dirty="0" err="1"/>
              <a:t>Міннесотська</a:t>
            </a:r>
            <a:r>
              <a:rPr lang="uk-UA" dirty="0"/>
              <a:t> модель </a:t>
            </a:r>
          </a:p>
          <a:p>
            <a:r>
              <a:rPr lang="uk-UA" dirty="0"/>
              <a:t>Примусове лікування </a:t>
            </a:r>
          </a:p>
          <a:p>
            <a:pPr marL="0" indent="0">
              <a:buNone/>
            </a:pPr>
            <a:r>
              <a:rPr lang="uk-UA" dirty="0"/>
              <a:t>Хто? </a:t>
            </a:r>
          </a:p>
          <a:p>
            <a:r>
              <a:rPr lang="uk-UA" dirty="0"/>
              <a:t>Релігійні спільноти, приватні, громадські організації, благодійні фонди.</a:t>
            </a:r>
          </a:p>
          <a:p>
            <a:pPr marL="0" indent="0">
              <a:buNone/>
            </a:pPr>
            <a:r>
              <a:rPr lang="uk-UA" dirty="0"/>
              <a:t>За рахунок коштів клієнта.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uk-UA" dirty="0" err="1"/>
              <a:t>оціальне</a:t>
            </a:r>
            <a:r>
              <a:rPr lang="uk-UA" dirty="0"/>
              <a:t> замовлення ?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0210" y="536147"/>
            <a:ext cx="2633718" cy="158417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33" y="286932"/>
            <a:ext cx="6019891" cy="277470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28595" y="3212976"/>
            <a:ext cx="8329466" cy="31807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/>
              <a:t>Реабілітаційний</a:t>
            </a:r>
            <a:r>
              <a:rPr lang="ru-RU" b="1" dirty="0"/>
              <a:t> центр для </a:t>
            </a:r>
            <a:r>
              <a:rPr lang="ru-RU" b="1" dirty="0" err="1"/>
              <a:t>узалежних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алкоголю та </a:t>
            </a:r>
            <a:r>
              <a:rPr lang="ru-RU" b="1" dirty="0" err="1"/>
              <a:t>наркотиків</a:t>
            </a:r>
            <a:r>
              <a:rPr lang="ru-RU" b="1" dirty="0"/>
              <a:t>.</a:t>
            </a:r>
          </a:p>
          <a:p>
            <a:pPr algn="ctr"/>
            <a:endParaRPr lang="ru-RU" b="1" dirty="0"/>
          </a:p>
          <a:p>
            <a:pPr algn="just"/>
            <a:r>
              <a:rPr lang="ru-RU" dirty="0"/>
              <a:t>Центр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в 2004 </a:t>
            </a:r>
            <a:r>
              <a:rPr lang="ru-RU" dirty="0" err="1"/>
              <a:t>році</a:t>
            </a:r>
            <a:r>
              <a:rPr lang="ru-RU" dirty="0"/>
              <a:t>. З 2009 року є членом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en-US" dirty="0"/>
              <a:t>“Euro TC”</a:t>
            </a:r>
            <a:r>
              <a:rPr lang="ru-RU" dirty="0"/>
              <a:t>- </a:t>
            </a:r>
            <a:r>
              <a:rPr lang="uk-UA" dirty="0"/>
              <a:t>Європейських Центрів Лікування </a:t>
            </a:r>
            <a:r>
              <a:rPr lang="uk-UA" dirty="0" err="1"/>
              <a:t>Узалежнень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Програма</a:t>
            </a:r>
            <a:r>
              <a:rPr lang="ru-RU" dirty="0"/>
              <a:t> центру – </a:t>
            </a:r>
            <a:r>
              <a:rPr lang="ru-RU" dirty="0" err="1"/>
              <a:t>довготривала</a:t>
            </a:r>
            <a:r>
              <a:rPr lang="ru-RU" dirty="0"/>
              <a:t> </a:t>
            </a:r>
            <a:r>
              <a:rPr lang="ru-RU" dirty="0" err="1"/>
              <a:t>реабілітація</a:t>
            </a:r>
            <a:r>
              <a:rPr lang="ru-RU" dirty="0"/>
              <a:t>, яка </a:t>
            </a:r>
            <a:r>
              <a:rPr lang="ru-RU" dirty="0" err="1"/>
              <a:t>базується</a:t>
            </a:r>
            <a:r>
              <a:rPr lang="ru-RU" dirty="0"/>
              <a:t> на принципах </a:t>
            </a:r>
            <a:r>
              <a:rPr lang="ru-RU" dirty="0" err="1"/>
              <a:t>терапевтичної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 та </a:t>
            </a:r>
            <a:r>
              <a:rPr lang="uk-UA" dirty="0"/>
              <a:t>програми </a:t>
            </a:r>
            <a:r>
              <a:rPr lang="en-US" dirty="0"/>
              <a:t>“</a:t>
            </a:r>
            <a:r>
              <a:rPr lang="ru-RU" dirty="0"/>
              <a:t>12 </a:t>
            </a:r>
            <a:r>
              <a:rPr lang="ru-RU" dirty="0" err="1"/>
              <a:t>кроків</a:t>
            </a:r>
            <a:r>
              <a:rPr lang="en-US" dirty="0"/>
              <a:t>”</a:t>
            </a:r>
            <a:r>
              <a:rPr lang="uk-UA" dirty="0"/>
              <a:t> Анонімних Алкоголіків.</a:t>
            </a:r>
          </a:p>
          <a:p>
            <a:pPr algn="just"/>
            <a:r>
              <a:rPr lang="uk-UA" altLang="uk-UA" dirty="0">
                <a:solidFill>
                  <a:srgbClr val="212121"/>
                </a:solidFill>
                <a:latin typeface="inherit"/>
              </a:rPr>
              <a:t>Всесвітньо відомі програми-прототипи  - </a:t>
            </a:r>
            <a:r>
              <a:rPr lang="uk-UA" altLang="uk-UA" dirty="0" err="1">
                <a:solidFill>
                  <a:srgbClr val="212121"/>
                </a:solidFill>
                <a:latin typeface="inherit"/>
              </a:rPr>
              <a:t>нпр</a:t>
            </a:r>
            <a:r>
              <a:rPr lang="uk-UA" altLang="uk-UA" dirty="0">
                <a:solidFill>
                  <a:srgbClr val="212121"/>
                </a:solidFill>
                <a:latin typeface="inherit"/>
              </a:rPr>
              <a:t>, DAYTOP (США), існують з 1963 року і їх реабілітаційна ефективність описана в науковій літературі.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-  </a:t>
            </a:r>
            <a:r>
              <a:rPr lang="ru-RU" dirty="0" err="1"/>
              <a:t>понад</a:t>
            </a:r>
            <a:r>
              <a:rPr lang="ru-RU" dirty="0"/>
              <a:t> 80 % </a:t>
            </a:r>
            <a:r>
              <a:rPr lang="ru-RU" dirty="0" err="1"/>
              <a:t>випускників</a:t>
            </a:r>
            <a:r>
              <a:rPr lang="ru-RU" dirty="0"/>
              <a:t> </a:t>
            </a:r>
            <a:r>
              <a:rPr lang="ru-RU" dirty="0" err="1"/>
              <a:t>тверезі</a:t>
            </a:r>
            <a:r>
              <a:rPr lang="ru-RU" dirty="0"/>
              <a:t> і </a:t>
            </a:r>
            <a:r>
              <a:rPr lang="ru-RU" dirty="0" err="1"/>
              <a:t>успішні</a:t>
            </a:r>
            <a:r>
              <a:rPr lang="ru-RU" dirty="0"/>
              <a:t> люди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до 60 </a:t>
            </a:r>
            <a:r>
              <a:rPr lang="ru-RU" dirty="0" err="1"/>
              <a:t>років</a:t>
            </a:r>
            <a:r>
              <a:rPr lang="ru-RU" dirty="0"/>
              <a:t> (</a:t>
            </a:r>
            <a:r>
              <a:rPr lang="ru-RU" dirty="0" err="1"/>
              <a:t>моніторинг</a:t>
            </a:r>
            <a:r>
              <a:rPr lang="ru-RU" dirty="0"/>
              <a:t> 2-3 роки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). </a:t>
            </a:r>
          </a:p>
          <a:p>
            <a:pPr algn="just"/>
            <a:endParaRPr lang="uk-UA" altLang="uk-UA" dirty="0">
              <a:solidFill>
                <a:srgbClr val="212121"/>
              </a:solidFill>
              <a:latin typeface="inherit"/>
            </a:endParaRPr>
          </a:p>
          <a:p>
            <a:pPr algn="just"/>
            <a:r>
              <a:rPr lang="uk-UA" altLang="uk-UA" dirty="0">
                <a:solidFill>
                  <a:srgbClr val="212121"/>
                </a:solidFill>
                <a:latin typeface="inherit"/>
              </a:rPr>
              <a:t>Співробітниками ТС є навчені соціальні працівники та фахівці інших спеціальностей. Основний штат включає колишніх споживачів наркотиків, які пройшли курс реабілітації в ТС і навчені методам і теорії терапевтичних спільнот. Інші співробітники є фахівцями в таких областях як соціальна робота, психологія, психотерапія, фінанси, адміністративна робота і закон</a:t>
            </a:r>
            <a:r>
              <a:rPr lang="uk-UA" altLang="uk-UA" sz="800" dirty="0"/>
              <a:t> .</a:t>
            </a:r>
            <a:endParaRPr lang="uk-UA" altLang="uk-UA" sz="2000" dirty="0">
              <a:latin typeface="Arial" panose="020B0604020202020204" pitchFamily="34" charset="0"/>
            </a:endParaRPr>
          </a:p>
          <a:p>
            <a:pPr algn="just"/>
            <a:endParaRPr lang="ru-RU" dirty="0"/>
          </a:p>
          <a:p>
            <a:pPr algn="just"/>
            <a:endParaRPr lang="uk-UA" dirty="0"/>
          </a:p>
        </p:txBody>
      </p:sp>
      <p:pic>
        <p:nvPicPr>
          <p:cNvPr id="4098" name="Picture 2" descr="C:\Users\админ\Desktop\Новая папка (3)\10464326_374254819409796_3985803485339646816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4" y="819402"/>
            <a:ext cx="1507875" cy="15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1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2681" y="5121"/>
            <a:ext cx="3008313" cy="959025"/>
          </a:xfrm>
        </p:spPr>
        <p:txBody>
          <a:bodyPr anchor="ctr"/>
          <a:lstStyle/>
          <a:p>
            <a:pPr algn="ctr"/>
            <a:r>
              <a:rPr lang="uk-UA" sz="2400" b="1" dirty="0"/>
              <a:t>Розпорядок</a:t>
            </a:r>
            <a:r>
              <a:rPr lang="uk-UA" b="1" dirty="0"/>
              <a:t> </a:t>
            </a:r>
            <a:r>
              <a:rPr lang="uk-UA" sz="2400" b="1" dirty="0"/>
              <a:t>дня</a:t>
            </a:r>
            <a:endParaRPr lang="ru-RU" sz="24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05789BB1-36C6-4AD8-83F6-69136A39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586" y="273051"/>
            <a:ext cx="5688102" cy="387603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912" y="764704"/>
            <a:ext cx="5112568" cy="3614135"/>
          </a:xfrm>
        </p:spPr>
        <p:txBody>
          <a:bodyPr>
            <a:normAutofit fontScale="62500" lnSpcReduction="20000"/>
          </a:bodyPr>
          <a:lstStyle/>
          <a:p>
            <a:r>
              <a:rPr lang="uk-UA" sz="1800" dirty="0"/>
              <a:t>Підйом 7.00 ( субота - 8.00, неділя - 9.00)</a:t>
            </a:r>
          </a:p>
          <a:p>
            <a:r>
              <a:rPr lang="uk-UA" sz="1800" dirty="0"/>
              <a:t>Зарядка 7.10- 7.30 ( субота 8.10-8.30, неділя - немає)</a:t>
            </a:r>
          </a:p>
          <a:p>
            <a:r>
              <a:rPr lang="uk-UA" sz="1800" dirty="0"/>
              <a:t>Сніданок 8.00 ( субота - 9.00, неділя- 9.30)</a:t>
            </a:r>
          </a:p>
          <a:p>
            <a:endParaRPr lang="ru-RU" sz="1800" dirty="0"/>
          </a:p>
          <a:p>
            <a:r>
              <a:rPr lang="uk-UA" sz="1800" dirty="0"/>
              <a:t>Ранкові збори 8.40 – 9.30</a:t>
            </a:r>
          </a:p>
          <a:p>
            <a:endParaRPr lang="ru-RU" sz="1800" dirty="0"/>
          </a:p>
          <a:p>
            <a:r>
              <a:rPr lang="uk-UA" sz="1800" dirty="0"/>
              <a:t>Написання письмових завдань/ групова терапія 9.45 – 11.45 </a:t>
            </a:r>
          </a:p>
          <a:p>
            <a:endParaRPr lang="ru-RU" sz="1800" dirty="0"/>
          </a:p>
          <a:p>
            <a:r>
              <a:rPr lang="uk-UA" sz="1800" dirty="0"/>
              <a:t>Другий сніданок 11.45- 12.00 </a:t>
            </a:r>
          </a:p>
          <a:p>
            <a:endParaRPr lang="ru-RU" sz="1800" dirty="0"/>
          </a:p>
          <a:p>
            <a:r>
              <a:rPr lang="uk-UA" sz="1800" dirty="0"/>
              <a:t>Робота з організації свого побуту 12.10 -13.50</a:t>
            </a:r>
          </a:p>
          <a:p>
            <a:endParaRPr lang="ru-RU" sz="1800" dirty="0"/>
          </a:p>
          <a:p>
            <a:r>
              <a:rPr lang="uk-UA" sz="1800" dirty="0"/>
              <a:t>Обід 14.10 ( неділя - 14.00)</a:t>
            </a:r>
            <a:endParaRPr lang="ru-RU" sz="1800" dirty="0"/>
          </a:p>
          <a:p>
            <a:endParaRPr lang="ru-RU" dirty="0"/>
          </a:p>
        </p:txBody>
      </p:sp>
      <p:pic>
        <p:nvPicPr>
          <p:cNvPr id="3078" name="Picture 6" descr="C:\Documents and Settings\admin\Мои документы\Завантаження\10659194_730719806993080_18935283451150353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4378839"/>
            <a:ext cx="2340280" cy="245576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" y="1"/>
            <a:ext cx="3383848" cy="2132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3448739" cy="22768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DA5A52-4ECF-49EA-A5FA-31A54288DD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4365" y="3431039"/>
            <a:ext cx="2703798" cy="413988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411760" y="2996952"/>
            <a:ext cx="72008" cy="720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2123728" y="35730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123728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269979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3293868" y="5085184"/>
            <a:ext cx="10829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3563888" y="5013176"/>
            <a:ext cx="144016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2987824" y="4941168"/>
            <a:ext cx="144016" cy="252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94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94233"/>
            <a:ext cx="3008313" cy="658503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b="1" dirty="0"/>
              <a:t>Розпорядок</a:t>
            </a:r>
            <a:r>
              <a:rPr lang="uk-UA" b="1" dirty="0"/>
              <a:t> </a:t>
            </a:r>
            <a:r>
              <a:rPr lang="uk-UA" sz="2800" b="1" dirty="0"/>
              <a:t>дня</a:t>
            </a:r>
            <a:endParaRPr lang="ru-RU" dirty="0"/>
          </a:p>
        </p:txBody>
      </p:sp>
      <p:pic>
        <p:nvPicPr>
          <p:cNvPr id="5" name="Содержимое 4" descr="IMG_0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836712"/>
            <a:ext cx="2771800" cy="257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96878" y="1052736"/>
            <a:ext cx="3593730" cy="5184575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1875" dirty="0"/>
              <a:t>Групова терапія/ навчання/ індивідуальна терапія 15.00 – 17.00</a:t>
            </a:r>
          </a:p>
          <a:p>
            <a:endParaRPr lang="ru-RU" sz="1875" dirty="0"/>
          </a:p>
          <a:p>
            <a:r>
              <a:rPr lang="uk-UA" sz="1875" dirty="0"/>
              <a:t>Вільний час 17.00 -18.00</a:t>
            </a:r>
          </a:p>
          <a:p>
            <a:endParaRPr lang="ru-RU" sz="1875" dirty="0"/>
          </a:p>
          <a:p>
            <a:r>
              <a:rPr lang="uk-UA" sz="1875" dirty="0"/>
              <a:t>Вечеря - 18.00</a:t>
            </a:r>
          </a:p>
          <a:p>
            <a:endParaRPr lang="ru-RU" sz="1875" dirty="0"/>
          </a:p>
          <a:p>
            <a:r>
              <a:rPr lang="uk-UA" sz="1875" dirty="0"/>
              <a:t>Вільний час/ виконання індивідуальних завдань/ підготовка до підсумків дня 18.30 – 20.00</a:t>
            </a:r>
          </a:p>
          <a:p>
            <a:endParaRPr lang="ru-RU" sz="1875" dirty="0"/>
          </a:p>
          <a:p>
            <a:r>
              <a:rPr lang="uk-UA" sz="1875" dirty="0"/>
              <a:t>Підсумки дня 20.00 – 21.00</a:t>
            </a:r>
          </a:p>
          <a:p>
            <a:endParaRPr lang="ru-RU" sz="1875" dirty="0"/>
          </a:p>
          <a:p>
            <a:r>
              <a:rPr lang="uk-UA" sz="1875" dirty="0"/>
              <a:t>Нічна тиша 23.00, окрім суботи.</a:t>
            </a:r>
          </a:p>
          <a:p>
            <a:endParaRPr lang="ru-RU" sz="1875" dirty="0"/>
          </a:p>
          <a:p>
            <a:r>
              <a:rPr lang="uk-UA" sz="1875" dirty="0"/>
              <a:t>На вихідні виїзди в сауну, кіно, театр, аквапарк, прогулянки, походи, баскетбол, футбол, настільний теніс та ін..</a:t>
            </a:r>
            <a:endParaRPr lang="ru-RU" sz="1875" dirty="0"/>
          </a:p>
        </p:txBody>
      </p:sp>
      <p:pic>
        <p:nvPicPr>
          <p:cNvPr id="4098" name="Picture 2" descr="C:\Documents and Settings\admin\Мои документы\Завантаження\11921634_477219742446636_689553757180866887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5" y="836712"/>
            <a:ext cx="2745174" cy="257175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Завантаження\11056086_461590127342931_730224340409311785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4" y="3537215"/>
            <a:ext cx="2836954" cy="270009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8741"/>
            <a:ext cx="2771800" cy="280857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15616" y="4437112"/>
            <a:ext cx="4571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1691680" y="44371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1979712" y="4437112"/>
            <a:ext cx="7200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827584" y="4545124"/>
            <a:ext cx="144016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7308304" y="4941168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7524328" y="4977172"/>
            <a:ext cx="72008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7668344" y="5157192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7956376" y="53012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7812360" y="515719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6948264" y="53012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6804248" y="5445224"/>
            <a:ext cx="117727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7236296" y="537321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7524328" y="5409220"/>
            <a:ext cx="81723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7758100" y="5373216"/>
            <a:ext cx="12626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7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3050"/>
            <a:ext cx="8075240" cy="5853113"/>
          </a:xfrm>
        </p:spPr>
        <p:txBody>
          <a:bodyPr anchor="t"/>
          <a:lstStyle/>
          <a:p>
            <a:pPr marL="0" indent="0" algn="ctr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Запорука ефективності програми лікування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</a:rPr>
              <a:t>участь сім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ї у процесі видужання.</a:t>
            </a:r>
          </a:p>
          <a:p>
            <a:pPr marL="0" indent="0" algn="ctr">
              <a:buNone/>
            </a:pP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admin\Мои документы\Завантаження\13891834_607771572724785_6377499611276635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501008"/>
            <a:ext cx="2800300" cy="2625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0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889" y="639239"/>
            <a:ext cx="6858000" cy="1063276"/>
          </a:xfrm>
        </p:spPr>
        <p:txBody>
          <a:bodyPr/>
          <a:lstStyle/>
          <a:p>
            <a:r>
              <a:rPr lang="uk-UA" b="1" dirty="0"/>
              <a:t>Дякуємо за увагу!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7632848" cy="42484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Львів. Вул. </a:t>
            </a:r>
            <a:r>
              <a:rPr lang="uk-UA" sz="4000" b="1" dirty="0" err="1">
                <a:solidFill>
                  <a:schemeClr val="accent1">
                    <a:lumMod val="50000"/>
                  </a:schemeClr>
                </a:solidFill>
              </a:rPr>
              <a:t>Кульпарківська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, 160 </a:t>
            </a:r>
          </a:p>
          <a:p>
            <a:pPr algn="ctr"/>
            <a:r>
              <a:rPr lang="uk-UA" sz="4000" b="1" dirty="0" err="1">
                <a:solidFill>
                  <a:schemeClr val="accent1">
                    <a:lumMod val="50000"/>
                  </a:schemeClr>
                </a:solidFill>
              </a:rPr>
              <a:t>Тел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. +38 097 75 200 20</a:t>
            </a:r>
          </a:p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		+38 067 341 48 69</a:t>
            </a:r>
          </a:p>
          <a:p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Фейсбук</a:t>
            </a:r>
            <a:r>
              <a:rPr lang="uk-UA" altLang="uk-UA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altLang="uk-UA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https://www.facebook.com/doroga.centre/</a:t>
            </a:r>
            <a:endParaRPr lang="uk-UA" altLang="uk-UA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uk-UA" altLang="uk-UA" sz="4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k-UA" altLang="uk-UA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r>
              <a:rPr kumimoji="0" lang="uk-UA" altLang="uk-UA" sz="4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uk-UA" altLang="uk-UA" sz="40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www.dorogatc.com.ua</a:t>
            </a:r>
            <a:endParaRPr kumimoji="0" lang="uk-UA" altLang="uk-UA" sz="40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Довідник міста </a:t>
            </a:r>
            <a:r>
              <a:rPr lang="uk-UA" altLang="uk-UA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https://doroga.032.ua/</a:t>
            </a:r>
            <a:endParaRPr lang="uk-UA" altLang="uk-UA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C74D8A60-E2F3-431C-8038-DBFE66C5EAD6}"/>
              </a:ext>
            </a:extLst>
          </p:cNvPr>
          <p:cNvSpPr txBox="1">
            <a:spLocks/>
          </p:cNvSpPr>
          <p:nvPr/>
        </p:nvSpPr>
        <p:spPr>
          <a:xfrm>
            <a:off x="971600" y="2060848"/>
            <a:ext cx="6275039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4000" i="1" dirty="0" err="1">
                <a:solidFill>
                  <a:srgbClr val="007DDA"/>
                </a:solidFill>
              </a:rPr>
              <a:t>Узалежнення</a:t>
            </a:r>
            <a:r>
              <a:rPr lang="uk-UA" sz="4000" i="1" dirty="0">
                <a:solidFill>
                  <a:srgbClr val="007DDA"/>
                </a:solidFill>
              </a:rPr>
              <a:t> – </a:t>
            </a:r>
          </a:p>
          <a:p>
            <a:pPr marL="0" indent="0" algn="ctr">
              <a:buFont typeface="Wingdings 3" charset="2"/>
              <a:buNone/>
            </a:pPr>
            <a:r>
              <a:rPr lang="uk-UA" sz="4000" i="1" dirty="0" err="1">
                <a:solidFill>
                  <a:srgbClr val="00B050"/>
                </a:solidFill>
              </a:rPr>
              <a:t>біо</a:t>
            </a:r>
            <a:r>
              <a:rPr lang="uk-UA" sz="4000" i="1" dirty="0">
                <a:solidFill>
                  <a:srgbClr val="007DDA"/>
                </a:solidFill>
              </a:rPr>
              <a:t>-</a:t>
            </a:r>
            <a:r>
              <a:rPr lang="uk-UA" sz="4000" i="1" dirty="0" err="1">
                <a:solidFill>
                  <a:srgbClr val="9243AB"/>
                </a:solidFill>
              </a:rPr>
              <a:t>психо</a:t>
            </a:r>
            <a:r>
              <a:rPr lang="uk-UA" sz="4000" i="1" dirty="0">
                <a:solidFill>
                  <a:srgbClr val="007DDA"/>
                </a:solidFill>
              </a:rPr>
              <a:t>-</a:t>
            </a:r>
            <a:r>
              <a:rPr lang="uk-UA" sz="4000" i="1" dirty="0" err="1">
                <a:solidFill>
                  <a:srgbClr val="FFC000"/>
                </a:solidFill>
              </a:rPr>
              <a:t>соціо</a:t>
            </a:r>
            <a:r>
              <a:rPr lang="uk-UA" sz="4000" i="1" dirty="0">
                <a:solidFill>
                  <a:srgbClr val="007DDA"/>
                </a:solidFill>
              </a:rPr>
              <a:t>-</a:t>
            </a:r>
            <a:r>
              <a:rPr lang="uk-UA" sz="4000" i="1" dirty="0">
                <a:solidFill>
                  <a:schemeClr val="accent4"/>
                </a:solidFill>
              </a:rPr>
              <a:t>духовна</a:t>
            </a:r>
            <a:r>
              <a:rPr lang="uk-UA" sz="4000" i="1" dirty="0">
                <a:solidFill>
                  <a:srgbClr val="007DDA"/>
                </a:solidFill>
              </a:rPr>
              <a:t> </a:t>
            </a:r>
          </a:p>
          <a:p>
            <a:pPr marL="0" indent="0" algn="ctr">
              <a:buFont typeface="Wingdings 3" charset="2"/>
              <a:buNone/>
            </a:pPr>
            <a:r>
              <a:rPr lang="uk-UA" sz="4000" i="1" dirty="0">
                <a:solidFill>
                  <a:srgbClr val="007DDA"/>
                </a:solidFill>
              </a:rPr>
              <a:t>хвороба. </a:t>
            </a:r>
          </a:p>
        </p:txBody>
      </p:sp>
    </p:spTree>
    <p:extLst>
      <p:ext uri="{BB962C8B-B14F-4D97-AF65-F5344CB8AC3E}">
        <p14:creationId xmlns:p14="http://schemas.microsoft.com/office/powerpoint/2010/main" val="167520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1666875" cy="1162050"/>
          </a:xfrm>
        </p:spPr>
        <p:txBody>
          <a:bodyPr/>
          <a:lstStyle/>
          <a:p>
            <a:r>
              <a:rPr lang="uk-UA" dirty="0"/>
              <a:t>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536" y="1628800"/>
            <a:ext cx="6984776" cy="3849985"/>
          </a:xfrm>
        </p:spPr>
        <p:txBody>
          <a:bodyPr>
            <a:normAutofit/>
          </a:bodyPr>
          <a:lstStyle/>
          <a:p>
            <a:endParaRPr lang="uk-UA" dirty="0"/>
          </a:p>
          <a:p>
            <a:pPr marL="342900" indent="-342900" algn="ctr">
              <a:buFont typeface="+mj-lt"/>
              <a:buAutoNum type="arabicPeriod"/>
            </a:pPr>
            <a:r>
              <a:rPr lang="uk-UA" sz="3300" b="1" dirty="0">
                <a:solidFill>
                  <a:schemeClr val="accent1">
                    <a:lumMod val="75000"/>
                  </a:schemeClr>
                </a:solidFill>
              </a:rPr>
              <a:t>Первинна хвороба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uk-UA" sz="3300" b="1" dirty="0">
                <a:solidFill>
                  <a:schemeClr val="accent1">
                    <a:lumMod val="75000"/>
                  </a:schemeClr>
                </a:solidFill>
              </a:rPr>
              <a:t>Прогресуюча хвороба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uk-UA" sz="3300" b="1" dirty="0">
                <a:solidFill>
                  <a:schemeClr val="accent1">
                    <a:lumMod val="75000"/>
                  </a:schemeClr>
                </a:solidFill>
              </a:rPr>
              <a:t> Хронічна хвороба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uk-UA" sz="3300" b="1" dirty="0">
                <a:solidFill>
                  <a:schemeClr val="accent1">
                    <a:lumMod val="75000"/>
                  </a:schemeClr>
                </a:solidFill>
              </a:rPr>
              <a:t> Смертельна хвороба</a:t>
            </a:r>
            <a:endParaRPr lang="ru-RU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uk-UA" sz="2700" b="1" dirty="0">
                <a:latin typeface="Times New Roman" panose="02020603050405020304" pitchFamily="18" charset="0"/>
              </a:rPr>
              <a:t>     </a:t>
            </a:r>
            <a:r>
              <a:rPr lang="ru-RU" altLang="uk-UA" sz="2700" b="1" dirty="0" err="1">
                <a:latin typeface="Times New Roman" panose="02020603050405020304" pitchFamily="18" charset="0"/>
              </a:rPr>
              <a:t>Співузалежнення</a:t>
            </a:r>
            <a:r>
              <a:rPr lang="ru-RU" altLang="uk-UA" sz="2700" b="1" dirty="0">
                <a:latin typeface="Times New Roman" panose="02020603050405020304" pitchFamily="18" charset="0"/>
              </a:rPr>
              <a:t> </a:t>
            </a:r>
            <a:r>
              <a:rPr lang="uk-UA" altLang="uk-UA" sz="2700" b="1" dirty="0">
                <a:latin typeface="Times New Roman" panose="02020603050405020304" pitchFamily="18" charset="0"/>
              </a:rPr>
              <a:t>як</a:t>
            </a:r>
            <a:r>
              <a:rPr lang="ru-RU" altLang="uk-UA" sz="2700" b="1" dirty="0">
                <a:latin typeface="Times New Roman" panose="02020603050405020304" pitchFamily="18" charset="0"/>
              </a:rPr>
              <a:t> хвороба</a:t>
            </a:r>
            <a:endParaRPr lang="uk-UA" altLang="uk-UA" sz="2700" b="1" dirty="0">
              <a:latin typeface="Times New Roman" panose="02020603050405020304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uk-UA" sz="1800" dirty="0"/>
              <a:t>                        </a:t>
            </a:r>
            <a:endParaRPr lang="uk-UA" altLang="uk-UA" sz="24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Призводить до руйнування особистості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Емоційна сфера  наповнюється  постійним страхом</a:t>
            </a:r>
          </a:p>
          <a:p>
            <a:pPr>
              <a:lnSpc>
                <a:spcPct val="80000"/>
              </a:lnSpc>
            </a:pPr>
            <a:r>
              <a:rPr lang="uk-UA" altLang="uk-UA" sz="2400" dirty="0" err="1">
                <a:latin typeface="Times New Roman" panose="02020603050405020304" pitchFamily="18" charset="0"/>
              </a:rPr>
              <a:t>Здоров</a:t>
            </a:r>
            <a:r>
              <a:rPr lang="en-US" altLang="uk-UA" sz="2400" dirty="0">
                <a:latin typeface="Times New Roman" panose="02020603050405020304" pitchFamily="18" charset="0"/>
              </a:rPr>
              <a:t>’</a:t>
            </a:r>
            <a:r>
              <a:rPr lang="uk-UA" altLang="uk-UA" sz="2400" dirty="0">
                <a:latin typeface="Times New Roman" panose="02020603050405020304" pitchFamily="18" charset="0"/>
              </a:rPr>
              <a:t>я погіршується і викликає соматичні та психічні захворювання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Руйнуються родинні стосунки та занедбуються потреби дітей 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Бажання контролю  поведінки іншої особи стає загрозливим для самої особи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Постійне відчуття відповідальності за всю сім</a:t>
            </a:r>
            <a:r>
              <a:rPr lang="en-US" altLang="uk-UA" sz="2400" dirty="0">
                <a:latin typeface="Times New Roman" panose="02020603050405020304" pitchFamily="18" charset="0"/>
              </a:rPr>
              <a:t>’</a:t>
            </a:r>
            <a:r>
              <a:rPr lang="uk-UA" altLang="uk-UA" sz="2400" dirty="0">
                <a:latin typeface="Times New Roman" panose="02020603050405020304" pitchFamily="18" charset="0"/>
              </a:rPr>
              <a:t>ю стає важким тягарем</a:t>
            </a:r>
          </a:p>
          <a:p>
            <a:pPr>
              <a:lnSpc>
                <a:spcPct val="80000"/>
              </a:lnSpc>
            </a:pPr>
            <a:r>
              <a:rPr lang="uk-UA" altLang="uk-UA" sz="2400" dirty="0">
                <a:latin typeface="Times New Roman" panose="02020603050405020304" pitchFamily="18" charset="0"/>
              </a:rPr>
              <a:t>Відбувається відмова від власних потреб на користь інших осіб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uk-UA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altLang="uk-UA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2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B429A-18E0-4672-9538-00C64193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6" y="548680"/>
            <a:ext cx="5943788" cy="1278466"/>
          </a:xfrm>
        </p:spPr>
        <p:txBody>
          <a:bodyPr>
            <a:noAutofit/>
          </a:bodyPr>
          <a:lstStyle/>
          <a:p>
            <a:r>
              <a:rPr lang="uk-UA" sz="2800" b="1" dirty="0"/>
              <a:t>Рівні впливу </a:t>
            </a:r>
            <a:br>
              <a:rPr lang="uk-UA" sz="2800" b="1" dirty="0"/>
            </a:br>
            <a:r>
              <a:rPr lang="uk-UA" sz="2800" b="1" dirty="0"/>
              <a:t>на прикладі вживання алкоголю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0C7CFA-20EF-4E7F-9B02-1F29794A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8" y="2107541"/>
            <a:ext cx="4394450" cy="3253977"/>
          </a:xfrm>
        </p:spPr>
        <p:txBody>
          <a:bodyPr>
            <a:normAutofit/>
          </a:bodyPr>
          <a:lstStyle/>
          <a:p>
            <a:r>
              <a:rPr lang="uk-UA" sz="2400" i="1" dirty="0">
                <a:solidFill>
                  <a:schemeClr val="tx1"/>
                </a:solidFill>
              </a:rPr>
              <a:t>Люди п</a:t>
            </a:r>
            <a:r>
              <a:rPr lang="pl-PL" sz="2400" i="1" dirty="0">
                <a:solidFill>
                  <a:schemeClr val="tx1"/>
                </a:solidFill>
              </a:rPr>
              <a:t>’</a:t>
            </a:r>
            <a:r>
              <a:rPr lang="uk-UA" sz="2400" i="1" dirty="0" err="1">
                <a:solidFill>
                  <a:schemeClr val="tx1"/>
                </a:solidFill>
              </a:rPr>
              <a:t>ють</a:t>
            </a:r>
            <a:r>
              <a:rPr lang="uk-UA" sz="2400" dirty="0">
                <a:solidFill>
                  <a:schemeClr val="tx1"/>
                </a:solidFill>
              </a:rPr>
              <a:t>:</a:t>
            </a:r>
          </a:p>
          <a:p>
            <a:r>
              <a:rPr lang="uk-UA" sz="2400" dirty="0">
                <a:solidFill>
                  <a:srgbClr val="00B050"/>
                </a:solidFill>
              </a:rPr>
              <a:t>В нормах рекомендацій ВООЗ</a:t>
            </a:r>
          </a:p>
          <a:p>
            <a:r>
              <a:rPr lang="uk-UA" sz="2400" dirty="0">
                <a:solidFill>
                  <a:srgbClr val="FFC000"/>
                </a:solidFill>
              </a:rPr>
              <a:t>Більше ніж радить ВООЗ</a:t>
            </a:r>
          </a:p>
          <a:p>
            <a:r>
              <a:rPr lang="uk-UA" sz="2400" dirty="0">
                <a:solidFill>
                  <a:srgbClr val="FFC000"/>
                </a:solidFill>
              </a:rPr>
              <a:t>Невідповідально</a:t>
            </a:r>
          </a:p>
          <a:p>
            <a:r>
              <a:rPr lang="uk-UA" sz="2400" dirty="0">
                <a:solidFill>
                  <a:schemeClr val="accent4"/>
                </a:solidFill>
              </a:rPr>
              <a:t>Попри шкоду</a:t>
            </a:r>
          </a:p>
          <a:p>
            <a:r>
              <a:rPr lang="uk-UA" sz="2400" dirty="0" err="1">
                <a:solidFill>
                  <a:srgbClr val="FF0000"/>
                </a:solidFill>
              </a:rPr>
              <a:t>Узалежнені</a:t>
            </a:r>
            <a:endParaRPr lang="uk-UA" sz="2400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FF1635B-D27B-4332-BEC9-F88265F444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r="15709"/>
          <a:stretch/>
        </p:blipFill>
        <p:spPr bwMode="auto">
          <a:xfrm rot="10800000">
            <a:off x="5076056" y="2120982"/>
            <a:ext cx="2592286" cy="32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9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D88EDB-C6B6-47EB-B861-B18F1375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1582776"/>
            <a:ext cx="5184576" cy="5742461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Інформування,</a:t>
            </a:r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популяризація ЗСЖ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E2AC00"/>
                </a:solidFill>
              </a:rPr>
              <a:t>Інформування в </a:t>
            </a:r>
            <a:r>
              <a:rPr lang="uk-UA" sz="2400" dirty="0" err="1">
                <a:solidFill>
                  <a:srgbClr val="E2AC00"/>
                </a:solidFill>
              </a:rPr>
              <a:t>т.ч</a:t>
            </a:r>
            <a:r>
              <a:rPr lang="uk-UA" sz="2400" dirty="0">
                <a:solidFill>
                  <a:srgbClr val="E2AC00"/>
                </a:solidFill>
              </a:rPr>
              <a:t>. про ризики, кампанії для тверезих водіїв і </a:t>
            </a:r>
            <a:r>
              <a:rPr lang="uk-UA" sz="2400" dirty="0" err="1">
                <a:solidFill>
                  <a:srgbClr val="E2AC00"/>
                </a:solidFill>
              </a:rPr>
              <a:t>т.п</a:t>
            </a:r>
            <a:r>
              <a:rPr lang="uk-UA" sz="2400" dirty="0">
                <a:solidFill>
                  <a:srgbClr val="E2AC00"/>
                </a:solidFill>
              </a:rPr>
              <a:t>. популяризація ЗСЖ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4"/>
                </a:solidFill>
              </a:rPr>
              <a:t>Інформування, корекційні програми, інтервенційні заходи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FF0000"/>
                </a:solidFill>
              </a:rPr>
              <a:t>Інформування, лікування, реабілітація, </a:t>
            </a:r>
            <a:r>
              <a:rPr lang="uk-UA" sz="2400" dirty="0" err="1">
                <a:solidFill>
                  <a:srgbClr val="FF0000"/>
                </a:solidFill>
              </a:rPr>
              <a:t>ресоціалізація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</a:p>
          <a:p>
            <a:endParaRPr lang="uk-UA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F2FB0D1-F400-4DBA-A7E1-42558966F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r="15709"/>
          <a:stretch/>
        </p:blipFill>
        <p:spPr bwMode="auto">
          <a:xfrm rot="10800000">
            <a:off x="8818" y="1242774"/>
            <a:ext cx="2906997" cy="40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2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30416"/>
            <a:ext cx="6326460" cy="34289"/>
          </a:xfrm>
        </p:spPr>
        <p:txBody>
          <a:bodyPr>
            <a:normAutofit fontScale="90000"/>
          </a:bodyPr>
          <a:lstStyle/>
          <a:p>
            <a:endParaRPr lang="uk-UA" sz="1350" b="1" i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11560" y="620688"/>
            <a:ext cx="7970334" cy="51485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err="1"/>
              <a:t>Львівська</a:t>
            </a:r>
            <a:r>
              <a:rPr lang="ru-RU" sz="1600" b="1" dirty="0"/>
              <a:t> </a:t>
            </a:r>
            <a:r>
              <a:rPr lang="ru-RU" sz="1600" b="1" dirty="0" err="1"/>
              <a:t>громадська</a:t>
            </a:r>
            <a:r>
              <a:rPr lang="ru-RU" sz="1600" b="1" dirty="0"/>
              <a:t> </a:t>
            </a:r>
            <a:r>
              <a:rPr lang="ru-RU" sz="1600" b="1" dirty="0" err="1"/>
              <a:t>організація</a:t>
            </a:r>
            <a:r>
              <a:rPr lang="ru-RU" sz="1600" b="1" dirty="0"/>
              <a:t> «Центр «Дорога» створена у 1999р. з метою </a:t>
            </a:r>
            <a:r>
              <a:rPr lang="ru-RU" sz="1600" b="1" dirty="0" err="1"/>
              <a:t>допомоги</a:t>
            </a:r>
            <a:r>
              <a:rPr lang="ru-RU" sz="1600" b="1" dirty="0"/>
              <a:t> людям </a:t>
            </a:r>
            <a:r>
              <a:rPr lang="ru-RU" sz="1600" b="1" dirty="0" err="1"/>
              <a:t>узалежненим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алкоголю та </a:t>
            </a:r>
            <a:r>
              <a:rPr lang="ru-RU" sz="1600" b="1" dirty="0" err="1"/>
              <a:t>наркотиків</a:t>
            </a:r>
            <a:r>
              <a:rPr lang="ru-RU" sz="1600" b="1" dirty="0"/>
              <a:t>, </a:t>
            </a:r>
            <a:r>
              <a:rPr lang="ru-RU" sz="1600" b="1" dirty="0" err="1"/>
              <a:t>їх</a:t>
            </a:r>
            <a:r>
              <a:rPr lang="ru-RU" sz="1600" b="1" dirty="0"/>
              <a:t> </a:t>
            </a:r>
            <a:r>
              <a:rPr lang="ru-RU" sz="1600" b="1" dirty="0" err="1"/>
              <a:t>близькому</a:t>
            </a:r>
            <a:r>
              <a:rPr lang="ru-RU" sz="1600" b="1" dirty="0"/>
              <a:t> </a:t>
            </a:r>
            <a:r>
              <a:rPr lang="ru-RU" sz="1600" b="1" dirty="0" err="1"/>
              <a:t>оточенню</a:t>
            </a:r>
            <a:r>
              <a:rPr lang="ru-RU" sz="1600" b="1" dirty="0"/>
              <a:t>, </a:t>
            </a:r>
            <a:r>
              <a:rPr lang="ru-RU" sz="1600" b="1" dirty="0" err="1"/>
              <a:t>профілактики</a:t>
            </a:r>
            <a:r>
              <a:rPr lang="ru-RU" sz="1600" b="1" dirty="0"/>
              <a:t> </a:t>
            </a:r>
            <a:r>
              <a:rPr lang="ru-RU" sz="1600" b="1" dirty="0" err="1"/>
              <a:t>негативних</a:t>
            </a:r>
            <a:r>
              <a:rPr lang="ru-RU" sz="1600" b="1" dirty="0"/>
              <a:t> </a:t>
            </a:r>
            <a:r>
              <a:rPr lang="ru-RU" sz="1600" b="1" dirty="0" err="1"/>
              <a:t>явищ</a:t>
            </a:r>
            <a:r>
              <a:rPr lang="ru-RU" sz="1600" b="1" dirty="0"/>
              <a:t> </a:t>
            </a:r>
            <a:r>
              <a:rPr lang="ru-RU" sz="1600" b="1" dirty="0" err="1"/>
              <a:t>серед</a:t>
            </a:r>
            <a:r>
              <a:rPr lang="ru-RU" sz="1600" b="1" dirty="0"/>
              <a:t> </a:t>
            </a:r>
            <a:r>
              <a:rPr lang="ru-RU" sz="1600" b="1" dirty="0" err="1"/>
              <a:t>молоді</a:t>
            </a:r>
            <a:r>
              <a:rPr lang="ru-RU" sz="1600" b="1" dirty="0"/>
              <a:t>.</a:t>
            </a:r>
          </a:p>
          <a:p>
            <a:pPr marL="0" indent="0" algn="just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800" b="1" i="1" u="sng" dirty="0" err="1">
                <a:solidFill>
                  <a:schemeClr val="accent1">
                    <a:lumMod val="75000"/>
                  </a:schemeClr>
                </a:solidFill>
              </a:rPr>
              <a:t>Сьогодні</a:t>
            </a:r>
            <a:r>
              <a:rPr lang="ru-RU" sz="1800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u="sng" dirty="0" err="1">
                <a:solidFill>
                  <a:schemeClr val="accent1">
                    <a:lumMod val="75000"/>
                  </a:schemeClr>
                </a:solidFill>
              </a:rPr>
              <a:t>основні</a:t>
            </a:r>
            <a:r>
              <a:rPr lang="ru-RU" sz="1800" b="1" i="1" u="sng" dirty="0">
                <a:solidFill>
                  <a:schemeClr val="accent1">
                    <a:lumMod val="75000"/>
                  </a:schemeClr>
                </a:solidFill>
              </a:rPr>
              <a:t> напрямки </a:t>
            </a:r>
            <a:r>
              <a:rPr lang="ru-RU" sz="1800" b="1" i="1" u="sng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1800" b="1" i="1" u="sng" dirty="0">
                <a:solidFill>
                  <a:schemeClr val="accent1">
                    <a:lumMod val="75000"/>
                  </a:schemeClr>
                </a:solidFill>
              </a:rPr>
              <a:t> Центру «Дорога» - </a:t>
            </a:r>
            <a:r>
              <a:rPr lang="ru-RU" sz="1800" b="1" i="1" u="sng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1800" b="1" i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/>
              <a:t>стаціонарний</a:t>
            </a:r>
            <a:r>
              <a:rPr lang="ru-RU" sz="1600" b="1" dirty="0"/>
              <a:t> </a:t>
            </a:r>
            <a:r>
              <a:rPr lang="ru-RU" sz="1600" b="1" dirty="0" err="1"/>
              <a:t>реабілітаційний</a:t>
            </a:r>
            <a:r>
              <a:rPr lang="ru-RU" sz="1600" b="1" dirty="0"/>
              <a:t> центр для </a:t>
            </a:r>
            <a:r>
              <a:rPr lang="ru-RU" sz="1600" b="1" dirty="0" err="1"/>
              <a:t>узалежних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алкоголю та </a:t>
            </a:r>
            <a:r>
              <a:rPr lang="ru-RU" sz="1600" b="1" dirty="0" err="1"/>
              <a:t>наркотиків</a:t>
            </a:r>
            <a:r>
              <a:rPr lang="uk-UA" sz="1600" b="1" dirty="0"/>
              <a:t>, азарту</a:t>
            </a:r>
            <a:r>
              <a:rPr lang="ru-RU" sz="1600" b="1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/>
              <a:t>група</a:t>
            </a:r>
            <a:r>
              <a:rPr lang="ru-RU" sz="1600" b="1" dirty="0"/>
              <a:t> </a:t>
            </a:r>
            <a:r>
              <a:rPr lang="ru-RU" sz="1600" b="1" dirty="0" err="1"/>
              <a:t>підтримки</a:t>
            </a:r>
            <a:r>
              <a:rPr lang="ru-RU" sz="1600" b="1" dirty="0"/>
              <a:t> для  </a:t>
            </a:r>
            <a:r>
              <a:rPr lang="ru-RU" sz="1600" b="1" dirty="0" err="1"/>
              <a:t>співузалежнених</a:t>
            </a:r>
            <a:r>
              <a:rPr lang="ru-RU" sz="1600" b="1" dirty="0"/>
              <a:t> ( </a:t>
            </a:r>
            <a:r>
              <a:rPr lang="ru-RU" sz="1600" b="1" dirty="0" err="1"/>
              <a:t>близьких</a:t>
            </a:r>
            <a:r>
              <a:rPr lang="ru-RU" sz="1600" b="1" dirty="0"/>
              <a:t> та </a:t>
            </a:r>
            <a:r>
              <a:rPr lang="ru-RU" sz="1600" b="1" dirty="0" err="1"/>
              <a:t>родичів</a:t>
            </a:r>
            <a:r>
              <a:rPr lang="ru-RU" sz="1600" b="1" dirty="0"/>
              <a:t> </a:t>
            </a:r>
            <a:r>
              <a:rPr lang="ru-RU" sz="1600" b="1" dirty="0" err="1"/>
              <a:t>узалежнених</a:t>
            </a:r>
            <a:r>
              <a:rPr lang="ru-RU" sz="1600" b="1" dirty="0"/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/>
              <a:t>робота у </a:t>
            </a:r>
            <a:r>
              <a:rPr lang="ru-RU" sz="1600" b="1" dirty="0" err="1"/>
              <a:t>виправних</a:t>
            </a:r>
            <a:r>
              <a:rPr lang="ru-RU" sz="1600" b="1" dirty="0"/>
              <a:t> </a:t>
            </a:r>
            <a:r>
              <a:rPr lang="ru-RU" sz="1600" b="1" dirty="0" err="1"/>
              <a:t>колоніях</a:t>
            </a:r>
            <a:r>
              <a:rPr lang="ru-RU" sz="1600" b="1" dirty="0"/>
              <a:t> </a:t>
            </a:r>
            <a:r>
              <a:rPr lang="ru-RU" sz="1600" b="1" dirty="0" err="1"/>
              <a:t>Львівської</a:t>
            </a:r>
            <a:r>
              <a:rPr lang="ru-RU" sz="1600" b="1" dirty="0"/>
              <a:t> </a:t>
            </a:r>
            <a:r>
              <a:rPr lang="ru-RU" sz="1600" b="1" dirty="0" err="1"/>
              <a:t>області</a:t>
            </a:r>
            <a:r>
              <a:rPr lang="ru-RU" sz="1600" b="1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/>
              <a:t>консультативний</a:t>
            </a:r>
            <a:r>
              <a:rPr lang="ru-RU" sz="1600" b="1" dirty="0"/>
              <a:t> пункт з </a:t>
            </a:r>
            <a:r>
              <a:rPr lang="ru-RU" sz="1600" b="1" dirty="0" err="1"/>
              <a:t>питань</a:t>
            </a:r>
            <a:r>
              <a:rPr lang="ru-RU" sz="1600" b="1" dirty="0"/>
              <a:t> </a:t>
            </a:r>
            <a:r>
              <a:rPr lang="ru-RU" sz="1600" b="1" dirty="0" err="1"/>
              <a:t>наркотичної</a:t>
            </a:r>
            <a:r>
              <a:rPr lang="ru-RU" sz="1600" b="1" dirty="0"/>
              <a:t>, </a:t>
            </a:r>
            <a:r>
              <a:rPr lang="ru-RU" sz="1600" b="1" dirty="0" err="1"/>
              <a:t>алкогольної</a:t>
            </a:r>
            <a:r>
              <a:rPr lang="ru-RU" sz="1600" b="1" dirty="0"/>
              <a:t> </a:t>
            </a:r>
            <a:r>
              <a:rPr lang="ru-RU" sz="1600" b="1" dirty="0" err="1"/>
              <a:t>залежності</a:t>
            </a:r>
            <a:r>
              <a:rPr lang="ru-RU" sz="1600" b="1" dirty="0"/>
              <a:t> та ВІЛ/СНІДу;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/>
              <a:t>профілактика</a:t>
            </a:r>
            <a:r>
              <a:rPr lang="ru-RU" sz="1600" b="1" dirty="0"/>
              <a:t> </a:t>
            </a:r>
            <a:r>
              <a:rPr lang="ru-RU" sz="1600" b="1" dirty="0" err="1"/>
              <a:t>алкоголізму</a:t>
            </a:r>
            <a:r>
              <a:rPr lang="ru-RU" sz="1600" b="1" dirty="0"/>
              <a:t>, </a:t>
            </a:r>
            <a:r>
              <a:rPr lang="ru-RU" sz="1600" b="1" dirty="0" err="1"/>
              <a:t>наркоманії</a:t>
            </a:r>
            <a:r>
              <a:rPr lang="ru-RU" sz="1600" b="1" dirty="0"/>
              <a:t>, </a:t>
            </a:r>
            <a:r>
              <a:rPr lang="ru-RU" sz="1600" b="1" dirty="0" err="1"/>
              <a:t>насилля</a:t>
            </a:r>
            <a:r>
              <a:rPr lang="ru-RU" sz="1600" b="1" dirty="0"/>
              <a:t>, та ВІЛ/СНІДу </a:t>
            </a:r>
            <a:r>
              <a:rPr lang="ru-RU" sz="1600" b="1" dirty="0" err="1"/>
              <a:t>серед</a:t>
            </a:r>
            <a:r>
              <a:rPr lang="ru-RU" sz="1600" b="1" dirty="0"/>
              <a:t> </a:t>
            </a:r>
            <a:r>
              <a:rPr lang="ru-RU" sz="1600" b="1" dirty="0" err="1"/>
              <a:t>підлітків</a:t>
            </a:r>
            <a:r>
              <a:rPr lang="ru-RU" sz="1600" b="1" dirty="0"/>
              <a:t> та </a:t>
            </a:r>
            <a:r>
              <a:rPr lang="ru-RU" sz="1600" b="1" dirty="0" err="1"/>
              <a:t>молоді</a:t>
            </a:r>
            <a:r>
              <a:rPr lang="ru-RU" sz="1600" b="1" dirty="0"/>
              <a:t>.;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/>
              <a:t>соціотерапевтичні</a:t>
            </a:r>
            <a:r>
              <a:rPr lang="ru-RU" sz="1600" b="1" dirty="0"/>
              <a:t> та </a:t>
            </a:r>
            <a:r>
              <a:rPr lang="ru-RU" sz="1600" b="1" dirty="0" err="1"/>
              <a:t>відпочинкові</a:t>
            </a:r>
            <a:r>
              <a:rPr lang="ru-RU" sz="1600" b="1" dirty="0"/>
              <a:t> </a:t>
            </a:r>
            <a:r>
              <a:rPr lang="ru-RU" sz="1600" b="1" dirty="0" err="1"/>
              <a:t>табори</a:t>
            </a:r>
            <a:r>
              <a:rPr lang="ru-RU" sz="1600" b="1" dirty="0"/>
              <a:t> для родин, </a:t>
            </a:r>
            <a:r>
              <a:rPr lang="ru-RU" sz="1600" b="1" dirty="0" err="1"/>
              <a:t>дітей</a:t>
            </a:r>
            <a:r>
              <a:rPr lang="ru-RU" sz="1600" b="1" dirty="0"/>
              <a:t> та </a:t>
            </a:r>
            <a:r>
              <a:rPr lang="ru-RU" sz="1600" b="1" dirty="0" err="1"/>
              <a:t>молоді</a:t>
            </a:r>
            <a:r>
              <a:rPr lang="ru-RU" sz="1600" b="1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err="1"/>
              <a:t>навчання</a:t>
            </a:r>
            <a:r>
              <a:rPr lang="ru-RU" sz="1600" b="1" dirty="0"/>
              <a:t> </a:t>
            </a:r>
            <a:r>
              <a:rPr lang="ru-RU" sz="1600" b="1" dirty="0" err="1"/>
              <a:t>фахівців</a:t>
            </a:r>
            <a:r>
              <a:rPr lang="ru-RU" sz="1600" b="1" dirty="0"/>
              <a:t> .</a:t>
            </a:r>
            <a:endParaRPr lang="en-US" sz="1600" b="1" dirty="0"/>
          </a:p>
          <a:p>
            <a:pPr>
              <a:buFont typeface="Wingdings" pitchFamily="2" charset="2"/>
              <a:buChar char="v"/>
            </a:pPr>
            <a:endParaRPr lang="en-US" sz="1600" b="1" dirty="0"/>
          </a:p>
          <a:p>
            <a:pPr marL="0" indent="0" algn="just">
              <a:buNone/>
            </a:pPr>
            <a:r>
              <a:rPr lang="ru-RU" sz="1050" dirty="0"/>
              <a:t>       </a:t>
            </a:r>
            <a:r>
              <a:rPr lang="ru-RU" sz="1400" b="1" dirty="0"/>
              <a:t>За час </a:t>
            </a:r>
            <a:r>
              <a:rPr lang="ru-RU" sz="1400" b="1" dirty="0" err="1"/>
              <a:t>діяльності</a:t>
            </a:r>
            <a:r>
              <a:rPr lang="ru-RU" sz="1400" b="1" dirty="0"/>
              <a:t> «Центром «Дорога» </a:t>
            </a:r>
            <a:r>
              <a:rPr lang="ru-RU" sz="1400" b="1" dirty="0" err="1"/>
              <a:t>реалізовано</a:t>
            </a:r>
            <a:r>
              <a:rPr lang="ru-RU" sz="1400" b="1" dirty="0"/>
              <a:t> </a:t>
            </a:r>
            <a:r>
              <a:rPr lang="ru-RU" sz="1400" b="1" dirty="0" err="1"/>
              <a:t>більше</a:t>
            </a:r>
            <a:r>
              <a:rPr lang="ru-RU" sz="1400" b="1" dirty="0"/>
              <a:t> </a:t>
            </a:r>
            <a:r>
              <a:rPr lang="en-US" sz="1400" b="1" dirty="0"/>
              <a:t>8</a:t>
            </a:r>
            <a:r>
              <a:rPr lang="ru-RU" sz="1400" b="1" dirty="0"/>
              <a:t>0 </a:t>
            </a:r>
            <a:r>
              <a:rPr lang="ru-RU" sz="1400" b="1" dirty="0" err="1"/>
              <a:t>соціальних</a:t>
            </a:r>
            <a:r>
              <a:rPr lang="ru-RU" sz="1400" b="1" dirty="0"/>
              <a:t> </a:t>
            </a:r>
            <a:r>
              <a:rPr lang="ru-RU" sz="1400" b="1" dirty="0" err="1"/>
              <a:t>проектів</a:t>
            </a:r>
            <a:r>
              <a:rPr lang="ru-RU" sz="1400" b="1" dirty="0"/>
              <a:t>, </a:t>
            </a:r>
            <a:r>
              <a:rPr lang="ru-RU" sz="1400" b="1" dirty="0" err="1"/>
              <a:t>підтриманих</a:t>
            </a:r>
            <a:r>
              <a:rPr lang="ru-RU" sz="1400" b="1" dirty="0"/>
              <a:t> </a:t>
            </a:r>
            <a:r>
              <a:rPr lang="ru-RU" sz="1400" b="1" dirty="0" err="1"/>
              <a:t>міжнародними</a:t>
            </a:r>
            <a:r>
              <a:rPr lang="ru-RU" sz="1400" b="1" dirty="0"/>
              <a:t> фондами, </a:t>
            </a:r>
            <a:r>
              <a:rPr lang="ru-RU" sz="1400" b="1" dirty="0" err="1"/>
              <a:t>державними</a:t>
            </a:r>
            <a:r>
              <a:rPr lang="ru-RU" sz="1400" b="1" dirty="0"/>
              <a:t> </a:t>
            </a:r>
            <a:r>
              <a:rPr lang="ru-RU" sz="1400" b="1" dirty="0" err="1"/>
              <a:t>установами</a:t>
            </a:r>
            <a:r>
              <a:rPr lang="ru-RU" sz="1400" b="1" dirty="0"/>
              <a:t>, </a:t>
            </a:r>
            <a:r>
              <a:rPr lang="ru-RU" sz="1400" b="1" dirty="0" err="1"/>
              <a:t>комерційними</a:t>
            </a:r>
            <a:r>
              <a:rPr lang="ru-RU" sz="1400" b="1" dirty="0"/>
              <a:t> структурами та </a:t>
            </a:r>
            <a:r>
              <a:rPr lang="ru-RU" sz="1400" b="1" dirty="0" err="1"/>
              <a:t>приватними</a:t>
            </a:r>
            <a:r>
              <a:rPr lang="ru-RU" sz="1400" b="1" dirty="0"/>
              <a:t> особами.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ru-RU" sz="1050" dirty="0"/>
              <a:t> </a:t>
            </a:r>
            <a:r>
              <a:rPr lang="ru-RU" sz="1050" dirty="0" err="1"/>
              <a:t>Наші</a:t>
            </a:r>
            <a:r>
              <a:rPr lang="ru-RU" sz="1050" dirty="0"/>
              <a:t> </a:t>
            </a:r>
            <a:r>
              <a:rPr lang="ru-RU" sz="1050" dirty="0" err="1"/>
              <a:t>партнери</a:t>
            </a:r>
            <a:r>
              <a:rPr lang="ru-RU" sz="1050" dirty="0"/>
              <a:t>:</a:t>
            </a:r>
          </a:p>
          <a:p>
            <a:pPr marL="0" indent="0" algn="just">
              <a:buNone/>
            </a:pPr>
            <a:r>
              <a:rPr lang="ru-RU" sz="1050" dirty="0"/>
              <a:t> </a:t>
            </a:r>
            <a:r>
              <a:rPr lang="en-US" sz="1050" dirty="0"/>
              <a:t>USAID RESPOND</a:t>
            </a:r>
            <a:r>
              <a:rPr lang="uk-UA" sz="1050" dirty="0"/>
              <a:t> </a:t>
            </a:r>
            <a:r>
              <a:rPr lang="en-US" sz="1050" dirty="0"/>
              <a:t>pact fhi360</a:t>
            </a:r>
            <a:r>
              <a:rPr lang="uk-UA" sz="1050" dirty="0"/>
              <a:t>,</a:t>
            </a:r>
            <a:r>
              <a:rPr lang="en-US" sz="1050" dirty="0"/>
              <a:t> </a:t>
            </a:r>
            <a:r>
              <a:rPr lang="ru-RU" sz="1050" dirty="0" err="1"/>
              <a:t>Всеукраїнська</a:t>
            </a:r>
            <a:r>
              <a:rPr lang="ru-RU" sz="1050" dirty="0"/>
              <a:t> Мережа ЛЖВ, МБФ </a:t>
            </a:r>
            <a:r>
              <a:rPr lang="en-US" sz="1050" dirty="0"/>
              <a:t>“</a:t>
            </a:r>
            <a:r>
              <a:rPr lang="uk-UA" sz="1050" dirty="0"/>
              <a:t>Міжнародний </a:t>
            </a:r>
            <a:r>
              <a:rPr lang="ru-RU" sz="1050" dirty="0"/>
              <a:t>Альянс з ВІЛ/СНІД в </a:t>
            </a:r>
            <a:r>
              <a:rPr lang="ru-RU" sz="1050" dirty="0" err="1"/>
              <a:t>Україні</a:t>
            </a:r>
            <a:r>
              <a:rPr lang="en-US" sz="1050" dirty="0"/>
              <a:t>”</a:t>
            </a:r>
            <a:r>
              <a:rPr lang="ru-RU" sz="1050" dirty="0"/>
              <a:t>, </a:t>
            </a:r>
            <a:r>
              <a:rPr lang="ru-RU" sz="1050" dirty="0" err="1"/>
              <a:t>Карпатський</a:t>
            </a:r>
            <a:r>
              <a:rPr lang="ru-RU" sz="1050" dirty="0"/>
              <a:t> Фонд, Фонд «</a:t>
            </a:r>
            <a:r>
              <a:rPr lang="ru-RU" sz="1050" dirty="0" err="1"/>
              <a:t>Відродження</a:t>
            </a:r>
            <a:r>
              <a:rPr lang="ru-RU" sz="1050" dirty="0"/>
              <a:t>», Фонд « </a:t>
            </a:r>
            <a:r>
              <a:rPr lang="ru-RU" sz="1050" dirty="0" err="1"/>
              <a:t>Генрі</a:t>
            </a:r>
            <a:r>
              <a:rPr lang="ru-RU" sz="1050" dirty="0"/>
              <a:t> </a:t>
            </a:r>
            <a:r>
              <a:rPr lang="ru-RU" sz="1050" dirty="0" err="1"/>
              <a:t>Ноуена</a:t>
            </a:r>
            <a:r>
              <a:rPr lang="ru-RU" sz="1050" dirty="0"/>
              <a:t>», </a:t>
            </a:r>
            <a:r>
              <a:rPr lang="ru-RU" sz="1050" dirty="0" err="1"/>
              <a:t>Федерація</a:t>
            </a:r>
            <a:r>
              <a:rPr lang="ru-RU" sz="1050" dirty="0"/>
              <a:t> </a:t>
            </a:r>
            <a:r>
              <a:rPr lang="ru-RU" sz="1050" dirty="0" err="1"/>
              <a:t>Терапевтичних</a:t>
            </a:r>
            <a:r>
              <a:rPr lang="ru-RU" sz="1050" dirty="0"/>
              <a:t> </a:t>
            </a:r>
            <a:r>
              <a:rPr lang="ru-RU" sz="1050" dirty="0" err="1"/>
              <a:t>Спільнот</a:t>
            </a:r>
            <a:r>
              <a:rPr lang="ru-RU" sz="1050" dirty="0"/>
              <a:t> </a:t>
            </a:r>
            <a:r>
              <a:rPr lang="ru-RU" sz="1050" dirty="0" err="1"/>
              <a:t>Європи</a:t>
            </a:r>
            <a:r>
              <a:rPr lang="ru-RU" sz="1050" dirty="0"/>
              <a:t>, </a:t>
            </a:r>
            <a:r>
              <a:rPr lang="ru-RU" sz="1050" dirty="0" err="1"/>
              <a:t>Федерація</a:t>
            </a:r>
            <a:r>
              <a:rPr lang="ru-RU" sz="1050" dirty="0"/>
              <a:t> </a:t>
            </a:r>
            <a:r>
              <a:rPr lang="ru-RU" sz="1050" dirty="0" err="1"/>
              <a:t>Терапевтичних</a:t>
            </a:r>
            <a:r>
              <a:rPr lang="ru-RU" sz="1050" dirty="0"/>
              <a:t> </a:t>
            </a:r>
            <a:r>
              <a:rPr lang="ru-RU" sz="1050" dirty="0" err="1"/>
              <a:t>Спільнот</a:t>
            </a:r>
            <a:r>
              <a:rPr lang="ru-RU" sz="1050" dirty="0"/>
              <a:t> </a:t>
            </a:r>
            <a:r>
              <a:rPr lang="ru-RU" sz="1050" dirty="0" err="1"/>
              <a:t>Східної</a:t>
            </a:r>
            <a:r>
              <a:rPr lang="ru-RU" sz="1050" dirty="0"/>
              <a:t> </a:t>
            </a:r>
            <a:r>
              <a:rPr lang="ru-RU" sz="1050" dirty="0" err="1"/>
              <a:t>Європи</a:t>
            </a:r>
            <a:r>
              <a:rPr lang="ru-RU" sz="1050" dirty="0"/>
              <a:t>, Фонд «Стефана Баторого», </a:t>
            </a:r>
            <a:r>
              <a:rPr lang="ru-RU" sz="1050" dirty="0" err="1"/>
              <a:t>Управління</a:t>
            </a:r>
            <a:r>
              <a:rPr lang="ru-RU" sz="1050" dirty="0"/>
              <a:t> </a:t>
            </a:r>
            <a:r>
              <a:rPr lang="ru-RU" sz="1050" dirty="0" err="1"/>
              <a:t>Державної</a:t>
            </a:r>
            <a:r>
              <a:rPr lang="ru-RU" sz="1050" dirty="0"/>
              <a:t> </a:t>
            </a:r>
            <a:r>
              <a:rPr lang="ru-RU" sz="1050" dirty="0" err="1"/>
              <a:t>Пенітенціарної</a:t>
            </a:r>
            <a:r>
              <a:rPr lang="ru-RU" sz="1050" dirty="0"/>
              <a:t> </a:t>
            </a:r>
            <a:r>
              <a:rPr lang="ru-RU" sz="1050" dirty="0" err="1"/>
              <a:t>Служби</a:t>
            </a:r>
            <a:r>
              <a:rPr lang="ru-RU" sz="1050" dirty="0"/>
              <a:t> </a:t>
            </a:r>
            <a:r>
              <a:rPr lang="ru-RU" sz="1050" dirty="0" err="1"/>
              <a:t>України</a:t>
            </a:r>
            <a:r>
              <a:rPr lang="ru-RU" sz="1050" dirty="0"/>
              <a:t>, </a:t>
            </a:r>
            <a:r>
              <a:rPr lang="ru-RU" sz="1050" dirty="0" err="1"/>
              <a:t>Асоціація</a:t>
            </a:r>
            <a:r>
              <a:rPr lang="ru-RU" sz="1050" dirty="0"/>
              <a:t> “</a:t>
            </a:r>
            <a:r>
              <a:rPr lang="en-US" sz="1050" dirty="0"/>
              <a:t>Euro TC”- </a:t>
            </a:r>
            <a:r>
              <a:rPr lang="ru-RU" sz="1050" dirty="0" err="1"/>
              <a:t>Європейські</a:t>
            </a:r>
            <a:r>
              <a:rPr lang="ru-RU" sz="1050" dirty="0"/>
              <a:t> </a:t>
            </a:r>
            <a:r>
              <a:rPr lang="ru-RU" sz="1050" dirty="0" err="1"/>
              <a:t>Центри</a:t>
            </a:r>
            <a:r>
              <a:rPr lang="ru-RU" sz="1050" dirty="0"/>
              <a:t> </a:t>
            </a:r>
            <a:r>
              <a:rPr lang="ru-RU" sz="1050" dirty="0" err="1"/>
              <a:t>Лікування</a:t>
            </a:r>
            <a:r>
              <a:rPr lang="ru-RU" sz="1050" dirty="0"/>
              <a:t> </a:t>
            </a:r>
            <a:r>
              <a:rPr lang="ru-RU" sz="1050" dirty="0" err="1"/>
              <a:t>Узалежнень</a:t>
            </a:r>
            <a:r>
              <a:rPr lang="ru-RU" sz="1050" dirty="0"/>
              <a:t>, </a:t>
            </a:r>
            <a:r>
              <a:rPr lang="ru-RU" sz="1050" dirty="0" err="1"/>
              <a:t>Український</a:t>
            </a:r>
            <a:r>
              <a:rPr lang="ru-RU" sz="1050" dirty="0"/>
              <a:t> </a:t>
            </a:r>
            <a:r>
              <a:rPr lang="ru-RU" sz="1050" dirty="0" err="1"/>
              <a:t>Католицький</a:t>
            </a:r>
            <a:r>
              <a:rPr lang="ru-RU" sz="1050" dirty="0"/>
              <a:t> </a:t>
            </a:r>
            <a:r>
              <a:rPr lang="ru-RU" sz="1050" dirty="0" err="1"/>
              <a:t>Університет</a:t>
            </a:r>
            <a:r>
              <a:rPr lang="ru-RU" sz="1050" dirty="0"/>
              <a:t>, </a:t>
            </a:r>
            <a:r>
              <a:rPr lang="ru-RU" sz="1050" dirty="0" err="1"/>
              <a:t>Пенітенціарна</a:t>
            </a:r>
            <a:r>
              <a:rPr lang="ru-RU" sz="1050" dirty="0"/>
              <a:t> Служба </a:t>
            </a:r>
            <a:r>
              <a:rPr lang="ru-RU" sz="1050" dirty="0" err="1"/>
              <a:t>Республіки</a:t>
            </a:r>
            <a:r>
              <a:rPr lang="ru-RU" sz="1050" dirty="0"/>
              <a:t> </a:t>
            </a:r>
            <a:r>
              <a:rPr lang="ru-RU" sz="1050" dirty="0" err="1"/>
              <a:t>Польща</a:t>
            </a:r>
            <a:r>
              <a:rPr lang="ru-RU" sz="1050" dirty="0"/>
              <a:t>.</a:t>
            </a:r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endParaRPr lang="ru-RU" sz="1050" dirty="0"/>
          </a:p>
          <a:p>
            <a:pPr marL="0" indent="0">
              <a:buNone/>
            </a:pP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6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      </a:t>
            </a:r>
            <a:r>
              <a:rPr lang="uk-UA" sz="3200" dirty="0"/>
              <a:t>Симптоми</a:t>
            </a:r>
            <a:br>
              <a:rPr lang="uk-UA" sz="3200" dirty="0"/>
            </a:br>
            <a:r>
              <a:rPr lang="uk-UA" sz="3200" dirty="0"/>
              <a:t>      залежності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dirty="0"/>
              <a:t>1. Сильна потреба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переборного </a:t>
            </a:r>
            <a:r>
              <a:rPr lang="ru-RU" dirty="0" err="1"/>
              <a:t>бажання</a:t>
            </a:r>
            <a:r>
              <a:rPr lang="ru-RU" dirty="0"/>
              <a:t> до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  <a:endParaRPr lang="en-US" dirty="0"/>
          </a:p>
          <a:p>
            <a:pPr>
              <a:buNone/>
            </a:pPr>
            <a:r>
              <a:rPr lang="ru-RU" dirty="0"/>
              <a:t>2. </a:t>
            </a:r>
            <a:r>
              <a:rPr lang="ru-RU" dirty="0" err="1"/>
              <a:t>Знижена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  <a:endParaRPr lang="en-US" dirty="0"/>
          </a:p>
          <a:p>
            <a:pPr>
              <a:buNone/>
            </a:pPr>
            <a:r>
              <a:rPr lang="ru-RU" dirty="0"/>
              <a:t>3. Стан </a:t>
            </a:r>
            <a:r>
              <a:rPr lang="ru-RU" dirty="0" err="1"/>
              <a:t>відміни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абстинентний</a:t>
            </a:r>
            <a:r>
              <a:rPr lang="ru-RU" dirty="0"/>
              <a:t> синдром.</a:t>
            </a:r>
            <a:endParaRPr lang="en-US" dirty="0"/>
          </a:p>
          <a:p>
            <a:pPr>
              <a:buNone/>
            </a:pPr>
            <a:r>
              <a:rPr lang="ru-RU" dirty="0"/>
              <a:t>4.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  <a:endParaRPr lang="en-US" dirty="0"/>
          </a:p>
          <a:p>
            <a:pPr>
              <a:buNone/>
            </a:pPr>
            <a:r>
              <a:rPr lang="ru-RU" dirty="0"/>
              <a:t>5. </a:t>
            </a:r>
            <a:r>
              <a:rPr lang="ru-RU" dirty="0" err="1"/>
              <a:t>Захопленість</a:t>
            </a:r>
            <a:r>
              <a:rPr lang="ru-RU" dirty="0"/>
              <a:t> </a:t>
            </a:r>
            <a:r>
              <a:rPr lang="ru-RU" dirty="0" err="1"/>
              <a:t>вживанням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endParaRPr lang="en-US" dirty="0"/>
          </a:p>
          <a:p>
            <a:pPr>
              <a:buNone/>
            </a:pPr>
            <a:r>
              <a:rPr lang="ru-RU" dirty="0"/>
              <a:t>6.Продовження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очевидним</a:t>
            </a:r>
            <a:r>
              <a:rPr lang="ru-RU" dirty="0"/>
              <a:t> </a:t>
            </a:r>
            <a:r>
              <a:rPr lang="ru-RU" dirty="0" err="1"/>
              <a:t>ознакам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Завантаження\icd-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05" y="2054087"/>
            <a:ext cx="2711759" cy="3463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Види лікування та допомоги залежним в Україні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Нетрадиційні та народні методи</a:t>
            </a:r>
          </a:p>
          <a:p>
            <a:r>
              <a:rPr lang="uk-UA" dirty="0"/>
              <a:t>Наркологічні диспансери –детоксикація </a:t>
            </a:r>
          </a:p>
          <a:p>
            <a:r>
              <a:rPr lang="uk-UA" dirty="0" err="1"/>
              <a:t>Емоційно</a:t>
            </a:r>
            <a:r>
              <a:rPr lang="uk-UA" dirty="0"/>
              <a:t>- стресова терапія за методом </a:t>
            </a:r>
            <a:r>
              <a:rPr lang="uk-UA" dirty="0" err="1"/>
              <a:t>О.Р.Довженко</a:t>
            </a:r>
            <a:r>
              <a:rPr lang="uk-UA" dirty="0"/>
              <a:t> („кодування”)= навіювання хворому загрози смерті</a:t>
            </a:r>
          </a:p>
          <a:p>
            <a:r>
              <a:rPr lang="uk-UA" dirty="0"/>
              <a:t>Алкоголізм. Внутрішньовенне введення препарату „</a:t>
            </a:r>
            <a:r>
              <a:rPr lang="uk-UA" dirty="0" err="1"/>
              <a:t>Дісульфірам</a:t>
            </a:r>
            <a:r>
              <a:rPr lang="uk-UA" dirty="0"/>
              <a:t>”, „ </a:t>
            </a:r>
            <a:r>
              <a:rPr lang="uk-UA" dirty="0" err="1"/>
              <a:t>Есперал</a:t>
            </a:r>
            <a:r>
              <a:rPr lang="uk-UA" dirty="0"/>
              <a:t>”( «підшивка» „торпедування”) = гостра інтоксикація у разі вживання,</a:t>
            </a:r>
          </a:p>
          <a:p>
            <a:r>
              <a:rPr lang="uk-UA" dirty="0" err="1"/>
              <a:t>Налтрексон</a:t>
            </a:r>
            <a:r>
              <a:rPr lang="uk-UA" dirty="0"/>
              <a:t>.  Блокує фармакологічний ефект введених </a:t>
            </a:r>
            <a:r>
              <a:rPr lang="uk-UA" dirty="0" err="1"/>
              <a:t>опіатів</a:t>
            </a:r>
            <a:r>
              <a:rPr lang="uk-UA" dirty="0"/>
              <a:t> шляхом конкурентного зв'язування </a:t>
            </a:r>
            <a:r>
              <a:rPr lang="uk-UA" dirty="0" err="1"/>
              <a:t>опіатних</a:t>
            </a:r>
            <a:r>
              <a:rPr lang="uk-UA" dirty="0"/>
              <a:t> рецепторів. = Ця блокада може бути усунута введенням великих доз </a:t>
            </a:r>
            <a:r>
              <a:rPr lang="uk-UA" dirty="0" err="1"/>
              <a:t>опіатів</a:t>
            </a:r>
            <a:r>
              <a:rPr lang="uk-UA" dirty="0"/>
              <a:t>.</a:t>
            </a:r>
          </a:p>
          <a:p>
            <a:r>
              <a:rPr lang="uk-UA" dirty="0"/>
              <a:t>Програми замісної терапії</a:t>
            </a:r>
          </a:p>
          <a:p>
            <a:r>
              <a:rPr lang="uk-UA" dirty="0"/>
              <a:t>Групи АН(більше 50 груп- 15 років), АА (більше 120 груп АА-25 років), групи АІ тощо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64277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729</Words>
  <Application>Microsoft Office PowerPoint</Application>
  <PresentationFormat>Экран (4:3)</PresentationFormat>
  <Paragraphs>131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«Розвиток послуг в сфері психічного здоров’я»</vt:lpstr>
      <vt:lpstr>Презентация PowerPoint</vt:lpstr>
      <vt:lpstr>       </vt:lpstr>
      <vt:lpstr>     Співузалежнення як хвороба</vt:lpstr>
      <vt:lpstr>Рівні впливу  на прикладі вживання алкоголю</vt:lpstr>
      <vt:lpstr>Презентация PowerPoint</vt:lpstr>
      <vt:lpstr>Презентация PowerPoint</vt:lpstr>
      <vt:lpstr>      Симптоми       залежності </vt:lpstr>
      <vt:lpstr>Види лікування та допомоги залежним в Україні</vt:lpstr>
      <vt:lpstr>Реабілітаційні центри</vt:lpstr>
      <vt:lpstr>Презентация PowerPoint</vt:lpstr>
      <vt:lpstr>Розпорядок дня</vt:lpstr>
      <vt:lpstr>Розпорядок дня</vt:lpstr>
      <vt:lpstr>Презентация PowerPoint</vt:lpstr>
      <vt:lpstr>Дякуємо за увагу!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peet</dc:creator>
  <cp:lastModifiedBy>road</cp:lastModifiedBy>
  <cp:revision>43</cp:revision>
  <dcterms:created xsi:type="dcterms:W3CDTF">2016-12-19T07:33:31Z</dcterms:created>
  <dcterms:modified xsi:type="dcterms:W3CDTF">2021-12-09T09:02:40Z</dcterms:modified>
</cp:coreProperties>
</file>