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485" r:id="rId3"/>
    <p:sldId id="291" r:id="rId4"/>
    <p:sldId id="486" r:id="rId5"/>
    <p:sldId id="462" r:id="rId6"/>
    <p:sldId id="471" r:id="rId7"/>
    <p:sldId id="472" r:id="rId8"/>
    <p:sldId id="473" r:id="rId9"/>
    <p:sldId id="474" r:id="rId10"/>
    <p:sldId id="475" r:id="rId11"/>
    <p:sldId id="476" r:id="rId12"/>
    <p:sldId id="478" r:id="rId13"/>
    <p:sldId id="477" r:id="rId14"/>
    <p:sldId id="479" r:id="rId15"/>
    <p:sldId id="480" r:id="rId16"/>
    <p:sldId id="487" r:id="rId17"/>
    <p:sldId id="484" r:id="rId18"/>
    <p:sldId id="482" r:id="rId19"/>
    <p:sldId id="483" r:id="rId20"/>
    <p:sldId id="295" r:id="rId21"/>
    <p:sldId id="489" r:id="rId22"/>
    <p:sldId id="488" r:id="rId23"/>
  </p:sldIdLst>
  <p:sldSz cx="9144000" cy="6858000" type="screen4x3"/>
  <p:notesSz cx="6808788" cy="9940925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CC00CC"/>
    <a:srgbClr val="FF66CC"/>
    <a:srgbClr val="990099"/>
    <a:srgbClr val="CC3300"/>
    <a:srgbClr val="FF9900"/>
    <a:srgbClr val="0099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97" d="100"/>
          <a:sy n="97" d="100"/>
        </p:scale>
        <p:origin x="312" y="96"/>
      </p:cViewPr>
      <p:guideLst>
        <p:guide orient="horz" pos="4319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DCA00D1-7D54-4E5C-A72B-1DB816DEAF6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AE3D82E-99AF-49F6-A312-991DAFCBB09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F1F9D9AA-3FBD-4240-A790-1EA05CF72D8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644FE6E5-79C7-4364-AAB9-D264A3946BA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511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D45C2C-7FCE-4819-A09E-5AD6869A924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4A387762-7750-4280-BEF2-E8520897BC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97E152F-FCF9-4A92-A098-0B588EDFFC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A2489B2-4CAE-429F-BD0A-ABF4428126AC}" type="datetimeFigureOut">
              <a:rPr lang="pl-PL"/>
              <a:pPr>
                <a:defRPr/>
              </a:pPr>
              <a:t>02.12.2021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id="{1B35E688-CC70-49E9-96AA-4BA655BC85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id="{6230CB7D-E56D-4237-A873-449E04CE7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4725"/>
            <a:ext cx="5446712" cy="3913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6F06193-0E6D-44C1-A73C-FDDF35B18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D3D1E2B-5BE7-4AD4-A909-2CDA711A07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71E8E7-DC1D-4D77-84C4-23CC3CEEC51E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obrazu slajdu 1">
            <a:extLst>
              <a:ext uri="{FF2B5EF4-FFF2-40B4-BE49-F238E27FC236}">
                <a16:creationId xmlns:a16="http://schemas.microsoft.com/office/drawing/2014/main" id="{1BD1154A-7FD6-4080-A3AB-5061F3035D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Symbol zastępczy notatek 2">
            <a:extLst>
              <a:ext uri="{FF2B5EF4-FFF2-40B4-BE49-F238E27FC236}">
                <a16:creationId xmlns:a16="http://schemas.microsoft.com/office/drawing/2014/main" id="{BF40FEE5-D2B0-4406-A8C0-932415293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altLang="pl-PL"/>
          </a:p>
        </p:txBody>
      </p:sp>
      <p:sp>
        <p:nvSpPr>
          <p:cNvPr id="7172" name="Symbol zastępczy numeru slajdu 3">
            <a:extLst>
              <a:ext uri="{FF2B5EF4-FFF2-40B4-BE49-F238E27FC236}">
                <a16:creationId xmlns:a16="http://schemas.microsoft.com/office/drawing/2014/main" id="{19DCD8C2-2C0C-431F-B781-94C2991D4D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1CE5320-D36B-41D1-9C1B-598BABC38093}" type="slidenum">
              <a:rPr lang="pl-PL" altLang="pl-PL" sz="1200"/>
              <a:pPr/>
              <a:t>3</a:t>
            </a:fld>
            <a:endParaRPr lang="pl-PL" altLang="pl-PL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166E27-2B89-48EA-9267-7764F72551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023503-D385-4C4C-8132-88F7A57134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EE73DC-38DD-449A-B65C-8B4563CC76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37E6B-B481-4820-9F20-40F64DD5C8A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063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3C5C58-F0ED-4C9D-98AC-CEDECE7783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37A379-8241-4516-9687-9C6D3FC51D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2679C2-1C8D-482D-B32E-B5A8EEFAF2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672CBD-6756-4EAB-B73E-94ADC97F6B43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1731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4FA088-CAA1-4574-9443-F019705BD7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91DCA8-77EC-41C6-B556-35828D5F73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095AC4-3D29-42F0-878A-26007CED14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854E-CAB5-473A-9FCE-D998A61D09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1353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257DF5-41A3-405A-8FF1-043532A8A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D84564-78BB-4260-A130-A5A151DC23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9CF017-359B-4B22-BB21-B96B3DC7C1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4C35D-B39B-4120-A736-BB3E677EC4D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866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4C6F79-158F-4DDC-8A1E-C2648C5D91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879401-41DE-4791-A1D9-772EB0EE7F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DBEFB2-2EB7-4883-AB90-F4D9F62165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7D1DC3-9242-45FE-95A0-E833485796A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310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141711-9CD5-4966-89F2-84B3E5CB2C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666FBE-0CFD-4C42-8A0B-7B6B0302D6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A087E5-FA2F-48CE-AE51-3F5D47D84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D420E-4C24-4839-A88C-6D7AC5C5678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4623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28007D7-009C-41BC-815B-53786F5DC6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906A20-5625-4CCE-B5A8-8C1C8F568E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FFE0EC-9E50-4F3F-B8A1-69FCDBBEA0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85F77-FF92-49D0-BF73-C736443ACB0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8049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A3AA8BB-D3F4-4942-93B4-49336A8B6C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CC443E5-0877-42FE-B95D-2357F26991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5E85C2-753A-4843-A6CC-F5932C8276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42E96-D4D9-4ECE-8511-C296FEFCBB1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180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2B05A82-D6CB-4586-BC6D-5CA8F2337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7E1A45E-42D2-41CA-A5C7-DFECBA88BA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D17729C-8711-49E1-90B3-1B56B063D6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AA8351-9BB5-4D27-876B-8A2405117DE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7506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E38675-200E-4EA2-A01B-17A7722E2C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D8BD5C-615C-4D5C-A354-7F50CE5FE4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166991-8834-4725-B3F7-402DDE2472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4C9A31-96A7-478C-82D8-AD6EEA49696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007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E6B12E-FBEE-4EED-BF4C-28B3665FF9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FE2B7A-2644-4091-81DC-6CF187FCF2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E6E10C-1566-4416-8341-97C5384825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C08A5-B2FD-4743-A016-769A386092F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9976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C6ED279-D3FA-45FC-B7B9-CD031BB60E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wzorzec stylu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FF73D5-9800-41E7-8ADA-1DC9A8BEB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wzorce stylu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38FD9BB-101E-4C9C-9B2E-847C0BDDB2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E9B32B4-85F2-44DE-AD85-0CA683E3ADF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F466B2-4FD8-4989-93DB-E3C5AA5663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E4D32E-65B0-4CD9-ACB6-A0B95F5861B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onlinelibrary.wiley.com/doi/10.1002/pds.2102/references#fn1" TargetMode="External"/><Relationship Id="rId2" Type="http://schemas.openxmlformats.org/officeDocument/2006/relationships/hyperlink" Target="https://doi.org/10.1111/apa.1479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093/eurpub/cku207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mid.med.pl/images/do-pobrania/Zdrowie_i_zachowania_zdrowotne_www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85F61CD-D5C7-46DA-9503-FBDE5921F2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609600"/>
            <a:ext cx="7761288" cy="2819400"/>
          </a:xfrm>
        </p:spPr>
        <p:txBody>
          <a:bodyPr anchor="ctr"/>
          <a:lstStyle/>
          <a:p>
            <a:r>
              <a:rPr lang="pl-PL" altLang="pl-PL" sz="3600">
                <a:latin typeface="Calibri" panose="020F0502020204030204" pitchFamily="34" charset="0"/>
                <a:cs typeface="Calibri" panose="020F0502020204030204" pitchFamily="34" charset="0"/>
              </a:rPr>
              <a:t>Psychospołeczne i pandemiczne uwarunkowania używania leków przez 15-letnią młodzież </a:t>
            </a:r>
            <a:br>
              <a:rPr lang="pl-PL" altLang="pl-PL" sz="360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3600" i="1">
                <a:latin typeface="Calibri" panose="020F0502020204030204" pitchFamily="34" charset="0"/>
                <a:cs typeface="Calibri" panose="020F0502020204030204" pitchFamily="34" charset="0"/>
              </a:rPr>
              <a:t>Badania mokoto</a:t>
            </a:r>
            <a:r>
              <a:rPr lang="en-US" altLang="pl-PL" sz="3600" i="1">
                <a:latin typeface="Calibri" panose="020F0502020204030204" pitchFamily="34" charset="0"/>
                <a:cs typeface="Calibri" panose="020F0502020204030204" pitchFamily="34" charset="0"/>
              </a:rPr>
              <a:t>wskie 2020 </a:t>
            </a:r>
            <a:br>
              <a:rPr lang="en-US" altLang="pl-PL" sz="360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altLang="pl-PL" sz="3600" b="1">
              <a:latin typeface="Calibri Light" panose="020F0302020204030204" pitchFamily="34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F342EEC-7019-4F40-91D5-F11F46115C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03350" y="3213100"/>
            <a:ext cx="6553200" cy="3168650"/>
          </a:xfrm>
        </p:spPr>
        <p:txBody>
          <a:bodyPr/>
          <a:lstStyle/>
          <a:p>
            <a:r>
              <a:rPr lang="pl-PL" altLang="pl-PL" b="1">
                <a:latin typeface="Calibri" panose="020F0502020204030204" pitchFamily="34" charset="0"/>
              </a:rPr>
              <a:t>Agnieszka Pisarska </a:t>
            </a:r>
            <a:br>
              <a:rPr lang="pl-PL" altLang="pl-PL" b="1">
                <a:latin typeface="Calibri" panose="020F0502020204030204" pitchFamily="34" charset="0"/>
              </a:rPr>
            </a:br>
            <a:r>
              <a:rPr lang="pl-PL" altLang="pl-PL" sz="1600" b="1">
                <a:latin typeface="Calibri" panose="020F0502020204030204" pitchFamily="34" charset="0"/>
              </a:rPr>
              <a:t>Pracownia Profilaktyki Młodzieżowej “Pro-M”</a:t>
            </a:r>
          </a:p>
          <a:p>
            <a:r>
              <a:rPr lang="pl-PL" altLang="pl-PL" sz="1600" b="1">
                <a:latin typeface="Calibri" panose="020F0502020204030204" pitchFamily="34" charset="0"/>
              </a:rPr>
              <a:t>Instytut Psychiatrii i Neurologii w Warszawie  </a:t>
            </a:r>
          </a:p>
          <a:p>
            <a:endParaRPr lang="pl-PL" altLang="pl-PL" sz="1600" b="1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pl-PL" altLang="pl-PL" sz="1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Konferencja prezentująca wyniki badań „mokotowskich” przeprowadzonych w Warszawie i Ukrainie </a:t>
            </a:r>
          </a:p>
          <a:p>
            <a:r>
              <a:rPr lang="pl-PL" altLang="pl-PL" sz="1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oraz wymianę doświadczeń w zakresie lokalnych strategii profilaktyki i rozwiązywania problemów alkoholowych</a:t>
            </a:r>
          </a:p>
          <a:p>
            <a:r>
              <a:rPr lang="pl-PL" altLang="pl-PL" sz="18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Lwów 8 – 9 grudnia 2021</a:t>
            </a:r>
          </a:p>
          <a:p>
            <a:endParaRPr lang="pl-PL" altLang="pl-PL" sz="18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pl-PL" altLang="pl-PL" sz="1600" b="1"/>
            </a:br>
            <a:br>
              <a:rPr lang="pl-PL" altLang="pl-PL"/>
            </a:br>
            <a:endParaRPr lang="pl-PL" alt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BAB6ED6-809D-447F-9122-A5290386F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008063"/>
          </a:xfrm>
        </p:spPr>
        <p:txBody>
          <a:bodyPr/>
          <a:lstStyle/>
          <a:p>
            <a:r>
              <a:rPr lang="pl-PL" altLang="pl-PL" sz="3600" b="1">
                <a:latin typeface="Calibri Light" panose="020F0302020204030204" pitchFamily="34" charset="0"/>
                <a:cs typeface="Calibri Light" panose="020F0302020204030204" pitchFamily="34" charset="0"/>
              </a:rPr>
              <a:t>Dolegliwości subiektywne </a:t>
            </a:r>
            <a:r>
              <a:rPr lang="pl-PL" altLang="pl-PL" sz="360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BBF3CE9-7507-436F-957A-35B53F3E03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567738" cy="54721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>
                <a:latin typeface="Calibri" panose="020F0502020204030204" pitchFamily="34" charset="0"/>
              </a:rPr>
              <a:t>Czy w czasie ostatniego miesiąca odczuwałeś/łaś wymienione poniżej dolegliwości: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1/ ból głowy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2/ ból brzucha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3/ trudności w zasypianiu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4/ zdenerwowanie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5/ przygnębienie i zły nastrój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pl-PL" altLang="pl-PL" sz="2400" b="1">
                <a:latin typeface="Calibri" panose="020F0502020204030204" pitchFamily="34" charset="0"/>
              </a:rPr>
              <a:t>Skala odpowiedzi</a:t>
            </a:r>
            <a:r>
              <a:rPr lang="pl-PL" altLang="pl-PL" sz="2400">
                <a:latin typeface="Calibri" panose="020F0502020204030204" pitchFamily="34" charset="0"/>
              </a:rPr>
              <a:t>: 1/  nie odczuwałem, </a:t>
            </a:r>
            <a:r>
              <a:rPr lang="pl-PL" altLang="pl-PL" sz="2400">
                <a:solidFill>
                  <a:srgbClr val="FFC000"/>
                </a:solidFill>
                <a:latin typeface="Calibri" panose="020F0502020204030204" pitchFamily="34" charset="0"/>
              </a:rPr>
              <a:t>2/ tak – jeden lub dwa razy, 3/ tak – kilka razy, 4/ tak – kilkanaście razy 5/ tak – więcej niż kilkanaście razy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stopki 3">
            <a:extLst>
              <a:ext uri="{FF2B5EF4-FFF2-40B4-BE49-F238E27FC236}">
                <a16:creationId xmlns:a16="http://schemas.microsoft.com/office/drawing/2014/main" id="{04FAE5AE-2F94-48F9-A6D1-D379BB67F519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1C56747-3B1C-45D7-B721-AE765576C78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2413" cy="1008063"/>
          </a:xfrm>
        </p:spPr>
        <p:txBody>
          <a:bodyPr/>
          <a:lstStyle/>
          <a:p>
            <a:r>
              <a:rPr lang="pl-PL" altLang="pl-PL" sz="3200" b="1"/>
              <a:t> </a:t>
            </a:r>
            <a:r>
              <a:rPr lang="pl-PL" altLang="pl-PL" sz="3200" b="1">
                <a:latin typeface="Calibri Light" panose="020F0302020204030204" pitchFamily="34" charset="0"/>
              </a:rPr>
              <a:t>Doświadczanie bólów głowy </a:t>
            </a:r>
            <a:br>
              <a:rPr lang="pl-PL" altLang="pl-PL" sz="3600" b="1">
                <a:latin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</a:t>
            </a:r>
          </a:p>
        </p:txBody>
      </p:sp>
      <p:graphicFrame>
        <p:nvGraphicFramePr>
          <p:cNvPr id="15364" name="Object 3">
            <a:extLst>
              <a:ext uri="{FF2B5EF4-FFF2-40B4-BE49-F238E27FC236}">
                <a16:creationId xmlns:a16="http://schemas.microsoft.com/office/drawing/2014/main" id="{C0B7426D-3A26-4EAA-897A-D7B270DFE317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Objaśnienie: strzałka w dół 8">
            <a:extLst>
              <a:ext uri="{FF2B5EF4-FFF2-40B4-BE49-F238E27FC236}">
                <a16:creationId xmlns:a16="http://schemas.microsoft.com/office/drawing/2014/main" id="{0371FB99-9B9A-479E-84D8-0272F1C6A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1557338"/>
            <a:ext cx="1584325" cy="1366837"/>
          </a:xfrm>
          <a:prstGeom prst="downArrowCallout">
            <a:avLst>
              <a:gd name="adj1" fmla="val 25028"/>
              <a:gd name="adj2" fmla="val 25028"/>
              <a:gd name="adj3" fmla="val 25014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stopki 3">
            <a:extLst>
              <a:ext uri="{FF2B5EF4-FFF2-40B4-BE49-F238E27FC236}">
                <a16:creationId xmlns:a16="http://schemas.microsoft.com/office/drawing/2014/main" id="{7C47BEB7-FD02-4917-BF04-A02BFED5F5E3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70A205FC-A311-4577-BFC6-0DF8CBC0D31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8820150" cy="1152525"/>
          </a:xfrm>
        </p:spPr>
        <p:txBody>
          <a:bodyPr/>
          <a:lstStyle/>
          <a:p>
            <a:r>
              <a:rPr lang="pl-PL" altLang="pl-PL" sz="4000" b="1"/>
              <a:t> </a:t>
            </a:r>
            <a:br>
              <a:rPr lang="pl-PL" altLang="pl-PL" sz="4000" b="1"/>
            </a:br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Doświadczanie bólów brzucha  </a:t>
            </a:r>
            <a:b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32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6388" name="Object 3">
            <a:extLst>
              <a:ext uri="{FF2B5EF4-FFF2-40B4-BE49-F238E27FC236}">
                <a16:creationId xmlns:a16="http://schemas.microsoft.com/office/drawing/2014/main" id="{0A4F504E-B554-49AA-B266-DA6A13E6854C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Objaśnienie: strzałka w dół 8">
            <a:extLst>
              <a:ext uri="{FF2B5EF4-FFF2-40B4-BE49-F238E27FC236}">
                <a16:creationId xmlns:a16="http://schemas.microsoft.com/office/drawing/2014/main" id="{EB31F790-B610-4EAA-8AC9-2B8947CBE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1444625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stopki 3">
            <a:extLst>
              <a:ext uri="{FF2B5EF4-FFF2-40B4-BE49-F238E27FC236}">
                <a16:creationId xmlns:a16="http://schemas.microsoft.com/office/drawing/2014/main" id="{3C74659F-2DE9-4815-A592-584EBA39D3C4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D76DFD8-5D56-4A29-B470-C89AE298A70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2413" cy="1008063"/>
          </a:xfrm>
        </p:spPr>
        <p:txBody>
          <a:bodyPr/>
          <a:lstStyle/>
          <a:p>
            <a:r>
              <a:rPr lang="pl-PL" altLang="pl-PL" sz="4000" b="1"/>
              <a:t> </a:t>
            </a:r>
            <a:r>
              <a:rPr lang="pl-PL" altLang="pl-PL" sz="3200" b="1">
                <a:latin typeface="Calibri Light" panose="020F0302020204030204" pitchFamily="34" charset="0"/>
              </a:rPr>
              <a:t>Doświadczanie trudności w zasypianiu  </a:t>
            </a:r>
            <a:br>
              <a:rPr lang="pl-PL" altLang="pl-PL" sz="3600" b="1">
                <a:latin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</a:t>
            </a:r>
          </a:p>
        </p:txBody>
      </p:sp>
      <p:graphicFrame>
        <p:nvGraphicFramePr>
          <p:cNvPr id="17412" name="Object 3">
            <a:extLst>
              <a:ext uri="{FF2B5EF4-FFF2-40B4-BE49-F238E27FC236}">
                <a16:creationId xmlns:a16="http://schemas.microsoft.com/office/drawing/2014/main" id="{12F77CF9-9D72-4EDE-887B-D61B1C3F169D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68313" y="1397000"/>
          <a:ext cx="8602662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397000"/>
                        <a:ext cx="8602662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Objaśnienie: strzałka w dół 8">
            <a:extLst>
              <a:ext uri="{FF2B5EF4-FFF2-40B4-BE49-F238E27FC236}">
                <a16:creationId xmlns:a16="http://schemas.microsoft.com/office/drawing/2014/main" id="{73DFC6C7-5749-44A2-A4AB-74AFBC6F4C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0338" y="1557338"/>
            <a:ext cx="1584325" cy="1366837"/>
          </a:xfrm>
          <a:prstGeom prst="downArrowCallout">
            <a:avLst>
              <a:gd name="adj1" fmla="val 25028"/>
              <a:gd name="adj2" fmla="val 25028"/>
              <a:gd name="adj3" fmla="val 25014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stopki 3">
            <a:extLst>
              <a:ext uri="{FF2B5EF4-FFF2-40B4-BE49-F238E27FC236}">
                <a16:creationId xmlns:a16="http://schemas.microsoft.com/office/drawing/2014/main" id="{1EB516EC-A9A9-4148-B7F3-A8CA46869D40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50FD7C72-D258-4E88-ABEC-E1E34F5226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818563" cy="1008063"/>
          </a:xfrm>
        </p:spPr>
        <p:txBody>
          <a:bodyPr/>
          <a:lstStyle/>
          <a:p>
            <a:r>
              <a:rPr lang="pl-PL" altLang="pl-PL" sz="4000" b="1"/>
              <a:t> </a:t>
            </a:r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Doświadczanie zdenerwowania</a:t>
            </a:r>
            <a:b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8436" name="Object 3">
            <a:extLst>
              <a:ext uri="{FF2B5EF4-FFF2-40B4-BE49-F238E27FC236}">
                <a16:creationId xmlns:a16="http://schemas.microsoft.com/office/drawing/2014/main" id="{ACF5B3FE-5478-493D-89FC-F1B43FF18231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Objaśnienie: strzałka w dół 8">
            <a:extLst>
              <a:ext uri="{FF2B5EF4-FFF2-40B4-BE49-F238E27FC236}">
                <a16:creationId xmlns:a16="http://schemas.microsoft.com/office/drawing/2014/main" id="{D4478A0E-9A96-4E84-89DE-9872AFFC2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1196975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stopki 3">
            <a:extLst>
              <a:ext uri="{FF2B5EF4-FFF2-40B4-BE49-F238E27FC236}">
                <a16:creationId xmlns:a16="http://schemas.microsoft.com/office/drawing/2014/main" id="{3B503ADA-56A5-4C77-AE0A-3A3F7A7B155D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905495E-B978-42F4-825F-48DA2ECECC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2413" cy="1008063"/>
          </a:xfrm>
        </p:spPr>
        <p:txBody>
          <a:bodyPr/>
          <a:lstStyle/>
          <a:p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Doświadczanie przygnębienia i złego nastroju   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9460" name="Object 3">
            <a:extLst>
              <a:ext uri="{FF2B5EF4-FFF2-40B4-BE49-F238E27FC236}">
                <a16:creationId xmlns:a16="http://schemas.microsoft.com/office/drawing/2014/main" id="{6D5F3704-D03E-481C-B4BF-D6AE49C3DC7D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Objaśnienie: strzałka w dół 8">
            <a:extLst>
              <a:ext uri="{FF2B5EF4-FFF2-40B4-BE49-F238E27FC236}">
                <a16:creationId xmlns:a16="http://schemas.microsoft.com/office/drawing/2014/main" id="{8CE02370-52C2-4480-A953-8D4B7D265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196975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>
            <a:extLst>
              <a:ext uri="{FF2B5EF4-FFF2-40B4-BE49-F238E27FC236}">
                <a16:creationId xmlns:a16="http://schemas.microsoft.com/office/drawing/2014/main" id="{C5C9BBF6-887E-4C9E-91AE-9717A1F0B7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008062"/>
          </a:xfrm>
        </p:spPr>
        <p:txBody>
          <a:bodyPr/>
          <a:lstStyle/>
          <a:p>
            <a:r>
              <a:rPr lang="pl-PL" altLang="pl-PL" sz="32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Czynniki psychospołeczne i zdrowotne powiązane z przyjmowaniem leków OTC</a:t>
            </a:r>
            <a:endParaRPr lang="en-US" altLang="pl-PL" sz="3200" b="1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0483" name="Symbol zastępczy zawartości 2">
            <a:extLst>
              <a:ext uri="{FF2B5EF4-FFF2-40B4-BE49-F238E27FC236}">
                <a16:creationId xmlns:a16="http://schemas.microsoft.com/office/drawing/2014/main" id="{889B0849-52B6-4485-AF17-7A3B1B7D9C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351838" cy="4611687"/>
          </a:xfrm>
        </p:spPr>
        <p:txBody>
          <a:bodyPr/>
          <a:lstStyle/>
          <a:p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Dotychczas przeprowadzone badania wskazują, że przyjmowanie leków (w tym leków przeciwbólowych) przez młodzież związane jest z takimi czynnikami jak: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płeć (żeńska)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status socjo-demograficzny (niższy)  </a:t>
            </a:r>
            <a:r>
              <a:rPr lang="pl-PL" altLang="pl-PL" sz="1600">
                <a:latin typeface="Calibri" panose="020F0502020204030204" pitchFamily="34" charset="0"/>
                <a:cs typeface="Calibri" panose="020F0502020204030204" pitchFamily="34" charset="0"/>
              </a:rPr>
              <a:t>(Du i Knopf, 2009; Kirkeby i wsp.,2014)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problemy zdrowia somatycznego </a:t>
            </a:r>
            <a:r>
              <a:rPr lang="pl-PL" altLang="pl-PL" sz="16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(Gobina i wsp., 2011) </a:t>
            </a:r>
            <a:endParaRPr lang="pl-PL" altLang="pl-PL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problemy zdrowia psychicznego</a:t>
            </a:r>
            <a:r>
              <a:rPr lang="pl-PL" altLang="pl-PL" sz="200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sz="1600">
                <a:latin typeface="Calibri" panose="020F0502020204030204" pitchFamily="34" charset="0"/>
                <a:cs typeface="Times New Roman" panose="02020603050405020304" pitchFamily="18" charset="0"/>
              </a:rPr>
              <a:t>(Dengler i Roberts, 1996; </a:t>
            </a:r>
            <a:r>
              <a:rPr lang="pl-PL" altLang="pl-PL" sz="16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Morales-Suárez-Varela i wsp., 2009; </a:t>
            </a:r>
            <a:r>
              <a:rPr lang="pl-PL" altLang="pl-PL" sz="1600">
                <a:latin typeface="Calibri" panose="020F0502020204030204" pitchFamily="34" charset="0"/>
                <a:cs typeface="Times New Roman" panose="02020603050405020304" pitchFamily="18" charset="0"/>
              </a:rPr>
              <a:t>Pisarska, 2010)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palenie tytoniu </a:t>
            </a:r>
            <a:r>
              <a:rPr lang="pl-PL" altLang="pl-PL" sz="160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Morales-Suárez-Varela i wsp., 2009;</a:t>
            </a:r>
            <a:r>
              <a:rPr lang="pl-PL" altLang="pl-PL" sz="1600">
                <a:latin typeface="Calibri" panose="020F0502020204030204" pitchFamily="34" charset="0"/>
                <a:cs typeface="Calibri" panose="020F0502020204030204" pitchFamily="34" charset="0"/>
              </a:rPr>
              <a:t> Lee i wsp.,2017)</a:t>
            </a:r>
            <a:r>
              <a:rPr lang="pl-PL" altLang="pl-PL" sz="16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picie alkoholu</a:t>
            </a: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>
                <a:latin typeface="Calibri" panose="020F0502020204030204" pitchFamily="34" charset="0"/>
                <a:cs typeface="Calibri" panose="020F0502020204030204" pitchFamily="34" charset="0"/>
              </a:rPr>
              <a:t>(Lee i wsp.,2017)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doświadczanie przemocy </a:t>
            </a:r>
            <a:r>
              <a:rPr lang="pl-PL" altLang="pl-PL" sz="16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pl-PL" sz="1600">
                <a:solidFill>
                  <a:srgbClr val="1C1D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Garmy</a:t>
            </a:r>
            <a:r>
              <a:rPr lang="pl-PL" altLang="pl-PL" sz="1600">
                <a:solidFill>
                  <a:srgbClr val="1C1D1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 wsp.,2019)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niedostateczna wiedza o lekach </a:t>
            </a:r>
            <a:r>
              <a:rPr lang="pl-PL" altLang="pl-PL" sz="1600">
                <a:latin typeface="Calibri" panose="020F0502020204030204" pitchFamily="34" charset="0"/>
                <a:cs typeface="Calibri" panose="020F0502020204030204" pitchFamily="34" charset="0"/>
              </a:rPr>
              <a:t>(Lee i wsp.,2017)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>
            <a:extLst>
              <a:ext uri="{FF2B5EF4-FFF2-40B4-BE49-F238E27FC236}">
                <a16:creationId xmlns:a16="http://schemas.microsoft.com/office/drawing/2014/main" id="{25F745ED-E673-4822-91D9-38B0BFEA3C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009650"/>
          </a:xfrm>
        </p:spPr>
        <p:txBody>
          <a:bodyPr/>
          <a:lstStyle/>
          <a:p>
            <a:r>
              <a:rPr lang="pl-PL" altLang="pl-PL" sz="32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Analiza czynników (model GENLIN): </a:t>
            </a:r>
            <a:r>
              <a:rPr lang="pl-PL" altLang="pl-PL" sz="2800">
                <a:latin typeface="Calibri Light" panose="020F0302020204030204" pitchFamily="34" charset="0"/>
                <a:cs typeface="Calibri Light" panose="020F0302020204030204" pitchFamily="34" charset="0"/>
              </a:rPr>
              <a:t>uwzględnione zmienne </a:t>
            </a:r>
            <a:endParaRPr lang="pl-PL" altLang="pl-PL" sz="2800"/>
          </a:p>
        </p:txBody>
      </p:sp>
      <p:sp>
        <p:nvSpPr>
          <p:cNvPr id="21507" name="Symbol zastępczy zawartości 2">
            <a:extLst>
              <a:ext uri="{FF2B5EF4-FFF2-40B4-BE49-F238E27FC236}">
                <a16:creationId xmlns:a16="http://schemas.microsoft.com/office/drawing/2014/main" id="{061B6C6C-7DB2-4243-8B0F-67D6645B7F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125538"/>
            <a:ext cx="8642350" cy="5616575"/>
          </a:xfrm>
        </p:spPr>
        <p:txBody>
          <a:bodyPr/>
          <a:lstStyle/>
          <a:p>
            <a:r>
              <a:rPr lang="pl-PL" altLang="pl-PL" sz="1800" b="1">
                <a:latin typeface="Calibri" panose="020F0502020204030204" pitchFamily="34" charset="0"/>
                <a:cs typeface="Calibri" panose="020F0502020204030204" pitchFamily="34" charset="0"/>
              </a:rPr>
              <a:t>Socjodemografia </a:t>
            </a:r>
          </a:p>
          <a:p>
            <a:pPr>
              <a:buFontTx/>
              <a:buChar char="-"/>
            </a:pPr>
            <a:r>
              <a:rPr lang="pl-PL" altLang="pl-PL" sz="1800">
                <a:latin typeface="Calibri" panose="020F0502020204030204" pitchFamily="34" charset="0"/>
                <a:cs typeface="Calibri" panose="020F0502020204030204" pitchFamily="34" charset="0"/>
              </a:rPr>
              <a:t>Płeć  i skład rodziny: pełna vs niepełna </a:t>
            </a:r>
          </a:p>
          <a:p>
            <a:r>
              <a:rPr lang="pl-PL" altLang="pl-PL" sz="1800" b="1">
                <a:latin typeface="Calibri" panose="020F0502020204030204" pitchFamily="34" charset="0"/>
                <a:cs typeface="Calibri" panose="020F0502020204030204" pitchFamily="34" charset="0"/>
              </a:rPr>
              <a:t>Czynniki ryzyka</a:t>
            </a:r>
          </a:p>
          <a:p>
            <a:pPr>
              <a:buFontTx/>
              <a:buChar char="-"/>
            </a:pPr>
            <a:r>
              <a:rPr lang="pl-PL" altLang="pl-PL" sz="1800">
                <a:latin typeface="Calibri" panose="020F0502020204030204" pitchFamily="34" charset="0"/>
                <a:cs typeface="Calibri" panose="020F0502020204030204" pitchFamily="34" charset="0"/>
              </a:rPr>
              <a:t>Doświadczanie dolegliwości bólowych: bólu brzucha i bólu głowy </a:t>
            </a:r>
          </a:p>
          <a:p>
            <a:pPr>
              <a:buFontTx/>
              <a:buChar char="-"/>
            </a:pPr>
            <a:r>
              <a:rPr lang="pl-PL" altLang="pl-PL" sz="1800">
                <a:latin typeface="Calibri" panose="020F0502020204030204" pitchFamily="34" charset="0"/>
                <a:cs typeface="Calibri" panose="020F0502020204030204" pitchFamily="34" charset="0"/>
              </a:rPr>
              <a:t>Dystres psychiczny (stan zdrowia psychicznego) </a:t>
            </a:r>
            <a:r>
              <a:rPr lang="pl-PL" altLang="pl-PL" sz="18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mierzony przez General Health Questionnaire (GHQ-12)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(Goldberg 1972; Adlaf i Paglia, 2001)</a:t>
            </a:r>
          </a:p>
          <a:p>
            <a:r>
              <a:rPr lang="pl-PL" altLang="pl-PL" sz="1800" b="1">
                <a:latin typeface="Calibri" panose="020F0502020204030204" pitchFamily="34" charset="0"/>
                <a:cs typeface="Calibri" panose="020F0502020204030204" pitchFamily="34" charset="0"/>
              </a:rPr>
              <a:t>Czynniki chroniące </a:t>
            </a:r>
          </a:p>
          <a:p>
            <a:pPr>
              <a:buFontTx/>
              <a:buChar char="-"/>
            </a:pPr>
            <a:r>
              <a:rPr lang="pl-PL" altLang="pl-PL" sz="1800">
                <a:latin typeface="Calibri" panose="020F0502020204030204" pitchFamily="34" charset="0"/>
                <a:cs typeface="Calibri" panose="020F0502020204030204" pitchFamily="34" charset="0"/>
              </a:rPr>
              <a:t>Relacje i wsparcie w rodzinie </a:t>
            </a:r>
            <a:r>
              <a:rPr lang="pl-PL" altLang="pl-PL" sz="1800">
                <a:latin typeface="Calibri" panose="020F0502020204030204" pitchFamily="34" charset="0"/>
                <a:cs typeface="Times New Roman" panose="02020603050405020304" pitchFamily="18" charset="0"/>
              </a:rPr>
              <a:t>– skala 12 pytań zaczerpniętych z Brief Family Life Questionnaire </a:t>
            </a: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(Hellandsjo Bu i wsp., 2002) </a:t>
            </a:r>
          </a:p>
          <a:p>
            <a:r>
              <a:rPr lang="pl-PL" altLang="pl-PL" sz="1800" b="1">
                <a:latin typeface="Calibri" panose="020F0502020204030204" pitchFamily="34" charset="0"/>
                <a:cs typeface="Calibri" panose="020F0502020204030204" pitchFamily="34" charset="0"/>
              </a:rPr>
              <a:t>Pandemia </a:t>
            </a:r>
          </a:p>
          <a:p>
            <a:pPr>
              <a:buFontTx/>
              <a:buChar char="-"/>
            </a:pPr>
            <a:r>
              <a:rPr lang="pl-PL" altLang="pl-PL" sz="1800">
                <a:latin typeface="Calibri" panose="020F0502020204030204" pitchFamily="34" charset="0"/>
                <a:cs typeface="Calibri" panose="020F0502020204030204" pitchFamily="34" charset="0"/>
              </a:rPr>
              <a:t>Doświadczanie pandemii - skala składająca się </a:t>
            </a:r>
            <a:r>
              <a:rPr lang="pl-PL" altLang="pl-PL" sz="1800">
                <a:latin typeface="Calibri" panose="020F0502020204030204" pitchFamily="34" charset="0"/>
                <a:cs typeface="Times New Roman" panose="02020603050405020304" pitchFamily="18" charset="0"/>
              </a:rPr>
              <a:t>z 12 pytań  dotyczących postrzegania przez respondentów zmian w życiu nastolatków będących efektem pandemii, w tym: konieczności nauki poprzez platformy internetowe, ograniczenia możliwości samodzielnego wychodzenia z domu, ograniczenia bezpośrednich kontaktów z  rówieśnikami oraz ograniczenia możliwości spędzania czasu poza domem (opracowanie własne)</a:t>
            </a:r>
          </a:p>
          <a:p>
            <a:r>
              <a:rPr lang="pl-PL" altLang="pl-PL" sz="1800" b="1">
                <a:latin typeface="Calibri" panose="020F0502020204030204" pitchFamily="34" charset="0"/>
                <a:cs typeface="Calibri" panose="020F0502020204030204" pitchFamily="34" charset="0"/>
              </a:rPr>
              <a:t>Inne zachowania ryzykowne </a:t>
            </a:r>
          </a:p>
          <a:p>
            <a:pPr>
              <a:buFontTx/>
              <a:buChar char="-"/>
            </a:pPr>
            <a:r>
              <a:rPr lang="pl-PL" altLang="pl-PL" sz="1800">
                <a:latin typeface="Calibri" panose="020F0502020204030204" pitchFamily="34" charset="0"/>
                <a:cs typeface="Calibri" panose="020F0502020204030204" pitchFamily="34" charset="0"/>
              </a:rPr>
              <a:t>Częstość palenia papierosów: pojedyncze pytane „Czy palisz papierosy?”</a:t>
            </a: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>
              <a:buFontTx/>
              <a:buChar char="-"/>
            </a:pPr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ytuł 1">
            <a:extLst>
              <a:ext uri="{FF2B5EF4-FFF2-40B4-BE49-F238E27FC236}">
                <a16:creationId xmlns:a16="http://schemas.microsoft.com/office/drawing/2014/main" id="{C87A35E5-43D7-4948-A3DB-03F3BB9B6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549275"/>
          </a:xfrm>
        </p:spPr>
        <p:txBody>
          <a:bodyPr/>
          <a:lstStyle/>
          <a:p>
            <a:r>
              <a:rPr lang="pl-PL" altLang="pl-PL" sz="32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Wyniki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F05CA15C-8BD6-46F8-A1DD-9AD3740E118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1438" y="765175"/>
          <a:ext cx="9072562" cy="6294442"/>
        </p:xfrm>
        <a:graphic>
          <a:graphicData uri="http://schemas.openxmlformats.org/drawingml/2006/table">
            <a:tbl>
              <a:tblPr/>
              <a:tblGrid>
                <a:gridCol w="2916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3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2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Czynniki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Przyjmowanie leków z powodu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bólu głowy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Przyjmowanie leków z powodu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bólu brzucha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Przyjmowanie leków z powodu negatywnych stanów emocjonalnych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08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alt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Współczynnik </a:t>
                      </a:r>
                      <a:r>
                        <a:rPr kumimoji="0" lang="pl-PL" altLang="pl-PL" sz="1800" b="0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  <a:r>
                        <a:rPr kumimoji="0" lang="pl-PL" altLang="pl-PL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(poziom istotności) </a:t>
                      </a:r>
                      <a:endParaRPr kumimoji="0" lang="pl-PL" altLang="pl-PL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Socjodemografia</a:t>
                      </a:r>
                      <a:endParaRPr kumimoji="0" lang="pl-PL" altLang="pl-PL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Płeć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-0,122 (p = 0,012)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-0,317 (p = 0,000)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0,026 (p = 0,419)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Skład rodziny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0,057 (p = 0,249)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-0,043 (p = 0,315)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-0,026 (p =0,519)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Czynniki ryzyka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96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Doświadczanie dolegliwości bólowych (głowy/brzucha)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0,301 (p = </a:t>
                      </a: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0,000)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0,303 (p = 0,000)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pl-PL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1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Dystres</a:t>
                      </a: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psychiczny  (GHQ) </a:t>
                      </a:r>
                      <a:r>
                        <a:rPr kumimoji="0" lang="en-US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0,090 (p = 0,057)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0,113 (p = 0,004)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0,213 (p = 0,000)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Czynniki chroniące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96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Skala  „Wsparcie i pozytywne relacje w rodzinie”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-0,003 (p = 0,942)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0,006 (p = 0,861)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-0,048 (p = 0,129)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Pandemia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73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Skala „Doświadczanie pandemii”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0,036 (p = 0,301)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-0,007 (p = 0,861)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-0,008 (p = 0,783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7187">
                <a:tc grid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Inne zachowania ryzykowne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210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Palenie papierosów 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-0,001 (p = 0,979)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0,086 (p = 0,029)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altLang="pl-P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0,075 (p = 0,012)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AA35A7F-BD56-4805-B3AB-3E98DBB10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847013" cy="720725"/>
          </a:xfrm>
        </p:spPr>
        <p:txBody>
          <a:bodyPr/>
          <a:lstStyle/>
          <a:p>
            <a:r>
              <a:rPr lang="pl-PL" altLang="pl-PL" sz="3600" b="1">
                <a:latin typeface="Calibri Light" panose="020F0302020204030204" pitchFamily="34" charset="0"/>
              </a:rPr>
              <a:t>Podsumowanie i wnioski </a:t>
            </a: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CD613E74-9C75-4396-88F0-64530A8F4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293813"/>
            <a:ext cx="8280400" cy="5448300"/>
          </a:xfrm>
        </p:spPr>
        <p:txBody>
          <a:bodyPr anchor="ctr">
            <a:spAutoFit/>
          </a:bodyPr>
          <a:lstStyle/>
          <a:p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W badaniach mokotowskich w 2020 roku odnotowano istotny spadek odsetka dziewcząt sięgających często po leki z powodu bólu głowy oraz chłopców biorących często leki z powodu bólu brzucha. </a:t>
            </a:r>
          </a:p>
          <a:p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Po leki przeciwbólowe nadal sięga jednak  znacznie więcej dziewcząt niż chłopców. </a:t>
            </a:r>
          </a:p>
          <a:p>
            <a:r>
              <a:rPr lang="pl-PL" altLang="pl-PL" sz="2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Pomiędzy 2004 a 2016 rokiem przyjmowanie leków z powodu negatywnych stanów emocjonalnych potwierdzało więcej dziewcząt niż chłopców.  </a:t>
            </a:r>
          </a:p>
          <a:p>
            <a:pPr>
              <a:spcBef>
                <a:spcPct val="0"/>
              </a:spcBef>
            </a:pPr>
            <a:r>
              <a:rPr lang="pl-PL" altLang="pl-PL" sz="20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 2020 roku nie odnotowano istotnych różnic pomiędzy dziewczętami i chłopcami w częstym stosowaniu leków nasennych,  uspokajających oraz poprawiających nastrój.    </a:t>
            </a:r>
          </a:p>
          <a:p>
            <a:pPr>
              <a:spcBef>
                <a:spcPct val="0"/>
              </a:spcBef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We wszystkich trzech pomiarach (2012-2020) odsetki uczniowi potwierdzających doświadczanie  dolegliwości bólowych oraz negatywnych stanów emocjonalnych były bardzo wysokie, znacznie wyższe niż odsetki nastolatków potwierdzających przyjmowanie z tych powodów leków. </a:t>
            </a:r>
          </a:p>
          <a:p>
            <a:pPr>
              <a:spcBef>
                <a:spcPct val="0"/>
              </a:spcBef>
            </a:pPr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Calibri" panose="020F0502020204030204" pitchFamily="34" charset="0"/>
                <a:cs typeface="Calibri" panose="020F0502020204030204" pitchFamily="34" charset="0"/>
              </a:rPr>
              <a:t>Wskazuje to, że znaczna grupa młodzieży radzi sobie z dolegliwościami somatycznymi i psychicznymi bez sięgania po leki </a:t>
            </a:r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ytuł 1">
            <a:extLst>
              <a:ext uri="{FF2B5EF4-FFF2-40B4-BE49-F238E27FC236}">
                <a16:creationId xmlns:a16="http://schemas.microsoft.com/office/drawing/2014/main" id="{AB4AE02E-EC54-46A3-8BDC-D2BD11344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936625"/>
          </a:xfrm>
        </p:spPr>
        <p:txBody>
          <a:bodyPr/>
          <a:lstStyle/>
          <a:p>
            <a:br>
              <a:rPr lang="pl-PL" altLang="pl-PL" sz="36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36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Przyjmowanie leków OTC przez młodzież:</a:t>
            </a:r>
            <a:br>
              <a:rPr lang="pl-PL" altLang="pl-PL" sz="36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36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problem zdrowia publicznego</a:t>
            </a:r>
            <a:br>
              <a:rPr lang="pl-PL" altLang="pl-PL" sz="36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altLang="pl-PL" sz="3600" b="1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C23922A4-FCE0-43EC-AC53-BE682C558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268413"/>
            <a:ext cx="8856663" cy="5400675"/>
          </a:xfrm>
        </p:spPr>
        <p:txBody>
          <a:bodyPr/>
          <a:lstStyle/>
          <a:p>
            <a:pPr>
              <a:defRPr/>
            </a:pP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Stosowanie przez młodzież leków dostępnych bez recepty (OTC) -  zwłaszcza przeciwbólowych - jest znacząco rozpowszechnione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Gualano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2014; Holstein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2015; Pisarska, 2017). </a:t>
            </a:r>
          </a:p>
          <a:p>
            <a:pPr>
              <a:defRPr/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Nastoletnia młodzież najczęściej otrzymuje leki od rodziców albo sięga po te środki samodzielnie, korzystając z zasobów domowych apteczek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(Pisarska, 2010).</a:t>
            </a:r>
          </a:p>
          <a:p>
            <a:pPr>
              <a:defRPr/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Nieprawidłowe stosowanie leków może prowadzić do poważanych konsekwencji zdrowotnych, w tym: zatruć (także śmiertelnych), uszkodzeń narządów wewnętrznych, a w dalszej perspektywie nadmiernego przyjmowania lub uzależnienia od farmaceutyków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(Andersen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2009; Holstein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2015).</a:t>
            </a:r>
          </a:p>
          <a:p>
            <a:pPr>
              <a:defRPr/>
            </a:pPr>
            <a:endParaRPr lang="pl-PL" altLang="pl-PL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Wiedza nastolatków ma temat leków i zagrożeń związanych z ich używaniem bez zalecenia lekarza jest niedostateczna 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Shehnas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 2014; Holstein i </a:t>
            </a:r>
            <a:r>
              <a:rPr lang="pl-PL" altLang="pl-PL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wsp</a:t>
            </a: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., 2015).</a:t>
            </a:r>
          </a:p>
          <a:p>
            <a:pPr marL="0" indent="0">
              <a:buFontTx/>
              <a:buNone/>
              <a:defRPr/>
            </a:pPr>
            <a:r>
              <a:rPr lang="pl-PL" altLang="pl-PL" sz="16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>
              <a:defRPr/>
            </a:pPr>
            <a:r>
              <a:rPr lang="pl-PL" altLang="pl-PL" sz="2000" dirty="0">
                <a:latin typeface="Calibri" panose="020F0502020204030204" pitchFamily="34" charset="0"/>
                <a:cs typeface="Calibri" panose="020F0502020204030204" pitchFamily="34" charset="0"/>
              </a:rPr>
              <a:t>Według naszej najlepszej wiedzy, nie ukazały się jak dotąd prace dotyczące wpływu pandemii na używanie leków przez młodzież.</a:t>
            </a:r>
          </a:p>
          <a:p>
            <a:pPr>
              <a:defRPr/>
            </a:pPr>
            <a:endParaRPr lang="pl-PL" altLang="pl-PL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en-US" alt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A8CF459-8B5B-4339-8DC5-29105DCFC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2313" y="20638"/>
            <a:ext cx="7772400" cy="792162"/>
          </a:xfrm>
        </p:spPr>
        <p:txBody>
          <a:bodyPr/>
          <a:lstStyle/>
          <a:p>
            <a:r>
              <a:rPr lang="pl-PL" altLang="pl-PL" sz="3600" b="1">
                <a:latin typeface="Calibri Light" panose="020F0302020204030204" pitchFamily="34" charset="0"/>
              </a:rPr>
              <a:t>Podsumowanie i wnioski  </a:t>
            </a:r>
          </a:p>
        </p:txBody>
      </p:sp>
      <p:sp>
        <p:nvSpPr>
          <p:cNvPr id="24579" name="Rectangle 5">
            <a:extLst>
              <a:ext uri="{FF2B5EF4-FFF2-40B4-BE49-F238E27FC236}">
                <a16:creationId xmlns:a16="http://schemas.microsoft.com/office/drawing/2014/main" id="{EBCC8909-2122-4599-BD8D-10FAF8AE1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877888"/>
            <a:ext cx="8569325" cy="5326062"/>
          </a:xfrm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Analizy regresji wykazały związek pomiędzy specyficznymi dolegliwościami  bólowymi oraz podwyższonym poziomem dystresu psychicznego mierzonym skalą GHQ-12 a przyjmowaniem: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leków z powodu bólu głowy i bólu brzucha (przy kontrolowaniu doświadczania tych dolegliwości), 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leków stosowanych w przypadku trudności w zasypaniu, zdenerwowania i  przygnębienia.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Wyniki te potwierdzają po raz kolejny wpływ samopoczucia psychicznego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2000" b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 samopoczucie fizyczne. </a:t>
            </a:r>
          </a:p>
          <a:p>
            <a:pPr>
              <a:spcBef>
                <a:spcPct val="0"/>
              </a:spcBef>
            </a:pPr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Odnotowana ponadto związek pomiędzy paleniem papierosów a przyjmowaniem leków z powodu bólu brzucha oraz negatywnych stanów emocjonalnych.</a:t>
            </a:r>
          </a:p>
          <a:p>
            <a:pPr>
              <a:spcBef>
                <a:spcPct val="0"/>
              </a:spcBef>
            </a:pPr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Nie stwierdzono, by postrzeganie pandemii COVID jako trudnego okresu miało wpływ na przyjmowanie przez młodzież leków.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>
            <a:extLst>
              <a:ext uri="{FF2B5EF4-FFF2-40B4-BE49-F238E27FC236}">
                <a16:creationId xmlns:a16="http://schemas.microsoft.com/office/drawing/2014/main" id="{918BF7EC-4959-41AF-B75B-356D3DE6D4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46112"/>
          </a:xfrm>
        </p:spPr>
        <p:txBody>
          <a:bodyPr/>
          <a:lstStyle/>
          <a:p>
            <a:r>
              <a:rPr lang="pl-PL" altLang="pl-PL" sz="3200">
                <a:latin typeface="Calibri Light" panose="020F0302020204030204" pitchFamily="34" charset="0"/>
                <a:cs typeface="Calibri Light" panose="020F0302020204030204" pitchFamily="34" charset="0"/>
              </a:rPr>
              <a:t>Piśmiennictwo</a:t>
            </a:r>
          </a:p>
        </p:txBody>
      </p:sp>
      <p:sp>
        <p:nvSpPr>
          <p:cNvPr id="25603" name="Symbol zastępczy zawartości 2">
            <a:extLst>
              <a:ext uri="{FF2B5EF4-FFF2-40B4-BE49-F238E27FC236}">
                <a16:creationId xmlns:a16="http://schemas.microsoft.com/office/drawing/2014/main" id="{0649F59E-7563-4173-A0A3-02B5FEA0E2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569325" cy="5514975"/>
          </a:xfrm>
        </p:spPr>
        <p:txBody>
          <a:bodyPr/>
          <a:lstStyle/>
          <a:p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Adlaf E.M., Paglia A. (2001)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ment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 health and well-be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ing of Ontario students.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Findings  from the OSDUS.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Centre for Addiction and Mental Health, Toronto</a:t>
            </a:r>
          </a:p>
          <a:p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Andersen A., Holstein B.E.,  Due P.,  Hansen E.H. (2009) Medicine use for headache in adolescence predicts medicine use for headache in young adulthood. 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Pharmacoepidemiolgy and Drug Safety,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18, 7, 619-623.</a:t>
            </a:r>
          </a:p>
          <a:p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Dengler R., Roberts H. (1996) Adolescents’ use of prescribed drugs and over-the-counter preparations.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Journal of Public Health Medicine,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18,4, 437-442. 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 Y., &amp; Knopf H. (2009). Self-medication among children and adolescents in Germany: results of the National Health Survey for Children and Adolescents (KiGGS). 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British 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ournal of 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linical 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US" altLang="pl-PL" sz="1400" i="1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harmacology, </a:t>
            </a:r>
            <a:r>
              <a:rPr lang="en-US" altLang="pl-PL" sz="1400">
                <a:solidFill>
                  <a:srgbClr val="2E414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68 4, 599-608 . </a:t>
            </a:r>
            <a:endParaRPr lang="pl-PL" altLang="pl-PL" sz="1400">
              <a:solidFill>
                <a:srgbClr val="2E414F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solidFill>
                  <a:srgbClr val="1C1D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Garmy P., Hansson E., Vilhjálmsson R. and Kristjánsdóttir G. (2019), Bullying, pain and analgesic use in school-age children. </a:t>
            </a:r>
            <a:r>
              <a:rPr lang="en-US" altLang="pl-PL" sz="1400" i="1">
                <a:solidFill>
                  <a:srgbClr val="1C1D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Acta Paediatr</a:t>
            </a:r>
            <a:r>
              <a:rPr lang="en-US" altLang="pl-PL" sz="1400">
                <a:solidFill>
                  <a:srgbClr val="1C1D1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108: 1896-1900. </a:t>
            </a:r>
            <a:r>
              <a:rPr lang="en-US" altLang="pl-PL" sz="1400">
                <a:solidFill>
                  <a:srgbClr val="005274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https://doi.org/10.1111/apa.14799</a:t>
            </a:r>
            <a:endParaRPr lang="pl-PL" altLang="pl-PL" sz="1400">
              <a:solidFill>
                <a:srgbClr val="005274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Gobina I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Välimaa 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Tynjälä J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Villberg J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Villerusa A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Iannotti 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I. et al.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(2011)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medicine use and corresponding subjective health complaints among adolescents, a cross-national survey</a:t>
            </a:r>
            <a:r>
              <a:rPr lang="en-US" altLang="pl-PL" sz="1400" u="sng" baseline="30000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3"/>
              </a:rPr>
              <a:t>.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</a:t>
            </a:r>
            <a:r>
              <a:rPr lang="en-GB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Pharmacoepidemiology and Drug Safety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40 (4): 424 -31.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Gualano M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Bert F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 Passi S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Stillo M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Galis V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Manzoli L. et al.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(2015)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Use of self-medication among adolescents: a systematic review and meta-analysis. 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European Journal of Public Health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25 (3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 444–50. 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4"/>
              </a:rPr>
              <a:t>https://doi.org/10.1093/eurpub/cku207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Holstein B.E.,  Andersen A., Fotiou A., Gobina I., Godetu E. Holme Hansen E.,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 and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Medicine Use Writing Group (2015) Adolescents’ medicine use for headache: secular trends in 20 countries from 1986 to 2010.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European Journal of Public Health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Vol. 25, Supplement 2, 76–79.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Hellandsjo Bu E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Watten 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Foxcroft D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Ingebrigtsen J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Relling G. </a:t>
            </a: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(2002) 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Teenage alcohol and intoxication debut: the impact of family socialization factors, living area and participation in organized sports. </a:t>
            </a:r>
            <a:r>
              <a:rPr lang="en-US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Alcohol</a:t>
            </a:r>
            <a:r>
              <a:rPr lang="pl-PL" altLang="pl-PL" sz="1400" i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</a:t>
            </a:r>
            <a:r>
              <a:rPr lang="en-US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37, (1): 74–80.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Bef>
                <a:spcPct val="0"/>
              </a:spcBef>
            </a:pP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pl-PL" alt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>
            <a:extLst>
              <a:ext uri="{FF2B5EF4-FFF2-40B4-BE49-F238E27FC236}">
                <a16:creationId xmlns:a16="http://schemas.microsoft.com/office/drawing/2014/main" id="{236D6952-7250-4DC2-BC6D-6FC6C04DFE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646112"/>
          </a:xfrm>
        </p:spPr>
        <p:txBody>
          <a:bodyPr/>
          <a:lstStyle/>
          <a:p>
            <a:r>
              <a:rPr lang="pl-PL" altLang="pl-PL" sz="3200">
                <a:latin typeface="Calibri Light" panose="020F0302020204030204" pitchFamily="34" charset="0"/>
                <a:cs typeface="Calibri Light" panose="020F0302020204030204" pitchFamily="34" charset="0"/>
              </a:rPr>
              <a:t>Piśmiennictwo</a:t>
            </a:r>
          </a:p>
        </p:txBody>
      </p:sp>
      <p:sp>
        <p:nvSpPr>
          <p:cNvPr id="26627" name="Symbol zastępczy zawartości 2">
            <a:extLst>
              <a:ext uri="{FF2B5EF4-FFF2-40B4-BE49-F238E27FC236}">
                <a16:creationId xmlns:a16="http://schemas.microsoft.com/office/drawing/2014/main" id="{D1D5133F-91F2-4E06-A0C7-158A2B0821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1131888"/>
            <a:ext cx="8134350" cy="5610225"/>
          </a:xfrm>
        </p:spPr>
        <p:txBody>
          <a:bodyPr/>
          <a:lstStyle/>
          <a:p>
            <a:pPr algn="just">
              <a:tabLst>
                <a:tab pos="685800" algn="l"/>
              </a:tabLst>
            </a:pPr>
            <a:r>
              <a:rPr lang="pl-PL" altLang="pl-PL" sz="140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Kirkeby M.J., Hansen C.D., Andersen J.H. (2014) Socio-economic differences in use of prescribed and over-the-counter medicine for pain and psychological problems among Danish adolescents -a longitudinal study. </a:t>
            </a:r>
            <a:r>
              <a:rPr lang="pl-PL" altLang="pl-PL" sz="1400" i="1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Eur J Pediatr, </a:t>
            </a:r>
            <a:r>
              <a:rPr lang="pl-PL" altLang="pl-PL" sz="1400">
                <a:solidFill>
                  <a:srgbClr val="2121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Sep;173(9):1147-55. doi: 10.1007/s00431-014-2294-6. Epub 2014 Mar 28. PMID: 24677132. </a:t>
            </a:r>
          </a:p>
          <a:p>
            <a:pPr algn="just">
              <a:tabLst>
                <a:tab pos="685800" algn="l"/>
              </a:tabLst>
            </a:pP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Lee C-H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Chang F-C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Hsu S-D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Chi H-Y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Huang L-J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, Yeh M-K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US" altLang="pl-PL" sz="1400">
                <a:latin typeface="Calibri" panose="020F0502020204030204" pitchFamily="34" charset="0"/>
                <a:cs typeface="Calibri" panose="020F0502020204030204" pitchFamily="34" charset="0"/>
              </a:rPr>
              <a:t> (2017) Inappropriate selfmedication among adolescents and its association with lower medication literacy and substance use. PLoS ONE 12(12): e0189199. https://doi.org/ 10.1371/journal.pone.0189199 </a:t>
            </a:r>
            <a:endParaRPr lang="pl-PL" altLang="pl-PL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tabLst>
                <a:tab pos="685800" algn="l"/>
              </a:tabLst>
            </a:pPr>
            <a:r>
              <a:rPr lang="pl-PL" altLang="pl-PL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Mazur J. (2014) Dolegliwości subiektywne (w:) Mazur J. (red.): Zdrowie i zachowania zdrowotne młodzieży szkolnej w Polsce na tle wybranych uwarunkowań socjodemograficznych. Wyniki badań HBSC 2014. Instytut Matki i Dziecka, Warszawa 2015. </a:t>
            </a:r>
            <a:r>
              <a:rPr lang="pl-PL" altLang="pl-PL" sz="1400" u="sng">
                <a:solidFill>
                  <a:srgbClr val="0000FF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http://www.imid.med.pl/images/do-pobrania/Zdrowie_i_zachowania_zdrowotne_www.pdf</a:t>
            </a:r>
            <a:endParaRPr lang="pl-PL" altLang="pl-PL" sz="1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tabLst>
                <a:tab pos="685800" algn="l"/>
              </a:tabLst>
            </a:pPr>
            <a:r>
              <a:rPr lang="pl-PL" altLang="pl-PL" sz="14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Morales-Suárez-Varela M., Llópis-González A., Caamaño-Isorna F., Gimeno-Clemente N., Ruiz-Rojo E., &amp; Rojo-Moreno L. (2009). Adolescents in Spain: use of medicines and adolescent lifestyles. </a:t>
            </a:r>
            <a:r>
              <a:rPr lang="pl-PL" altLang="pl-PL" sz="1400" i="1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Pharmacy World &amp; Science, 31</a:t>
            </a:r>
            <a:r>
              <a:rPr lang="pl-PL" altLang="pl-PL" sz="1400">
                <a:solidFill>
                  <a:srgbClr val="2E414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656-663.</a:t>
            </a:r>
          </a:p>
          <a:p>
            <a:pPr>
              <a:tabLst>
                <a:tab pos="685800" algn="l"/>
              </a:tabLst>
            </a:pP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Pisarska A. (2010)  Stosowanie leków a samoocena zdrowia warszawskich gimnazjalistów.  </a:t>
            </a:r>
            <a:r>
              <a:rPr lang="pl-PL" altLang="pl-PL" sz="1400" i="1">
                <a:latin typeface="Calibri" panose="020F0502020204030204" pitchFamily="34" charset="0"/>
                <a:cs typeface="Times New Roman" panose="02020603050405020304" pitchFamily="18" charset="0"/>
              </a:rPr>
              <a:t>Alkoholizm i Narkomania, </a:t>
            </a: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 23 nr 1, 51-71.</a:t>
            </a:r>
          </a:p>
          <a:p>
            <a:pPr>
              <a:tabLst>
                <a:tab pos="685800" algn="l"/>
              </a:tabLst>
            </a:pP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Pisarska A.  (2017) Samolecznie się 15-letniej młodzieży. (w): 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 Ostaszewski K, Bobrowski K, Borucka A, Okulicz-Kozaryn K, Pisarska A, Biechowska D, et al. (red.). </a:t>
            </a:r>
            <a:r>
              <a:rPr lang="pl-PL" altLang="pl-PL" sz="1400" i="1">
                <a:latin typeface="Calibri" panose="020F0502020204030204" pitchFamily="34" charset="0"/>
                <a:cs typeface="Calibri" panose="020F0502020204030204" pitchFamily="34" charset="0"/>
              </a:rPr>
              <a:t>Monitorowanie zachowań ryzykownych, zachowań nałogowych, problemów zdrowia psychicznego 15-letniej młodzieży. Badania mokotowskie 2004–2016. Badania ukraińskie, obwód lwowski 2016</a:t>
            </a:r>
            <a:r>
              <a:rPr lang="pl-PL" altLang="pl-PL" sz="1400">
                <a:latin typeface="Calibri" panose="020F0502020204030204" pitchFamily="34" charset="0"/>
                <a:cs typeface="Calibri" panose="020F0502020204030204" pitchFamily="34" charset="0"/>
              </a:rPr>
              <a:t>. Warszawa: Instytut Psychiatrii i Neurologii</a:t>
            </a:r>
            <a:endParaRPr lang="pl-PL" altLang="pl-PL" sz="14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85800" algn="l"/>
              </a:tabLst>
            </a:pPr>
            <a:r>
              <a:rPr lang="en-US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Shehnaz S.I.,  Agarwal A. K., Khan N. (2014) A Systematic Review of Self-Medication Practices Among Adolescents.  </a:t>
            </a:r>
            <a:r>
              <a:rPr lang="pl-PL" altLang="pl-PL" sz="1400" i="1">
                <a:latin typeface="Calibri" panose="020F0502020204030204" pitchFamily="34" charset="0"/>
                <a:cs typeface="Times New Roman" panose="02020603050405020304" pitchFamily="18" charset="0"/>
              </a:rPr>
              <a:t>Journal of Adolescent Health</a:t>
            </a:r>
            <a:r>
              <a:rPr lang="pl-PL" altLang="pl-PL" sz="1400">
                <a:latin typeface="Calibri" panose="020F0502020204030204" pitchFamily="34" charset="0"/>
                <a:cs typeface="Times New Roman" panose="02020603050405020304" pitchFamily="18" charset="0"/>
              </a:rPr>
              <a:t>, 55 (2014) 467</a:t>
            </a:r>
          </a:p>
          <a:p>
            <a:pPr>
              <a:tabLst>
                <a:tab pos="685800" algn="l"/>
              </a:tabLst>
            </a:pPr>
            <a:endParaRPr lang="pl-PL" altLang="pl-PL" sz="14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685800" algn="l"/>
              </a:tabLst>
            </a:pPr>
            <a:endParaRPr lang="pl-PL" altLang="pl-P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5E61F9F-176A-4E85-9356-46FE4B9ED9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1008063"/>
          </a:xfrm>
        </p:spPr>
        <p:txBody>
          <a:bodyPr/>
          <a:lstStyle/>
          <a:p>
            <a:r>
              <a:rPr lang="pl-PL" altLang="pl-PL" sz="3600" b="1">
                <a:latin typeface="Calibri Light" panose="020F0302020204030204" pitchFamily="34" charset="0"/>
                <a:cs typeface="Calibri Light" panose="020F0302020204030204" pitchFamily="34" charset="0"/>
              </a:rPr>
              <a:t>Pytanie o przyjmowanie leków</a:t>
            </a:r>
            <a:r>
              <a:rPr lang="pl-PL" altLang="pl-PL" sz="360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7334460-3B2F-4936-B821-D5FE19DABE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567738" cy="518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altLang="pl-PL" sz="2400">
                <a:latin typeface="Calibri" panose="020F0502020204030204" pitchFamily="34" charset="0"/>
              </a:rPr>
              <a:t>Czy w czasie ostatniego miesiąca używałeś/łaś lekarstw z powodu wymienionych niżej dolegliwości: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1/ ból głowy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2/ ból brzucha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3/ trudności w zasypianiu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4/ zdenerwowanie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5/ przygnębienie i zły nastrój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altLang="pl-PL" sz="2400">
                <a:latin typeface="Calibri" panose="020F0502020204030204" pitchFamily="34" charset="0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pl-PL" altLang="pl-PL" sz="2400" b="1">
                <a:latin typeface="Calibri" panose="020F0502020204030204" pitchFamily="34" charset="0"/>
              </a:rPr>
              <a:t>Skala odpowiedzi</a:t>
            </a:r>
            <a:r>
              <a:rPr lang="pl-PL" altLang="pl-PL" sz="2400">
                <a:latin typeface="Calibri" panose="020F0502020204030204" pitchFamily="34" charset="0"/>
              </a:rPr>
              <a:t>: 1/  nie zdarzyło się, </a:t>
            </a:r>
            <a:r>
              <a:rPr lang="pl-PL" altLang="pl-PL" sz="2400">
                <a:solidFill>
                  <a:srgbClr val="FFC000"/>
                </a:solidFill>
                <a:latin typeface="Calibri" panose="020F0502020204030204" pitchFamily="34" charset="0"/>
              </a:rPr>
              <a:t>2/ tak – jeden lub dwa razy, 3/ tak – kilka razy, 4/ tak – kilkanaście razy 5/ tak – więcej niż kilkanaście razy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>
            <a:extLst>
              <a:ext uri="{FF2B5EF4-FFF2-40B4-BE49-F238E27FC236}">
                <a16:creationId xmlns:a16="http://schemas.microsoft.com/office/drawing/2014/main" id="{78E9382E-317A-4020-BF9A-A2543333B6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008062"/>
          </a:xfrm>
        </p:spPr>
        <p:txBody>
          <a:bodyPr/>
          <a:lstStyle/>
          <a:p>
            <a:r>
              <a:rPr lang="pl-PL" altLang="pl-PL" sz="3600" b="1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Pytania i wskaźniki </a:t>
            </a:r>
            <a:endParaRPr lang="en-US" altLang="pl-PL" sz="3600" b="1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195" name="Symbol zastępczy zawartości 2">
            <a:extLst>
              <a:ext uri="{FF2B5EF4-FFF2-40B4-BE49-F238E27FC236}">
                <a16:creationId xmlns:a16="http://schemas.microsoft.com/office/drawing/2014/main" id="{B596EAD2-2639-4E75-9306-E7E2C36B67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96975"/>
            <a:ext cx="7772400" cy="5327650"/>
          </a:xfrm>
        </p:spPr>
        <p:txBody>
          <a:bodyPr/>
          <a:lstStyle/>
          <a:p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Pytania dotyczące przyjmowania leków zostały dołączone do  ankiety </a:t>
            </a:r>
            <a:r>
              <a:rPr lang="pl-PL" altLang="pl-PL" sz="2000" i="1">
                <a:latin typeface="Calibri" panose="020F0502020204030204" pitchFamily="34" charset="0"/>
                <a:cs typeface="Calibri" panose="020F0502020204030204" pitchFamily="34" charset="0"/>
              </a:rPr>
              <a:t>Badań mokotowskich </a:t>
            </a: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w 2004 roku.</a:t>
            </a:r>
          </a:p>
          <a:p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W 2012 roku dołączono także o pytania dolegliwości subiektywne, definiowanych jako „objawy, które nie są związane ze  zdiagnozowanymi chorobami” </a:t>
            </a:r>
            <a:r>
              <a:rPr lang="pl-PL" altLang="pl-PL" sz="1600">
                <a:latin typeface="Calibri" panose="020F0502020204030204" pitchFamily="34" charset="0"/>
                <a:cs typeface="Calibri" panose="020F0502020204030204" pitchFamily="34" charset="0"/>
              </a:rPr>
              <a:t>(Mazur, 2014).</a:t>
            </a:r>
          </a:p>
          <a:p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Wskaźnikiem częstego przyjmowania leków jest stosowanie ich przynajmniej 1-2 razy w ostatnim miesiącu. Analogiczny wskaźnik przyjęto dla doświadczania dolegliwości subiektywnych.  </a:t>
            </a:r>
          </a:p>
          <a:p>
            <a:endParaRPr lang="pl-PL" altLang="pl-PL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Przyjęty wskaźnik jest wykorzystywany także w innych projektach badawczych, w których uwzględniane jest stosowanie leków przez młodzież, np. </a:t>
            </a:r>
            <a:r>
              <a:rPr lang="en-US" altLang="pl-PL" sz="2000">
                <a:latin typeface="Calibri" panose="020F0502020204030204" pitchFamily="34" charset="0"/>
                <a:cs typeface="Calibri" panose="020F0502020204030204" pitchFamily="34" charset="0"/>
              </a:rPr>
              <a:t>Health Behaviour in School-aged Children</a:t>
            </a:r>
            <a:r>
              <a:rPr lang="pl-PL" altLang="pl-PL" sz="2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altLang="pl-PL" sz="1600">
                <a:latin typeface="Calibri" panose="020F0502020204030204" pitchFamily="34" charset="0"/>
                <a:cs typeface="Calibri" panose="020F0502020204030204" pitchFamily="34" charset="0"/>
              </a:rPr>
              <a:t>(Holstein i wsp., 2015).  </a:t>
            </a:r>
            <a:endParaRPr lang="pl-PL" alt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stopki 3">
            <a:extLst>
              <a:ext uri="{FF2B5EF4-FFF2-40B4-BE49-F238E27FC236}">
                <a16:creationId xmlns:a16="http://schemas.microsoft.com/office/drawing/2014/main" id="{5187DC1E-52B2-4C82-8E48-83058F4C0AA6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4B7F0D6C-071F-4214-A50B-B112D32573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354013"/>
            <a:ext cx="8818563" cy="1008062"/>
          </a:xfrm>
        </p:spPr>
        <p:txBody>
          <a:bodyPr/>
          <a:lstStyle/>
          <a:p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Stosowanie leków z powodu bólu głowy  </a:t>
            </a:r>
            <a:b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9220" name="Object 3">
            <a:extLst>
              <a:ext uri="{FF2B5EF4-FFF2-40B4-BE49-F238E27FC236}">
                <a16:creationId xmlns:a16="http://schemas.microsoft.com/office/drawing/2014/main" id="{57CF4A3D-B6B4-47F1-B108-E3D634BEFC15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Objaśnienie: strzałka w dół 8">
            <a:extLst>
              <a:ext uri="{FF2B5EF4-FFF2-40B4-BE49-F238E27FC236}">
                <a16:creationId xmlns:a16="http://schemas.microsoft.com/office/drawing/2014/main" id="{5C78E442-AAFC-4C5D-9BB8-F830765EE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stopki 3">
            <a:extLst>
              <a:ext uri="{FF2B5EF4-FFF2-40B4-BE49-F238E27FC236}">
                <a16:creationId xmlns:a16="http://schemas.microsoft.com/office/drawing/2014/main" id="{E0DC3172-4F44-4CE2-B472-A12DF23CE86C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F4FA9C99-188E-4FE1-B03D-A60AE4C7603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818563" cy="1008063"/>
          </a:xfrm>
        </p:spPr>
        <p:txBody>
          <a:bodyPr/>
          <a:lstStyle/>
          <a:p>
            <a:r>
              <a:rPr lang="pl-PL" altLang="pl-PL" sz="3600" b="1"/>
              <a:t> </a:t>
            </a:r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Stosowanie leków z powodu bólu brzucha 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0244" name="Object 3">
            <a:extLst>
              <a:ext uri="{FF2B5EF4-FFF2-40B4-BE49-F238E27FC236}">
                <a16:creationId xmlns:a16="http://schemas.microsoft.com/office/drawing/2014/main" id="{F97FC068-DE22-49EA-8522-094D3D6CAC07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Objaśnienie: strzałka w dół 8">
            <a:extLst>
              <a:ext uri="{FF2B5EF4-FFF2-40B4-BE49-F238E27FC236}">
                <a16:creationId xmlns:a16="http://schemas.microsoft.com/office/drawing/2014/main" id="{CD043BAA-2305-42AB-8247-84A8AB385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stopki 3">
            <a:extLst>
              <a:ext uri="{FF2B5EF4-FFF2-40B4-BE49-F238E27FC236}">
                <a16:creationId xmlns:a16="http://schemas.microsoft.com/office/drawing/2014/main" id="{62550930-20A7-465D-A2C2-9FDFBA2859FE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B1DB9EE-B6C9-45BC-84CA-7910795B2E9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4925" y="333375"/>
            <a:ext cx="9107488" cy="1008063"/>
          </a:xfrm>
        </p:spPr>
        <p:txBody>
          <a:bodyPr/>
          <a:lstStyle/>
          <a:p>
            <a:r>
              <a:rPr lang="pl-PL" altLang="pl-PL" sz="4000" b="1"/>
              <a:t> </a:t>
            </a:r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Stosowanie leków z powodu trudności w zasypianiu  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1268" name="Object 3">
            <a:extLst>
              <a:ext uri="{FF2B5EF4-FFF2-40B4-BE49-F238E27FC236}">
                <a16:creationId xmlns:a16="http://schemas.microsoft.com/office/drawing/2014/main" id="{BA5ADBBE-1551-44DA-AB04-581C51494462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Objaśnienie: strzałka w dół 8">
            <a:extLst>
              <a:ext uri="{FF2B5EF4-FFF2-40B4-BE49-F238E27FC236}">
                <a16:creationId xmlns:a16="http://schemas.microsoft.com/office/drawing/2014/main" id="{5FC30598-B4F1-4D9D-BA1A-2785992A4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stopki 3">
            <a:extLst>
              <a:ext uri="{FF2B5EF4-FFF2-40B4-BE49-F238E27FC236}">
                <a16:creationId xmlns:a16="http://schemas.microsoft.com/office/drawing/2014/main" id="{4D83D8FC-5FCC-4D5B-BDEA-AD34442DCF4C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5C053EE-7ED7-41C3-85C6-833F90A7B3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3375"/>
            <a:ext cx="8818563" cy="1008063"/>
          </a:xfrm>
        </p:spPr>
        <p:txBody>
          <a:bodyPr/>
          <a:lstStyle/>
          <a:p>
            <a:r>
              <a:rPr lang="pl-PL" altLang="pl-PL" sz="4000" b="1"/>
              <a:t> </a:t>
            </a:r>
            <a:r>
              <a:rPr lang="pl-PL" altLang="pl-PL" sz="3200" b="1">
                <a:latin typeface="Calibri Light" panose="020F0302020204030204" pitchFamily="34" charset="0"/>
                <a:cs typeface="Calibri Light" panose="020F0302020204030204" pitchFamily="34" charset="0"/>
              </a:rPr>
              <a:t>Przyjmowanie leków z powodu zdenerwowania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8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2292" name="Object 3">
            <a:extLst>
              <a:ext uri="{FF2B5EF4-FFF2-40B4-BE49-F238E27FC236}">
                <a16:creationId xmlns:a16="http://schemas.microsoft.com/office/drawing/2014/main" id="{245CB79E-4CB4-45CA-8EB0-8FB0CA6F9E62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1" name="Objaśnienie: strzałka w dół 8">
            <a:extLst>
              <a:ext uri="{FF2B5EF4-FFF2-40B4-BE49-F238E27FC236}">
                <a16:creationId xmlns:a16="http://schemas.microsoft.com/office/drawing/2014/main" id="{95B856C4-734B-4704-B565-953C8C92A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stopki 3">
            <a:extLst>
              <a:ext uri="{FF2B5EF4-FFF2-40B4-BE49-F238E27FC236}">
                <a16:creationId xmlns:a16="http://schemas.microsoft.com/office/drawing/2014/main" id="{54A374D5-8B08-403A-B302-317B9AD277CF}"/>
              </a:ext>
            </a:extLst>
          </p:cNvPr>
          <p:cNvSpPr txBox="1">
            <a:spLocks noGrp="1"/>
          </p:cNvSpPr>
          <p:nvPr/>
        </p:nvSpPr>
        <p:spPr bwMode="auto">
          <a:xfrm>
            <a:off x="1835150" y="6381750"/>
            <a:ext cx="5113338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 i="1">
                <a:latin typeface="Calibri" panose="020F0502020204030204" pitchFamily="34" charset="0"/>
              </a:rPr>
              <a:t>Badania mokotowskie </a:t>
            </a:r>
            <a:r>
              <a:rPr lang="pl-PL" altLang="pl-PL" sz="1400" b="1">
                <a:latin typeface="Calibri" panose="020F0502020204030204" pitchFamily="34" charset="0"/>
              </a:rPr>
              <a:t>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400" b="1">
                <a:latin typeface="Calibri" panose="020F0502020204030204" pitchFamily="34" charset="0"/>
              </a:rPr>
              <a:t>Instytut Psychiatrii i Neurologii, Pracownia "Pro-M"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F6D0AAC9-8AE2-4F46-91B9-ABB515375EE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3375"/>
            <a:ext cx="9142413" cy="1008063"/>
          </a:xfrm>
        </p:spPr>
        <p:txBody>
          <a:bodyPr/>
          <a:lstStyle/>
          <a:p>
            <a:r>
              <a:rPr lang="pl-PL" altLang="pl-PL" sz="4000" b="1"/>
              <a:t> </a:t>
            </a:r>
            <a: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  <a:t>Przyjmowanie leków z powodu przygnębienia i złego nastroju    </a:t>
            </a:r>
            <a:br>
              <a:rPr lang="pl-PL" altLang="pl-PL" sz="28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pl-PL" altLang="pl-PL" sz="2400" b="1">
                <a:latin typeface="Calibri Light" panose="020F0302020204030204" pitchFamily="34" charset="0"/>
                <a:cs typeface="Calibri Light" panose="020F0302020204030204" pitchFamily="34" charset="0"/>
              </a:rPr>
              <a:t>(przynajmniej 1-2 razy w ostatnim miesiącu) </a:t>
            </a:r>
            <a:br>
              <a:rPr lang="pl-PL" altLang="pl-PL" sz="2400" b="1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pl-PL" altLang="pl-PL" sz="2400" b="1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3316" name="Object 3">
            <a:extLst>
              <a:ext uri="{FF2B5EF4-FFF2-40B4-BE49-F238E27FC236}">
                <a16:creationId xmlns:a16="http://schemas.microsoft.com/office/drawing/2014/main" id="{CBC2BE16-E9CB-423F-A410-89B3A281CE40}"/>
              </a:ext>
            </a:extLst>
          </p:cNvPr>
          <p:cNvGraphicFramePr>
            <a:graphicFrameLocks noGrp="1" noChangeAspect="1"/>
          </p:cNvGraphicFramePr>
          <p:nvPr>
            <p:ph type="chart" idx="4294967295"/>
          </p:nvPr>
        </p:nvGraphicFramePr>
        <p:xfrm>
          <a:off x="431800" y="1362075"/>
          <a:ext cx="8602663" cy="499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Chart" r:id="rId3" imgW="8614395" imgH="5005250" progId="Excel.Chart.8">
                  <p:embed/>
                </p:oleObj>
              </mc:Choice>
              <mc:Fallback>
                <p:oleObj name="Chart" r:id="rId3" imgW="8614395" imgH="5005250" progId="Excel.Chart.8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800" y="1362075"/>
                        <a:ext cx="8602663" cy="4999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Objaśnienie: strzałka w dół 8">
            <a:extLst>
              <a:ext uri="{FF2B5EF4-FFF2-40B4-BE49-F238E27FC236}">
                <a16:creationId xmlns:a16="http://schemas.microsoft.com/office/drawing/2014/main" id="{AE9636AF-7A12-4063-9A68-916741645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1557338"/>
            <a:ext cx="1403350" cy="1584325"/>
          </a:xfrm>
          <a:prstGeom prst="downArrowCallout">
            <a:avLst>
              <a:gd name="adj1" fmla="val 25000"/>
              <a:gd name="adj2" fmla="val 25000"/>
              <a:gd name="adj3" fmla="val 25015"/>
              <a:gd name="adj4" fmla="val 64977"/>
            </a:avLst>
          </a:prstGeom>
          <a:solidFill>
            <a:schemeClr val="accent3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endParaRPr lang="pl-PL" altLang="pl-PL" sz="1200" b="1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Szkoły średnie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Pandemia </a:t>
            </a:r>
          </a:p>
          <a:p>
            <a:pPr algn="ctr">
              <a:defRPr/>
            </a:pPr>
            <a:r>
              <a:rPr lang="pl-PL" altLang="pl-PL" sz="1200" b="1" dirty="0">
                <a:latin typeface="Calibri" panose="020F0502020204030204" pitchFamily="34" charset="0"/>
              </a:rPr>
              <a:t> Ankiety online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6637</TotalTime>
  <Words>2352</Words>
  <Application>Microsoft Office PowerPoint</Application>
  <PresentationFormat>Pokaz na ekranie (4:3)</PresentationFormat>
  <Paragraphs>215</Paragraphs>
  <Slides>22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9" baseType="lpstr">
      <vt:lpstr>Times New Roman</vt:lpstr>
      <vt:lpstr>Arial</vt:lpstr>
      <vt:lpstr>Calibri</vt:lpstr>
      <vt:lpstr>Calibri Light</vt:lpstr>
      <vt:lpstr>Wingdings</vt:lpstr>
      <vt:lpstr>Projekt domyślny</vt:lpstr>
      <vt:lpstr>Wykres programu Microsoft Excel</vt:lpstr>
      <vt:lpstr>Psychospołeczne i pandemiczne uwarunkowania używania leków przez 15-letnią młodzież  Badania mokotowskie 2020  </vt:lpstr>
      <vt:lpstr> Przyjmowanie leków OTC przez młodzież: problem zdrowia publicznego </vt:lpstr>
      <vt:lpstr>Pytanie o przyjmowanie leków </vt:lpstr>
      <vt:lpstr>Pytania i wskaźniki </vt:lpstr>
      <vt:lpstr>Stosowanie leków z powodu bólu głowy   (przynajmniej 1-2 razy w ostatnim miesiącu)  </vt:lpstr>
      <vt:lpstr> Stosowanie leków z powodu bólu brzucha   (przynajmniej 1-2 razy w ostatnim miesiącu)  </vt:lpstr>
      <vt:lpstr> Stosowanie leków z powodu trudności w zasypianiu    (przynajmniej 1-2 razy w ostatnim miesiącu)  </vt:lpstr>
      <vt:lpstr> Przyjmowanie leków z powodu zdenerwowania (przynajmniej 1-2 razy w ostatnim miesiącu)  </vt:lpstr>
      <vt:lpstr> Przyjmowanie leków z powodu przygnębienia i złego nastroju     (przynajmniej 1-2 razy w ostatnim miesiącu)  </vt:lpstr>
      <vt:lpstr>Dolegliwości subiektywne  </vt:lpstr>
      <vt:lpstr> Doświadczanie bólów głowy  (przynajmniej 1-2 razy w ostatnim miesiącu)</vt:lpstr>
      <vt:lpstr>  Doświadczanie bólów brzucha   (przynajmniej 1-2 razy w ostatnim miesiącu)  </vt:lpstr>
      <vt:lpstr> Doświadczanie trudności w zasypianiu   (przynajmniej 1-2 razy w ostatnim miesiącu)</vt:lpstr>
      <vt:lpstr> Doświadczanie zdenerwowania (przynajmniej 1-2 razy w ostatnim miesiącu)  </vt:lpstr>
      <vt:lpstr>Doświadczanie przygnębienia i złego nastroju     (przynajmniej 1-2 razy w ostatnim miesiącu)  </vt:lpstr>
      <vt:lpstr>Czynniki psychospołeczne i zdrowotne powiązane z przyjmowaniem leków OTC</vt:lpstr>
      <vt:lpstr>Analiza czynników (model GENLIN): uwzględnione zmienne </vt:lpstr>
      <vt:lpstr>Wyniki</vt:lpstr>
      <vt:lpstr>Podsumowanie i wnioski </vt:lpstr>
      <vt:lpstr>Podsumowanie i wnioski  </vt:lpstr>
      <vt:lpstr>Piśmiennictwo</vt:lpstr>
      <vt:lpstr>Piśmiennictwo</vt:lpstr>
    </vt:vector>
  </TitlesOfParts>
  <Company>IPiN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Przegląd narzędzi mierzących różne psychospołeczne korelaty  używania narkotyków</dc:title>
  <dc:creator>Ostaszewski</dc:creator>
  <cp:lastModifiedBy>Tomasz Kowalewicz</cp:lastModifiedBy>
  <cp:revision>174</cp:revision>
  <cp:lastPrinted>2005-03-08T12:55:20Z</cp:lastPrinted>
  <dcterms:created xsi:type="dcterms:W3CDTF">2005-03-07T10:56:16Z</dcterms:created>
  <dcterms:modified xsi:type="dcterms:W3CDTF">2021-12-02T05:53:41Z</dcterms:modified>
</cp:coreProperties>
</file>