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3"/>
  </p:notesMasterIdLst>
  <p:handoutMasterIdLst>
    <p:handoutMasterId r:id="rId24"/>
  </p:handoutMasterIdLst>
  <p:sldIdLst>
    <p:sldId id="256" r:id="rId2"/>
    <p:sldId id="274" r:id="rId3"/>
    <p:sldId id="293" r:id="rId4"/>
    <p:sldId id="294" r:id="rId5"/>
    <p:sldId id="288" r:id="rId6"/>
    <p:sldId id="290" r:id="rId7"/>
    <p:sldId id="289" r:id="rId8"/>
    <p:sldId id="298" r:id="rId9"/>
    <p:sldId id="295" r:id="rId10"/>
    <p:sldId id="300" r:id="rId11"/>
    <p:sldId id="291" r:id="rId12"/>
    <p:sldId id="283" r:id="rId13"/>
    <p:sldId id="302" r:id="rId14"/>
    <p:sldId id="277" r:id="rId15"/>
    <p:sldId id="276" r:id="rId16"/>
    <p:sldId id="296" r:id="rId17"/>
    <p:sldId id="264" r:id="rId18"/>
    <p:sldId id="271" r:id="rId19"/>
    <p:sldId id="260" r:id="rId20"/>
    <p:sldId id="292" r:id="rId21"/>
    <p:sldId id="30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84" autoAdjust="0"/>
  </p:normalViewPr>
  <p:slideViewPr>
    <p:cSldViewPr>
      <p:cViewPr varScale="1">
        <p:scale>
          <a:sx n="100" d="100"/>
          <a:sy n="100" d="100"/>
        </p:scale>
        <p:origin x="94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99099574235445E-2"/>
          <c:y val="0.2677823465851798"/>
          <c:w val="0.53470031545741326"/>
          <c:h val="0.56066945606694563"/>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8010-4CAA-B11D-AD529FFA61F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010-4CAA-B11D-AD529FFA61F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8010-4CAA-B11D-AD529FFA61F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010-4CAA-B11D-AD529FFA61F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8010-4CAA-B11D-AD529FFA61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uk-UA"/>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Лист1!$A$2:$A$6</c:f>
              <c:strCache>
                <c:ptCount val="5"/>
                <c:pt idx="0">
                  <c:v>Норма  </c:v>
                </c:pt>
                <c:pt idx="1">
                  <c:v> Криза - повернення до  норми</c:v>
                </c:pt>
                <c:pt idx="2">
                  <c:v>Кризи  - короткотривалі послуги  фахівців</c:v>
                </c:pt>
                <c:pt idx="3">
                  <c:v>Кризовий стан  - довготивалі  послуги </c:v>
                </c:pt>
                <c:pt idx="4">
                  <c:v>Виключення -  спеціалізовані  стаціонарні заклади </c:v>
                </c:pt>
              </c:strCache>
            </c:strRef>
          </c:cat>
          <c:val>
            <c:numRef>
              <c:f>Лист1!$B$2:$B$6</c:f>
              <c:numCache>
                <c:formatCode>0</c:formatCode>
                <c:ptCount val="5"/>
                <c:pt idx="0">
                  <c:v>50</c:v>
                </c:pt>
                <c:pt idx="1">
                  <c:v>20</c:v>
                </c:pt>
                <c:pt idx="2">
                  <c:v>15</c:v>
                </c:pt>
                <c:pt idx="3">
                  <c:v>10</c:v>
                </c:pt>
                <c:pt idx="4">
                  <c:v>5</c:v>
                </c:pt>
              </c:numCache>
            </c:numRef>
          </c:val>
          <c:extLst>
            <c:ext xmlns:c16="http://schemas.microsoft.com/office/drawing/2014/chart" uri="{C3380CC4-5D6E-409C-BE32-E72D297353CC}">
              <c16:uniqueId val="{00000005-8010-4CAA-B11D-AD529FFA61F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uk-UA"/>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8A00D-FECD-4AF2-B9F5-F338F3EC8857}" type="doc">
      <dgm:prSet loTypeId="urn:microsoft.com/office/officeart/2005/8/layout/pyramid2" loCatId="list" qsTypeId="urn:microsoft.com/office/officeart/2005/8/quickstyle/3d3" qsCatId="3D" csTypeId="urn:microsoft.com/office/officeart/2005/8/colors/colorful5" csCatId="colorful" phldr="1"/>
      <dgm:spPr/>
      <dgm:t>
        <a:bodyPr/>
        <a:lstStyle/>
        <a:p>
          <a:endParaRPr lang="uk-UA"/>
        </a:p>
      </dgm:t>
    </dgm:pt>
    <dgm:pt modelId="{559536D6-B798-4332-BCF4-8F6DB5CDF2BA}">
      <dgm:prSet phldrT="[Текст]"/>
      <dgm:spPr/>
      <dgm:t>
        <a:bodyPr/>
        <a:lstStyle/>
        <a:p>
          <a:r>
            <a:rPr lang="uk-UA" dirty="0"/>
            <a:t>Подолання</a:t>
          </a:r>
        </a:p>
      </dgm:t>
    </dgm:pt>
    <dgm:pt modelId="{94CDA1FA-7FDF-4F7A-B21B-E3DC9EC6E765}" type="parTrans" cxnId="{6DA8F8EF-5E20-4565-8076-6ECB2F2E5039}">
      <dgm:prSet/>
      <dgm:spPr/>
      <dgm:t>
        <a:bodyPr/>
        <a:lstStyle/>
        <a:p>
          <a:endParaRPr lang="uk-UA"/>
        </a:p>
      </dgm:t>
    </dgm:pt>
    <dgm:pt modelId="{7FE7027C-166D-4A23-A3E5-7497C6A322C7}" type="sibTrans" cxnId="{6DA8F8EF-5E20-4565-8076-6ECB2F2E5039}">
      <dgm:prSet/>
      <dgm:spPr/>
      <dgm:t>
        <a:bodyPr/>
        <a:lstStyle/>
        <a:p>
          <a:endParaRPr lang="uk-UA"/>
        </a:p>
      </dgm:t>
    </dgm:pt>
    <dgm:pt modelId="{32ECD864-D181-4B16-B3A8-A355EB9097F7}">
      <dgm:prSet phldrT="[Текст]"/>
      <dgm:spPr/>
      <dgm:t>
        <a:bodyPr/>
        <a:lstStyle/>
        <a:p>
          <a:r>
            <a:rPr lang="uk-UA" dirty="0"/>
            <a:t>Мінімізація</a:t>
          </a:r>
        </a:p>
      </dgm:t>
    </dgm:pt>
    <dgm:pt modelId="{6D5C2F12-258F-4349-A6BD-973DE1DB81F1}" type="parTrans" cxnId="{F6F54AA0-AB60-4DE2-AC64-41619CE00299}">
      <dgm:prSet/>
      <dgm:spPr/>
      <dgm:t>
        <a:bodyPr/>
        <a:lstStyle/>
        <a:p>
          <a:endParaRPr lang="uk-UA"/>
        </a:p>
      </dgm:t>
    </dgm:pt>
    <dgm:pt modelId="{9BF89FDE-F6BE-4088-9C67-A600FF89150B}" type="sibTrans" cxnId="{F6F54AA0-AB60-4DE2-AC64-41619CE00299}">
      <dgm:prSet/>
      <dgm:spPr/>
      <dgm:t>
        <a:bodyPr/>
        <a:lstStyle/>
        <a:p>
          <a:endParaRPr lang="uk-UA"/>
        </a:p>
      </dgm:t>
    </dgm:pt>
    <dgm:pt modelId="{4D0427B5-D32E-4DCA-B41A-2C5A62381E45}">
      <dgm:prSet phldrT="[Текст]"/>
      <dgm:spPr/>
      <dgm:t>
        <a:bodyPr/>
        <a:lstStyle/>
        <a:p>
          <a:r>
            <a:rPr lang="uk-UA"/>
            <a:t>Профілактика</a:t>
          </a:r>
          <a:endParaRPr lang="uk-UA" dirty="0"/>
        </a:p>
      </dgm:t>
    </dgm:pt>
    <dgm:pt modelId="{467C56E9-DB98-4204-8A63-2AC165827E7D}" type="parTrans" cxnId="{70EECB6D-2A56-45F9-B119-187825386616}">
      <dgm:prSet/>
      <dgm:spPr/>
      <dgm:t>
        <a:bodyPr/>
        <a:lstStyle/>
        <a:p>
          <a:endParaRPr lang="uk-UA"/>
        </a:p>
      </dgm:t>
    </dgm:pt>
    <dgm:pt modelId="{DC4E5065-C174-497A-9C46-4A2756FBD5EE}" type="sibTrans" cxnId="{70EECB6D-2A56-45F9-B119-187825386616}">
      <dgm:prSet/>
      <dgm:spPr/>
      <dgm:t>
        <a:bodyPr/>
        <a:lstStyle/>
        <a:p>
          <a:endParaRPr lang="uk-UA"/>
        </a:p>
      </dgm:t>
    </dgm:pt>
    <dgm:pt modelId="{87DE898F-697B-4BFE-B5B7-21C0076125F7}" type="pres">
      <dgm:prSet presAssocID="{22C8A00D-FECD-4AF2-B9F5-F338F3EC8857}" presName="compositeShape" presStyleCnt="0">
        <dgm:presLayoutVars>
          <dgm:dir/>
          <dgm:resizeHandles/>
        </dgm:presLayoutVars>
      </dgm:prSet>
      <dgm:spPr/>
    </dgm:pt>
    <dgm:pt modelId="{CC1E2864-75D2-4854-8F00-D9721B23BB14}" type="pres">
      <dgm:prSet presAssocID="{22C8A00D-FECD-4AF2-B9F5-F338F3EC8857}" presName="pyramid" presStyleLbl="node1" presStyleIdx="0" presStyleCnt="1" custLinFactNeighborX="7310" custLinFactNeighborY="-1830"/>
      <dgm:spPr/>
    </dgm:pt>
    <dgm:pt modelId="{E466EFA9-7814-480C-9B2B-8210F70959A8}" type="pres">
      <dgm:prSet presAssocID="{22C8A00D-FECD-4AF2-B9F5-F338F3EC8857}" presName="theList" presStyleCnt="0"/>
      <dgm:spPr/>
    </dgm:pt>
    <dgm:pt modelId="{F67D490B-533D-4E5C-AA76-A299C57F3865}" type="pres">
      <dgm:prSet presAssocID="{559536D6-B798-4332-BCF4-8F6DB5CDF2BA}" presName="aNode" presStyleLbl="fgAcc1" presStyleIdx="0" presStyleCnt="3">
        <dgm:presLayoutVars>
          <dgm:bulletEnabled val="1"/>
        </dgm:presLayoutVars>
      </dgm:prSet>
      <dgm:spPr/>
    </dgm:pt>
    <dgm:pt modelId="{2F20E0ED-9CF9-454C-9568-A8BD5DFDB762}" type="pres">
      <dgm:prSet presAssocID="{559536D6-B798-4332-BCF4-8F6DB5CDF2BA}" presName="aSpace" presStyleCnt="0"/>
      <dgm:spPr/>
    </dgm:pt>
    <dgm:pt modelId="{52496ED4-CF7A-4088-B467-E5AA9B8910C6}" type="pres">
      <dgm:prSet presAssocID="{32ECD864-D181-4B16-B3A8-A355EB9097F7}" presName="aNode" presStyleLbl="fgAcc1" presStyleIdx="1" presStyleCnt="3">
        <dgm:presLayoutVars>
          <dgm:bulletEnabled val="1"/>
        </dgm:presLayoutVars>
      </dgm:prSet>
      <dgm:spPr/>
    </dgm:pt>
    <dgm:pt modelId="{AD51ADD6-39F9-4E64-A872-9322DA1A7788}" type="pres">
      <dgm:prSet presAssocID="{32ECD864-D181-4B16-B3A8-A355EB9097F7}" presName="aSpace" presStyleCnt="0"/>
      <dgm:spPr/>
    </dgm:pt>
    <dgm:pt modelId="{D553259F-7EC2-420B-BEB3-6130A5192758}" type="pres">
      <dgm:prSet presAssocID="{4D0427B5-D32E-4DCA-B41A-2C5A62381E45}" presName="aNode" presStyleLbl="fgAcc1" presStyleIdx="2" presStyleCnt="3">
        <dgm:presLayoutVars>
          <dgm:bulletEnabled val="1"/>
        </dgm:presLayoutVars>
      </dgm:prSet>
      <dgm:spPr/>
    </dgm:pt>
    <dgm:pt modelId="{A739094A-A5FE-4E97-8DCF-4DF83CD9F0E4}" type="pres">
      <dgm:prSet presAssocID="{4D0427B5-D32E-4DCA-B41A-2C5A62381E45}" presName="aSpace" presStyleCnt="0"/>
      <dgm:spPr/>
    </dgm:pt>
  </dgm:ptLst>
  <dgm:cxnLst>
    <dgm:cxn modelId="{EBC9D204-567C-4AF8-86DD-034E691BD4C7}" type="presOf" srcId="{4D0427B5-D32E-4DCA-B41A-2C5A62381E45}" destId="{D553259F-7EC2-420B-BEB3-6130A5192758}" srcOrd="0" destOrd="0" presId="urn:microsoft.com/office/officeart/2005/8/layout/pyramid2"/>
    <dgm:cxn modelId="{B99A2D10-3E8A-4E45-BFC9-876511883689}" type="presOf" srcId="{22C8A00D-FECD-4AF2-B9F5-F338F3EC8857}" destId="{87DE898F-697B-4BFE-B5B7-21C0076125F7}" srcOrd="0" destOrd="0" presId="urn:microsoft.com/office/officeart/2005/8/layout/pyramid2"/>
    <dgm:cxn modelId="{D64DC33B-F9BB-4C45-AC4C-1459D4B94AD4}" type="presOf" srcId="{559536D6-B798-4332-BCF4-8F6DB5CDF2BA}" destId="{F67D490B-533D-4E5C-AA76-A299C57F3865}" srcOrd="0" destOrd="0" presId="urn:microsoft.com/office/officeart/2005/8/layout/pyramid2"/>
    <dgm:cxn modelId="{70EECB6D-2A56-45F9-B119-187825386616}" srcId="{22C8A00D-FECD-4AF2-B9F5-F338F3EC8857}" destId="{4D0427B5-D32E-4DCA-B41A-2C5A62381E45}" srcOrd="2" destOrd="0" parTransId="{467C56E9-DB98-4204-8A63-2AC165827E7D}" sibTransId="{DC4E5065-C174-497A-9C46-4A2756FBD5EE}"/>
    <dgm:cxn modelId="{F6F54AA0-AB60-4DE2-AC64-41619CE00299}" srcId="{22C8A00D-FECD-4AF2-B9F5-F338F3EC8857}" destId="{32ECD864-D181-4B16-B3A8-A355EB9097F7}" srcOrd="1" destOrd="0" parTransId="{6D5C2F12-258F-4349-A6BD-973DE1DB81F1}" sibTransId="{9BF89FDE-F6BE-4088-9C67-A600FF89150B}"/>
    <dgm:cxn modelId="{1D35FBD9-D1B0-4825-BF32-671C437581F0}" type="presOf" srcId="{32ECD864-D181-4B16-B3A8-A355EB9097F7}" destId="{52496ED4-CF7A-4088-B467-E5AA9B8910C6}" srcOrd="0" destOrd="0" presId="urn:microsoft.com/office/officeart/2005/8/layout/pyramid2"/>
    <dgm:cxn modelId="{6DA8F8EF-5E20-4565-8076-6ECB2F2E5039}" srcId="{22C8A00D-FECD-4AF2-B9F5-F338F3EC8857}" destId="{559536D6-B798-4332-BCF4-8F6DB5CDF2BA}" srcOrd="0" destOrd="0" parTransId="{94CDA1FA-7FDF-4F7A-B21B-E3DC9EC6E765}" sibTransId="{7FE7027C-166D-4A23-A3E5-7497C6A322C7}"/>
    <dgm:cxn modelId="{C22C2488-1D0A-44D1-9819-8C1BD8F95E94}" type="presParOf" srcId="{87DE898F-697B-4BFE-B5B7-21C0076125F7}" destId="{CC1E2864-75D2-4854-8F00-D9721B23BB14}" srcOrd="0" destOrd="0" presId="urn:microsoft.com/office/officeart/2005/8/layout/pyramid2"/>
    <dgm:cxn modelId="{9251C628-CA13-41B1-94D5-57EA2B1C9443}" type="presParOf" srcId="{87DE898F-697B-4BFE-B5B7-21C0076125F7}" destId="{E466EFA9-7814-480C-9B2B-8210F70959A8}" srcOrd="1" destOrd="0" presId="urn:microsoft.com/office/officeart/2005/8/layout/pyramid2"/>
    <dgm:cxn modelId="{3F070BB4-2D98-45D9-8A3B-E96E014D8101}" type="presParOf" srcId="{E466EFA9-7814-480C-9B2B-8210F70959A8}" destId="{F67D490B-533D-4E5C-AA76-A299C57F3865}" srcOrd="0" destOrd="0" presId="urn:microsoft.com/office/officeart/2005/8/layout/pyramid2"/>
    <dgm:cxn modelId="{AE8B2D92-6233-42E7-A2C5-A238A6EF67EE}" type="presParOf" srcId="{E466EFA9-7814-480C-9B2B-8210F70959A8}" destId="{2F20E0ED-9CF9-454C-9568-A8BD5DFDB762}" srcOrd="1" destOrd="0" presId="urn:microsoft.com/office/officeart/2005/8/layout/pyramid2"/>
    <dgm:cxn modelId="{C4E476E4-A56D-40DC-A347-BE10BBFD9255}" type="presParOf" srcId="{E466EFA9-7814-480C-9B2B-8210F70959A8}" destId="{52496ED4-CF7A-4088-B467-E5AA9B8910C6}" srcOrd="2" destOrd="0" presId="urn:microsoft.com/office/officeart/2005/8/layout/pyramid2"/>
    <dgm:cxn modelId="{338233E2-3EDC-4331-9A20-F16D966884AD}" type="presParOf" srcId="{E466EFA9-7814-480C-9B2B-8210F70959A8}" destId="{AD51ADD6-39F9-4E64-A872-9322DA1A7788}" srcOrd="3" destOrd="0" presId="urn:microsoft.com/office/officeart/2005/8/layout/pyramid2"/>
    <dgm:cxn modelId="{70936DEC-D8F5-494E-A048-B475AF5F4CE7}" type="presParOf" srcId="{E466EFA9-7814-480C-9B2B-8210F70959A8}" destId="{D553259F-7EC2-420B-BEB3-6130A5192758}" srcOrd="4" destOrd="0" presId="urn:microsoft.com/office/officeart/2005/8/layout/pyramid2"/>
    <dgm:cxn modelId="{21F3068E-C2FA-40F3-808A-3CC8FA150CA5}" type="presParOf" srcId="{E466EFA9-7814-480C-9B2B-8210F70959A8}" destId="{A739094A-A5FE-4E97-8DCF-4DF83CD9F0E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70EE3-B20D-4C61-9CF6-7F3ADE293454}" type="doc">
      <dgm:prSet loTypeId="urn:microsoft.com/office/officeart/2005/8/layout/vProcess5" loCatId="process" qsTypeId="urn:microsoft.com/office/officeart/2005/8/quickstyle/simple2" qsCatId="simple" csTypeId="urn:microsoft.com/office/officeart/2005/8/colors/colorful2" csCatId="colorful" phldr="1"/>
      <dgm:spPr/>
    </dgm:pt>
    <dgm:pt modelId="{3A2DB03E-7711-48D9-9199-AF8C43028DF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dirty="0">
              <a:ln/>
              <a:effectLst/>
              <a:latin typeface="Arial" panose="020B0604020202020204" pitchFamily="34" charset="0"/>
              <a:cs typeface="Arial" panose="020B0604020202020204" pitchFamily="34" charset="0"/>
            </a:rPr>
            <a:t>Оцінка потреб</a:t>
          </a:r>
          <a:endParaRPr kumimoji="0" lang="ru-RU" altLang="en-US" b="0" i="0" u="none" strike="noStrike" cap="none" normalizeH="0" baseline="0" dirty="0">
            <a:ln/>
            <a:effectLst/>
            <a:latin typeface="Arial" panose="020B0604020202020204" pitchFamily="34" charset="0"/>
            <a:cs typeface="Arial" panose="020B0604020202020204" pitchFamily="34" charset="0"/>
          </a:endParaRPr>
        </a:p>
      </dgm:t>
    </dgm:pt>
    <dgm:pt modelId="{2BA043AC-47E5-4B0A-98AD-208ED21E5E3B}" type="parTrans" cxnId="{900CE29C-079A-4C18-9D05-D157D9A4212A}">
      <dgm:prSet/>
      <dgm:spPr/>
      <dgm:t>
        <a:bodyPr/>
        <a:lstStyle/>
        <a:p>
          <a:endParaRPr lang="uk-UA"/>
        </a:p>
      </dgm:t>
    </dgm:pt>
    <dgm:pt modelId="{BF9CCEE8-9DA5-4876-8940-F39CE3FA3BDF}" type="sibTrans" cxnId="{900CE29C-079A-4C18-9D05-D157D9A4212A}">
      <dgm:prSet/>
      <dgm:spPr/>
      <dgm:t>
        <a:bodyPr/>
        <a:lstStyle/>
        <a:p>
          <a:endParaRPr lang="uk-UA"/>
        </a:p>
      </dgm:t>
    </dgm:pt>
    <dgm:pt modelId="{348A7256-A5D0-4812-8AF7-04116B908E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dirty="0">
              <a:ln/>
              <a:effectLst/>
              <a:latin typeface="Arial" panose="020B0604020202020204" pitchFamily="34" charset="0"/>
              <a:cs typeface="Arial" panose="020B0604020202020204" pitchFamily="34" charset="0"/>
            </a:rPr>
            <a:t>Вирішення проблеми/проблем </a:t>
          </a:r>
          <a:endParaRPr kumimoji="0" lang="ru-RU" altLang="en-US" b="0" i="0" u="none" strike="noStrike" cap="none" normalizeH="0" baseline="0" dirty="0">
            <a:ln/>
            <a:effectLst/>
            <a:latin typeface="Arial" panose="020B0604020202020204" pitchFamily="34" charset="0"/>
            <a:cs typeface="Arial" panose="020B0604020202020204" pitchFamily="34" charset="0"/>
          </a:endParaRPr>
        </a:p>
      </dgm:t>
    </dgm:pt>
    <dgm:pt modelId="{7065D183-875D-41AE-9942-BF2CE60BD76B}" type="parTrans" cxnId="{64D25B9F-BCC9-45AD-A242-E66A94C3B216}">
      <dgm:prSet/>
      <dgm:spPr/>
      <dgm:t>
        <a:bodyPr/>
        <a:lstStyle/>
        <a:p>
          <a:endParaRPr lang="uk-UA"/>
        </a:p>
      </dgm:t>
    </dgm:pt>
    <dgm:pt modelId="{368ED466-F197-4D9E-89E5-E47D571954BD}" type="sibTrans" cxnId="{64D25B9F-BCC9-45AD-A242-E66A94C3B216}">
      <dgm:prSet/>
      <dgm:spPr/>
      <dgm:t>
        <a:bodyPr/>
        <a:lstStyle/>
        <a:p>
          <a:endParaRPr lang="uk-UA"/>
        </a:p>
      </dgm:t>
    </dgm:pt>
    <dgm:pt modelId="{AD95239A-31CC-4199-A042-CF0BA7EE8C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dirty="0">
              <a:ln/>
              <a:effectLst/>
              <a:latin typeface="Arial" panose="020B0604020202020204" pitchFamily="34" charset="0"/>
              <a:cs typeface="Arial" panose="020B0604020202020204" pitchFamily="34" charset="0"/>
            </a:rPr>
            <a:t>Оцінка ресурсів  </a:t>
          </a:r>
          <a:endParaRPr kumimoji="0" lang="ru-RU" altLang="en-US" b="0" i="0" u="none" strike="noStrike" cap="none" normalizeH="0" baseline="0" dirty="0">
            <a:ln/>
            <a:effectLst/>
            <a:latin typeface="Arial" panose="020B0604020202020204" pitchFamily="34" charset="0"/>
            <a:cs typeface="Arial" panose="020B0604020202020204" pitchFamily="34" charset="0"/>
          </a:endParaRPr>
        </a:p>
      </dgm:t>
    </dgm:pt>
    <dgm:pt modelId="{C58C10A1-B3FF-46F5-AB19-672D74E75595}" type="parTrans" cxnId="{B4FA7BC3-ABB2-4BCF-B102-E39365B43157}">
      <dgm:prSet/>
      <dgm:spPr/>
      <dgm:t>
        <a:bodyPr/>
        <a:lstStyle/>
        <a:p>
          <a:endParaRPr lang="uk-UA"/>
        </a:p>
      </dgm:t>
    </dgm:pt>
    <dgm:pt modelId="{8A81283C-6AAD-4F42-9C88-8B236DA6D078}" type="sibTrans" cxnId="{B4FA7BC3-ABB2-4BCF-B102-E39365B43157}">
      <dgm:prSet/>
      <dgm:spPr/>
      <dgm:t>
        <a:bodyPr/>
        <a:lstStyle/>
        <a:p>
          <a:endParaRPr lang="uk-UA"/>
        </a:p>
      </dgm:t>
    </dgm:pt>
    <dgm:pt modelId="{CC98A9F5-8D31-443C-A95C-DC4CA6F370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b="0" i="0" u="none" strike="noStrike" cap="none" normalizeH="0" baseline="0">
              <a:ln/>
              <a:effectLst/>
              <a:latin typeface="Arial" panose="020B0604020202020204" pitchFamily="34" charset="0"/>
              <a:cs typeface="Arial" panose="020B0604020202020204" pitchFamily="34" charset="0"/>
            </a:rPr>
            <a:t>Залучення ресурсів </a:t>
          </a:r>
          <a:endParaRPr kumimoji="0" lang="ru-RU" altLang="en-US" b="0" i="0" u="none" strike="noStrike" cap="none" normalizeH="0" baseline="0" dirty="0">
            <a:ln/>
            <a:effectLst/>
            <a:latin typeface="Arial" panose="020B0604020202020204" pitchFamily="34" charset="0"/>
            <a:cs typeface="Arial" panose="020B0604020202020204" pitchFamily="34" charset="0"/>
          </a:endParaRPr>
        </a:p>
      </dgm:t>
    </dgm:pt>
    <dgm:pt modelId="{B51CF1F7-2661-459C-AF21-5A32482E3B70}" type="parTrans" cxnId="{A18CB780-D78F-43FB-8D7C-F5C78F4FEC17}">
      <dgm:prSet/>
      <dgm:spPr/>
      <dgm:t>
        <a:bodyPr/>
        <a:lstStyle/>
        <a:p>
          <a:endParaRPr lang="uk-UA"/>
        </a:p>
      </dgm:t>
    </dgm:pt>
    <dgm:pt modelId="{C7D882A6-A110-4789-A7D2-A7B1245E06C3}" type="sibTrans" cxnId="{A18CB780-D78F-43FB-8D7C-F5C78F4FEC17}">
      <dgm:prSet/>
      <dgm:spPr/>
      <dgm:t>
        <a:bodyPr/>
        <a:lstStyle/>
        <a:p>
          <a:endParaRPr lang="uk-UA"/>
        </a:p>
      </dgm:t>
    </dgm:pt>
    <dgm:pt modelId="{23295C83-05F6-4A96-A00D-B9298291BC12}" type="pres">
      <dgm:prSet presAssocID="{29170EE3-B20D-4C61-9CF6-7F3ADE293454}" presName="outerComposite" presStyleCnt="0">
        <dgm:presLayoutVars>
          <dgm:chMax val="5"/>
          <dgm:dir/>
          <dgm:resizeHandles val="exact"/>
        </dgm:presLayoutVars>
      </dgm:prSet>
      <dgm:spPr/>
    </dgm:pt>
    <dgm:pt modelId="{D7683ACB-9ECE-4658-9874-57C606A09E80}" type="pres">
      <dgm:prSet presAssocID="{29170EE3-B20D-4C61-9CF6-7F3ADE293454}" presName="dummyMaxCanvas" presStyleCnt="0">
        <dgm:presLayoutVars/>
      </dgm:prSet>
      <dgm:spPr/>
    </dgm:pt>
    <dgm:pt modelId="{69E7FE2A-3193-43AD-9DF4-A5CA0C0A91BD}" type="pres">
      <dgm:prSet presAssocID="{29170EE3-B20D-4C61-9CF6-7F3ADE293454}" presName="FourNodes_1" presStyleLbl="node1" presStyleIdx="0" presStyleCnt="4">
        <dgm:presLayoutVars>
          <dgm:bulletEnabled val="1"/>
        </dgm:presLayoutVars>
      </dgm:prSet>
      <dgm:spPr/>
    </dgm:pt>
    <dgm:pt modelId="{A1D10C80-927B-4F3A-B082-AC086285319E}" type="pres">
      <dgm:prSet presAssocID="{29170EE3-B20D-4C61-9CF6-7F3ADE293454}" presName="FourNodes_2" presStyleLbl="node1" presStyleIdx="1" presStyleCnt="4">
        <dgm:presLayoutVars>
          <dgm:bulletEnabled val="1"/>
        </dgm:presLayoutVars>
      </dgm:prSet>
      <dgm:spPr/>
    </dgm:pt>
    <dgm:pt modelId="{0F33E3B2-39E7-4BC3-89C2-28D70C98080F}" type="pres">
      <dgm:prSet presAssocID="{29170EE3-B20D-4C61-9CF6-7F3ADE293454}" presName="FourNodes_3" presStyleLbl="node1" presStyleIdx="2" presStyleCnt="4">
        <dgm:presLayoutVars>
          <dgm:bulletEnabled val="1"/>
        </dgm:presLayoutVars>
      </dgm:prSet>
      <dgm:spPr/>
    </dgm:pt>
    <dgm:pt modelId="{CE265370-C4ED-4118-83EF-4A067B17C423}" type="pres">
      <dgm:prSet presAssocID="{29170EE3-B20D-4C61-9CF6-7F3ADE293454}" presName="FourNodes_4" presStyleLbl="node1" presStyleIdx="3" presStyleCnt="4">
        <dgm:presLayoutVars>
          <dgm:bulletEnabled val="1"/>
        </dgm:presLayoutVars>
      </dgm:prSet>
      <dgm:spPr/>
    </dgm:pt>
    <dgm:pt modelId="{7041CAD7-9B72-48B9-8301-258C0D71E0AC}" type="pres">
      <dgm:prSet presAssocID="{29170EE3-B20D-4C61-9CF6-7F3ADE293454}" presName="FourConn_1-2" presStyleLbl="fgAccFollowNode1" presStyleIdx="0" presStyleCnt="3">
        <dgm:presLayoutVars>
          <dgm:bulletEnabled val="1"/>
        </dgm:presLayoutVars>
      </dgm:prSet>
      <dgm:spPr/>
    </dgm:pt>
    <dgm:pt modelId="{94C0E21E-45D0-4E03-912C-FE9FA5D08D21}" type="pres">
      <dgm:prSet presAssocID="{29170EE3-B20D-4C61-9CF6-7F3ADE293454}" presName="FourConn_2-3" presStyleLbl="fgAccFollowNode1" presStyleIdx="1" presStyleCnt="3">
        <dgm:presLayoutVars>
          <dgm:bulletEnabled val="1"/>
        </dgm:presLayoutVars>
      </dgm:prSet>
      <dgm:spPr/>
    </dgm:pt>
    <dgm:pt modelId="{EC865F89-B4AF-474E-B638-1570D00336D2}" type="pres">
      <dgm:prSet presAssocID="{29170EE3-B20D-4C61-9CF6-7F3ADE293454}" presName="FourConn_3-4" presStyleLbl="fgAccFollowNode1" presStyleIdx="2" presStyleCnt="3">
        <dgm:presLayoutVars>
          <dgm:bulletEnabled val="1"/>
        </dgm:presLayoutVars>
      </dgm:prSet>
      <dgm:spPr/>
    </dgm:pt>
    <dgm:pt modelId="{E42190B9-45D4-4FB8-A1DE-1E58E1E28640}" type="pres">
      <dgm:prSet presAssocID="{29170EE3-B20D-4C61-9CF6-7F3ADE293454}" presName="FourNodes_1_text" presStyleLbl="node1" presStyleIdx="3" presStyleCnt="4">
        <dgm:presLayoutVars>
          <dgm:bulletEnabled val="1"/>
        </dgm:presLayoutVars>
      </dgm:prSet>
      <dgm:spPr/>
    </dgm:pt>
    <dgm:pt modelId="{B4108D39-1B5A-4FEE-BE9D-664D140C49F1}" type="pres">
      <dgm:prSet presAssocID="{29170EE3-B20D-4C61-9CF6-7F3ADE293454}" presName="FourNodes_2_text" presStyleLbl="node1" presStyleIdx="3" presStyleCnt="4">
        <dgm:presLayoutVars>
          <dgm:bulletEnabled val="1"/>
        </dgm:presLayoutVars>
      </dgm:prSet>
      <dgm:spPr/>
    </dgm:pt>
    <dgm:pt modelId="{7E03C416-EBD5-4BE2-9CA3-5626E58C5306}" type="pres">
      <dgm:prSet presAssocID="{29170EE3-B20D-4C61-9CF6-7F3ADE293454}" presName="FourNodes_3_text" presStyleLbl="node1" presStyleIdx="3" presStyleCnt="4">
        <dgm:presLayoutVars>
          <dgm:bulletEnabled val="1"/>
        </dgm:presLayoutVars>
      </dgm:prSet>
      <dgm:spPr/>
    </dgm:pt>
    <dgm:pt modelId="{B14B9E03-3F27-4714-89FB-5ABB4D32DCD7}" type="pres">
      <dgm:prSet presAssocID="{29170EE3-B20D-4C61-9CF6-7F3ADE293454}" presName="FourNodes_4_text" presStyleLbl="node1" presStyleIdx="3" presStyleCnt="4">
        <dgm:presLayoutVars>
          <dgm:bulletEnabled val="1"/>
        </dgm:presLayoutVars>
      </dgm:prSet>
      <dgm:spPr/>
    </dgm:pt>
  </dgm:ptLst>
  <dgm:cxnLst>
    <dgm:cxn modelId="{A7A5CA06-04AB-412E-93EE-9F25A2250F27}" type="presOf" srcId="{CC98A9F5-8D31-443C-A95C-DC4CA6F370FC}" destId="{0F33E3B2-39E7-4BC3-89C2-28D70C98080F}" srcOrd="0" destOrd="0" presId="urn:microsoft.com/office/officeart/2005/8/layout/vProcess5"/>
    <dgm:cxn modelId="{23865611-410E-4EE9-B418-74E15AA04223}" type="presOf" srcId="{CC98A9F5-8D31-443C-A95C-DC4CA6F370FC}" destId="{7E03C416-EBD5-4BE2-9CA3-5626E58C5306}" srcOrd="1" destOrd="0" presId="urn:microsoft.com/office/officeart/2005/8/layout/vProcess5"/>
    <dgm:cxn modelId="{075CF61B-2AE7-4017-85C0-7753E436C539}" type="presOf" srcId="{348A7256-A5D0-4812-8AF7-04116B908E83}" destId="{B14B9E03-3F27-4714-89FB-5ABB4D32DCD7}" srcOrd="1" destOrd="0" presId="urn:microsoft.com/office/officeart/2005/8/layout/vProcess5"/>
    <dgm:cxn modelId="{869AA767-BBEF-46E0-8B7F-7C0D6F4EE270}" type="presOf" srcId="{29170EE3-B20D-4C61-9CF6-7F3ADE293454}" destId="{23295C83-05F6-4A96-A00D-B9298291BC12}" srcOrd="0" destOrd="0" presId="urn:microsoft.com/office/officeart/2005/8/layout/vProcess5"/>
    <dgm:cxn modelId="{3198B372-43E4-4425-A7EF-F7D403ECB970}" type="presOf" srcId="{C7D882A6-A110-4789-A7D2-A7B1245E06C3}" destId="{EC865F89-B4AF-474E-B638-1570D00336D2}" srcOrd="0" destOrd="0" presId="urn:microsoft.com/office/officeart/2005/8/layout/vProcess5"/>
    <dgm:cxn modelId="{16234F76-C6E8-48CB-AD43-2EC169BEF4D6}" type="presOf" srcId="{AD95239A-31CC-4199-A042-CF0BA7EE8C10}" destId="{B4108D39-1B5A-4FEE-BE9D-664D140C49F1}" srcOrd="1" destOrd="0" presId="urn:microsoft.com/office/officeart/2005/8/layout/vProcess5"/>
    <dgm:cxn modelId="{C2F7E07F-5642-4296-82BD-CB0442F178E0}" type="presOf" srcId="{3A2DB03E-7711-48D9-9199-AF8C43028DFB}" destId="{E42190B9-45D4-4FB8-A1DE-1E58E1E28640}" srcOrd="1" destOrd="0" presId="urn:microsoft.com/office/officeart/2005/8/layout/vProcess5"/>
    <dgm:cxn modelId="{A18CB780-D78F-43FB-8D7C-F5C78F4FEC17}" srcId="{29170EE3-B20D-4C61-9CF6-7F3ADE293454}" destId="{CC98A9F5-8D31-443C-A95C-DC4CA6F370FC}" srcOrd="2" destOrd="0" parTransId="{B51CF1F7-2661-459C-AF21-5A32482E3B70}" sibTransId="{C7D882A6-A110-4789-A7D2-A7B1245E06C3}"/>
    <dgm:cxn modelId="{A61EF991-441B-4856-8BA7-370F106E3CF0}" type="presOf" srcId="{AD95239A-31CC-4199-A042-CF0BA7EE8C10}" destId="{A1D10C80-927B-4F3A-B082-AC086285319E}" srcOrd="0" destOrd="0" presId="urn:microsoft.com/office/officeart/2005/8/layout/vProcess5"/>
    <dgm:cxn modelId="{900CE29C-079A-4C18-9D05-D157D9A4212A}" srcId="{29170EE3-B20D-4C61-9CF6-7F3ADE293454}" destId="{3A2DB03E-7711-48D9-9199-AF8C43028DFB}" srcOrd="0" destOrd="0" parTransId="{2BA043AC-47E5-4B0A-98AD-208ED21E5E3B}" sibTransId="{BF9CCEE8-9DA5-4876-8940-F39CE3FA3BDF}"/>
    <dgm:cxn modelId="{64D25B9F-BCC9-45AD-A242-E66A94C3B216}" srcId="{29170EE3-B20D-4C61-9CF6-7F3ADE293454}" destId="{348A7256-A5D0-4812-8AF7-04116B908E83}" srcOrd="3" destOrd="0" parTransId="{7065D183-875D-41AE-9942-BF2CE60BD76B}" sibTransId="{368ED466-F197-4D9E-89E5-E47D571954BD}"/>
    <dgm:cxn modelId="{A81CD3A0-471E-421B-902E-6220DF19116E}" type="presOf" srcId="{8A81283C-6AAD-4F42-9C88-8B236DA6D078}" destId="{94C0E21E-45D0-4E03-912C-FE9FA5D08D21}" srcOrd="0" destOrd="0" presId="urn:microsoft.com/office/officeart/2005/8/layout/vProcess5"/>
    <dgm:cxn modelId="{7BCE0AAF-A68E-4457-B40B-6674058EA073}" type="presOf" srcId="{3A2DB03E-7711-48D9-9199-AF8C43028DFB}" destId="{69E7FE2A-3193-43AD-9DF4-A5CA0C0A91BD}" srcOrd="0" destOrd="0" presId="urn:microsoft.com/office/officeart/2005/8/layout/vProcess5"/>
    <dgm:cxn modelId="{B4FA7BC3-ABB2-4BCF-B102-E39365B43157}" srcId="{29170EE3-B20D-4C61-9CF6-7F3ADE293454}" destId="{AD95239A-31CC-4199-A042-CF0BA7EE8C10}" srcOrd="1" destOrd="0" parTransId="{C58C10A1-B3FF-46F5-AB19-672D74E75595}" sibTransId="{8A81283C-6AAD-4F42-9C88-8B236DA6D078}"/>
    <dgm:cxn modelId="{5C718DD8-D9B0-465D-ADD9-7F1F4A5E644A}" type="presOf" srcId="{BF9CCEE8-9DA5-4876-8940-F39CE3FA3BDF}" destId="{7041CAD7-9B72-48B9-8301-258C0D71E0AC}" srcOrd="0" destOrd="0" presId="urn:microsoft.com/office/officeart/2005/8/layout/vProcess5"/>
    <dgm:cxn modelId="{CEDB32D9-7EAB-47F3-A8C7-C29B6CA65ABA}" type="presOf" srcId="{348A7256-A5D0-4812-8AF7-04116B908E83}" destId="{CE265370-C4ED-4118-83EF-4A067B17C423}" srcOrd="0" destOrd="0" presId="urn:microsoft.com/office/officeart/2005/8/layout/vProcess5"/>
    <dgm:cxn modelId="{1BBB0965-AA9C-4B64-AA28-7B3CD4E5B6CF}" type="presParOf" srcId="{23295C83-05F6-4A96-A00D-B9298291BC12}" destId="{D7683ACB-9ECE-4658-9874-57C606A09E80}" srcOrd="0" destOrd="0" presId="urn:microsoft.com/office/officeart/2005/8/layout/vProcess5"/>
    <dgm:cxn modelId="{82AFFC48-F239-4D15-B5FE-B481732AB647}" type="presParOf" srcId="{23295C83-05F6-4A96-A00D-B9298291BC12}" destId="{69E7FE2A-3193-43AD-9DF4-A5CA0C0A91BD}" srcOrd="1" destOrd="0" presId="urn:microsoft.com/office/officeart/2005/8/layout/vProcess5"/>
    <dgm:cxn modelId="{38BD3929-B186-44AE-9DBA-491CF7BCAD0A}" type="presParOf" srcId="{23295C83-05F6-4A96-A00D-B9298291BC12}" destId="{A1D10C80-927B-4F3A-B082-AC086285319E}" srcOrd="2" destOrd="0" presId="urn:microsoft.com/office/officeart/2005/8/layout/vProcess5"/>
    <dgm:cxn modelId="{AC2C49CF-64D0-4EC3-977D-C64AF08AF783}" type="presParOf" srcId="{23295C83-05F6-4A96-A00D-B9298291BC12}" destId="{0F33E3B2-39E7-4BC3-89C2-28D70C98080F}" srcOrd="3" destOrd="0" presId="urn:microsoft.com/office/officeart/2005/8/layout/vProcess5"/>
    <dgm:cxn modelId="{C325110C-8667-4A3C-BEBF-EF24577E9D0A}" type="presParOf" srcId="{23295C83-05F6-4A96-A00D-B9298291BC12}" destId="{CE265370-C4ED-4118-83EF-4A067B17C423}" srcOrd="4" destOrd="0" presId="urn:microsoft.com/office/officeart/2005/8/layout/vProcess5"/>
    <dgm:cxn modelId="{4F0CF4C2-95C2-4507-9EAF-56527025971D}" type="presParOf" srcId="{23295C83-05F6-4A96-A00D-B9298291BC12}" destId="{7041CAD7-9B72-48B9-8301-258C0D71E0AC}" srcOrd="5" destOrd="0" presId="urn:microsoft.com/office/officeart/2005/8/layout/vProcess5"/>
    <dgm:cxn modelId="{8F4142B0-2D08-4911-8341-52237AC26123}" type="presParOf" srcId="{23295C83-05F6-4A96-A00D-B9298291BC12}" destId="{94C0E21E-45D0-4E03-912C-FE9FA5D08D21}" srcOrd="6" destOrd="0" presId="urn:microsoft.com/office/officeart/2005/8/layout/vProcess5"/>
    <dgm:cxn modelId="{AB0E499C-78B2-4811-9195-F23A0505DFB1}" type="presParOf" srcId="{23295C83-05F6-4A96-A00D-B9298291BC12}" destId="{EC865F89-B4AF-474E-B638-1570D00336D2}" srcOrd="7" destOrd="0" presId="urn:microsoft.com/office/officeart/2005/8/layout/vProcess5"/>
    <dgm:cxn modelId="{9A74D561-7ACD-40FF-A9D6-E51690F9EF63}" type="presParOf" srcId="{23295C83-05F6-4A96-A00D-B9298291BC12}" destId="{E42190B9-45D4-4FB8-A1DE-1E58E1E28640}" srcOrd="8" destOrd="0" presId="urn:microsoft.com/office/officeart/2005/8/layout/vProcess5"/>
    <dgm:cxn modelId="{F4752D44-E7A2-4EC8-9B37-5A3A747CE18E}" type="presParOf" srcId="{23295C83-05F6-4A96-A00D-B9298291BC12}" destId="{B4108D39-1B5A-4FEE-BE9D-664D140C49F1}" srcOrd="9" destOrd="0" presId="urn:microsoft.com/office/officeart/2005/8/layout/vProcess5"/>
    <dgm:cxn modelId="{51948C21-F54C-43F8-968E-D16B9AF89B44}" type="presParOf" srcId="{23295C83-05F6-4A96-A00D-B9298291BC12}" destId="{7E03C416-EBD5-4BE2-9CA3-5626E58C5306}" srcOrd="10" destOrd="0" presId="urn:microsoft.com/office/officeart/2005/8/layout/vProcess5"/>
    <dgm:cxn modelId="{260AB017-8B7F-4B0A-B549-DE48E3928FDF}" type="presParOf" srcId="{23295C83-05F6-4A96-A00D-B9298291BC12}" destId="{B14B9E03-3F27-4714-89FB-5ABB4D32DCD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52761-4A2B-40C6-85EC-9C40F5BC6366}" type="doc">
      <dgm:prSet loTypeId="urn:microsoft.com/office/officeart/2005/8/layout/vList6" loCatId="list" qsTypeId="urn:microsoft.com/office/officeart/2005/8/quickstyle/3d3" qsCatId="3D" csTypeId="urn:microsoft.com/office/officeart/2005/8/colors/accent5_3" csCatId="accent5" phldr="1"/>
      <dgm:spPr/>
      <dgm:t>
        <a:bodyPr/>
        <a:lstStyle/>
        <a:p>
          <a:endParaRPr lang="uk-UA"/>
        </a:p>
      </dgm:t>
    </dgm:pt>
    <dgm:pt modelId="{8E07925C-B68D-4D73-9B66-AC0FE9BDEAB6}">
      <dgm:prSet phldrT="[Текст]"/>
      <dgm:spPr/>
      <dgm:t>
        <a:bodyPr/>
        <a:lstStyle/>
        <a:p>
          <a:r>
            <a:rPr lang="uk-UA" dirty="0"/>
            <a:t>Нематеріальні активи</a:t>
          </a:r>
        </a:p>
      </dgm:t>
    </dgm:pt>
    <dgm:pt modelId="{FE68471F-7E5E-4C94-80BA-7D798D04C972}" type="parTrans" cxnId="{14E30F4A-16BB-4EC4-88B6-C0AF842582D8}">
      <dgm:prSet/>
      <dgm:spPr/>
      <dgm:t>
        <a:bodyPr/>
        <a:lstStyle/>
        <a:p>
          <a:endParaRPr lang="uk-UA"/>
        </a:p>
      </dgm:t>
    </dgm:pt>
    <dgm:pt modelId="{7F76F474-1573-4759-BEB6-5A6EDD8C2EEB}" type="sibTrans" cxnId="{14E30F4A-16BB-4EC4-88B6-C0AF842582D8}">
      <dgm:prSet/>
      <dgm:spPr/>
      <dgm:t>
        <a:bodyPr/>
        <a:lstStyle/>
        <a:p>
          <a:endParaRPr lang="uk-UA"/>
        </a:p>
      </dgm:t>
    </dgm:pt>
    <dgm:pt modelId="{7DB1882A-CBB7-4645-A98D-094FF5C1FC0F}">
      <dgm:prSet phldrT="[Текст]" custT="1"/>
      <dgm:spPr/>
      <dgm:t>
        <a:bodyPr/>
        <a:lstStyle/>
        <a:p>
          <a:r>
            <a:rPr lang="uk-UA" sz="1400" dirty="0"/>
            <a:t>Імідж, репутація</a:t>
          </a:r>
        </a:p>
      </dgm:t>
    </dgm:pt>
    <dgm:pt modelId="{5F2AEDFC-06CA-4141-8AC1-6347ED635219}" type="parTrans" cxnId="{3908B4E1-714B-483C-8D5B-9AEA84AA9BB4}">
      <dgm:prSet/>
      <dgm:spPr/>
      <dgm:t>
        <a:bodyPr/>
        <a:lstStyle/>
        <a:p>
          <a:endParaRPr lang="uk-UA"/>
        </a:p>
      </dgm:t>
    </dgm:pt>
    <dgm:pt modelId="{CF6135A0-0AA8-4382-88E3-5B284B451A36}" type="sibTrans" cxnId="{3908B4E1-714B-483C-8D5B-9AEA84AA9BB4}">
      <dgm:prSet/>
      <dgm:spPr/>
      <dgm:t>
        <a:bodyPr/>
        <a:lstStyle/>
        <a:p>
          <a:endParaRPr lang="uk-UA"/>
        </a:p>
      </dgm:t>
    </dgm:pt>
    <dgm:pt modelId="{3AB16546-B950-4DD4-B121-C646A7063FAA}">
      <dgm:prSet phldrT="[Текст]" custT="1"/>
      <dgm:spPr/>
      <dgm:t>
        <a:bodyPr/>
        <a:lstStyle/>
        <a:p>
          <a:r>
            <a:rPr lang="uk-UA" sz="1400" dirty="0"/>
            <a:t>Знання, досвід</a:t>
          </a:r>
        </a:p>
      </dgm:t>
    </dgm:pt>
    <dgm:pt modelId="{91D6A257-DF6E-4160-84E8-A2845EDC3D59}" type="parTrans" cxnId="{08944C7C-8DFF-4691-B344-D458472105BA}">
      <dgm:prSet/>
      <dgm:spPr/>
      <dgm:t>
        <a:bodyPr/>
        <a:lstStyle/>
        <a:p>
          <a:endParaRPr lang="uk-UA"/>
        </a:p>
      </dgm:t>
    </dgm:pt>
    <dgm:pt modelId="{D33A65E8-52BB-4B0A-9431-9B01E359E761}" type="sibTrans" cxnId="{08944C7C-8DFF-4691-B344-D458472105BA}">
      <dgm:prSet/>
      <dgm:spPr/>
      <dgm:t>
        <a:bodyPr/>
        <a:lstStyle/>
        <a:p>
          <a:endParaRPr lang="uk-UA"/>
        </a:p>
      </dgm:t>
    </dgm:pt>
    <dgm:pt modelId="{91067E6C-C8AA-4D6D-BF75-0C72E9EC2145}">
      <dgm:prSet phldrT="[Текст]"/>
      <dgm:spPr/>
      <dgm:t>
        <a:bodyPr/>
        <a:lstStyle/>
        <a:p>
          <a:r>
            <a:rPr lang="uk-UA" dirty="0"/>
            <a:t>Матеріальні об'єкти</a:t>
          </a:r>
        </a:p>
      </dgm:t>
    </dgm:pt>
    <dgm:pt modelId="{10925EA6-E748-47B4-AAE7-2CD31ADD2795}" type="parTrans" cxnId="{DF5F884F-9752-4FAB-906F-19824756F1A8}">
      <dgm:prSet/>
      <dgm:spPr/>
      <dgm:t>
        <a:bodyPr/>
        <a:lstStyle/>
        <a:p>
          <a:endParaRPr lang="uk-UA"/>
        </a:p>
      </dgm:t>
    </dgm:pt>
    <dgm:pt modelId="{5FEE1DC3-AB0E-4841-9E67-BFD27B711E05}" type="sibTrans" cxnId="{DF5F884F-9752-4FAB-906F-19824756F1A8}">
      <dgm:prSet/>
      <dgm:spPr/>
      <dgm:t>
        <a:bodyPr/>
        <a:lstStyle/>
        <a:p>
          <a:endParaRPr lang="uk-UA"/>
        </a:p>
      </dgm:t>
    </dgm:pt>
    <dgm:pt modelId="{3E359266-8541-4768-B4C7-41178E763F5B}">
      <dgm:prSet phldrT="[Текст]" custT="1"/>
      <dgm:spPr/>
      <dgm:t>
        <a:bodyPr/>
        <a:lstStyle/>
        <a:p>
          <a:r>
            <a:rPr lang="uk-UA" sz="1400" dirty="0"/>
            <a:t>Адміністративні приміщення</a:t>
          </a:r>
        </a:p>
      </dgm:t>
    </dgm:pt>
    <dgm:pt modelId="{A0BF121F-2641-4D36-BBF2-BAABD3F1CAA7}" type="parTrans" cxnId="{9B76F157-8C4D-4AA6-A3BC-A08735B92CDF}">
      <dgm:prSet/>
      <dgm:spPr/>
      <dgm:t>
        <a:bodyPr/>
        <a:lstStyle/>
        <a:p>
          <a:endParaRPr lang="uk-UA"/>
        </a:p>
      </dgm:t>
    </dgm:pt>
    <dgm:pt modelId="{32C05D00-C908-4863-BFCF-FEDE0F42351D}" type="sibTrans" cxnId="{9B76F157-8C4D-4AA6-A3BC-A08735B92CDF}">
      <dgm:prSet/>
      <dgm:spPr/>
      <dgm:t>
        <a:bodyPr/>
        <a:lstStyle/>
        <a:p>
          <a:endParaRPr lang="uk-UA"/>
        </a:p>
      </dgm:t>
    </dgm:pt>
    <dgm:pt modelId="{E707DA0E-CEB1-4D47-B91D-9AD2350C28DF}">
      <dgm:prSet phldrT="[Текст]" custT="1"/>
      <dgm:spPr/>
      <dgm:t>
        <a:bodyPr/>
        <a:lstStyle/>
        <a:p>
          <a:r>
            <a:rPr lang="uk-UA" sz="1400" dirty="0"/>
            <a:t>Об'єкти соціальної  інфраструктури</a:t>
          </a:r>
        </a:p>
      </dgm:t>
    </dgm:pt>
    <dgm:pt modelId="{2C310C22-29E2-4C1D-A06F-7A253567D800}" type="parTrans" cxnId="{4D6023D5-8C59-463D-ACC2-130613DE6CBD}">
      <dgm:prSet/>
      <dgm:spPr/>
      <dgm:t>
        <a:bodyPr/>
        <a:lstStyle/>
        <a:p>
          <a:endParaRPr lang="uk-UA"/>
        </a:p>
      </dgm:t>
    </dgm:pt>
    <dgm:pt modelId="{22D2B387-9306-4707-8CDC-B62515F90919}" type="sibTrans" cxnId="{4D6023D5-8C59-463D-ACC2-130613DE6CBD}">
      <dgm:prSet/>
      <dgm:spPr/>
      <dgm:t>
        <a:bodyPr/>
        <a:lstStyle/>
        <a:p>
          <a:endParaRPr lang="uk-UA"/>
        </a:p>
      </dgm:t>
    </dgm:pt>
    <dgm:pt modelId="{B9E89DCD-C9C4-44A3-B6B5-0F3B8CCFBBDB}">
      <dgm:prSet phldrT="[Текст]"/>
      <dgm:spPr/>
      <dgm:t>
        <a:bodyPr/>
        <a:lstStyle/>
        <a:p>
          <a:r>
            <a:rPr lang="uk-UA" dirty="0"/>
            <a:t>Людські ресурси</a:t>
          </a:r>
        </a:p>
      </dgm:t>
    </dgm:pt>
    <dgm:pt modelId="{22B87A24-6437-4EBC-81B8-F9D86833D472}" type="parTrans" cxnId="{7FF91459-40B7-4D82-A71F-E21FA29E720C}">
      <dgm:prSet/>
      <dgm:spPr/>
      <dgm:t>
        <a:bodyPr/>
        <a:lstStyle/>
        <a:p>
          <a:endParaRPr lang="uk-UA"/>
        </a:p>
      </dgm:t>
    </dgm:pt>
    <dgm:pt modelId="{D91D1249-D314-442F-9E6D-8D3670B2F4CD}" type="sibTrans" cxnId="{7FF91459-40B7-4D82-A71F-E21FA29E720C}">
      <dgm:prSet/>
      <dgm:spPr/>
      <dgm:t>
        <a:bodyPr/>
        <a:lstStyle/>
        <a:p>
          <a:endParaRPr lang="uk-UA"/>
        </a:p>
      </dgm:t>
    </dgm:pt>
    <dgm:pt modelId="{82F4B855-6FBD-4FE1-8205-B0B1B610395D}">
      <dgm:prSet phldrT="[Текст]" custT="1"/>
      <dgm:spPr/>
      <dgm:t>
        <a:bodyPr/>
        <a:lstStyle/>
        <a:p>
          <a:r>
            <a:rPr lang="uk-UA" sz="1400" dirty="0"/>
            <a:t>Посадові особи ОМС</a:t>
          </a:r>
        </a:p>
      </dgm:t>
    </dgm:pt>
    <dgm:pt modelId="{415E2502-673A-4293-85E6-06497D8AEFE5}" type="parTrans" cxnId="{CAA0798B-3F69-4111-B32F-E626E2B1C59D}">
      <dgm:prSet/>
      <dgm:spPr/>
      <dgm:t>
        <a:bodyPr/>
        <a:lstStyle/>
        <a:p>
          <a:endParaRPr lang="uk-UA"/>
        </a:p>
      </dgm:t>
    </dgm:pt>
    <dgm:pt modelId="{8AB75574-42CC-4E6E-966A-C6086D323017}" type="sibTrans" cxnId="{CAA0798B-3F69-4111-B32F-E626E2B1C59D}">
      <dgm:prSet/>
      <dgm:spPr/>
      <dgm:t>
        <a:bodyPr/>
        <a:lstStyle/>
        <a:p>
          <a:endParaRPr lang="uk-UA"/>
        </a:p>
      </dgm:t>
    </dgm:pt>
    <dgm:pt modelId="{FD8839F5-6E3F-448E-BB1E-84258C778B6A}">
      <dgm:prSet phldrT="[Текст]"/>
      <dgm:spPr/>
      <dgm:t>
        <a:bodyPr/>
        <a:lstStyle/>
        <a:p>
          <a:r>
            <a:rPr lang="uk-UA" dirty="0"/>
            <a:t>Фінанси</a:t>
          </a:r>
        </a:p>
      </dgm:t>
    </dgm:pt>
    <dgm:pt modelId="{05B651E7-BED9-4582-8CDF-AFB36B9BA368}" type="parTrans" cxnId="{FBE649EF-2E08-453B-8A25-3DE6B00C9DDC}">
      <dgm:prSet/>
      <dgm:spPr/>
      <dgm:t>
        <a:bodyPr/>
        <a:lstStyle/>
        <a:p>
          <a:endParaRPr lang="uk-UA"/>
        </a:p>
      </dgm:t>
    </dgm:pt>
    <dgm:pt modelId="{21AB7F57-2392-45E9-9C9C-BA515F74E7B4}" type="sibTrans" cxnId="{FBE649EF-2E08-453B-8A25-3DE6B00C9DDC}">
      <dgm:prSet/>
      <dgm:spPr/>
      <dgm:t>
        <a:bodyPr/>
        <a:lstStyle/>
        <a:p>
          <a:endParaRPr lang="uk-UA"/>
        </a:p>
      </dgm:t>
    </dgm:pt>
    <dgm:pt modelId="{4C04B6B1-A641-4DA2-B33C-AB2801BA8B7B}">
      <dgm:prSet phldrT="[Текст]" custT="1"/>
      <dgm:spPr/>
      <dgm:t>
        <a:bodyPr/>
        <a:lstStyle/>
        <a:p>
          <a:r>
            <a:rPr lang="uk-UA" sz="1400" dirty="0"/>
            <a:t>інформація</a:t>
          </a:r>
        </a:p>
      </dgm:t>
    </dgm:pt>
    <dgm:pt modelId="{A0420109-FCE6-42A4-A44D-6A5847170ECC}" type="parTrans" cxnId="{32F49018-84AE-4E11-AD34-78DCDCA8B9A6}">
      <dgm:prSet/>
      <dgm:spPr/>
      <dgm:t>
        <a:bodyPr/>
        <a:lstStyle/>
        <a:p>
          <a:endParaRPr lang="uk-UA"/>
        </a:p>
      </dgm:t>
    </dgm:pt>
    <dgm:pt modelId="{84AEF129-4A2D-4ED5-B6AF-A450CCBF45F9}" type="sibTrans" cxnId="{32F49018-84AE-4E11-AD34-78DCDCA8B9A6}">
      <dgm:prSet/>
      <dgm:spPr/>
      <dgm:t>
        <a:bodyPr/>
        <a:lstStyle/>
        <a:p>
          <a:endParaRPr lang="uk-UA"/>
        </a:p>
      </dgm:t>
    </dgm:pt>
    <dgm:pt modelId="{D2401F60-A46F-4496-A4F1-AFF4B08ECA55}">
      <dgm:prSet phldrT="[Текст]" custT="1"/>
      <dgm:spPr/>
      <dgm:t>
        <a:bodyPr/>
        <a:lstStyle/>
        <a:p>
          <a:r>
            <a:rPr lang="uk-UA" sz="1400" dirty="0"/>
            <a:t>Соціальні заклади, установи</a:t>
          </a:r>
        </a:p>
      </dgm:t>
    </dgm:pt>
    <dgm:pt modelId="{2F4815CA-59B3-440A-B2E7-F091A7B0AC4E}" type="parTrans" cxnId="{8218F4F4-19E8-4C9F-8E3A-3A73764ADDF4}">
      <dgm:prSet/>
      <dgm:spPr/>
      <dgm:t>
        <a:bodyPr/>
        <a:lstStyle/>
        <a:p>
          <a:endParaRPr lang="uk-UA"/>
        </a:p>
      </dgm:t>
    </dgm:pt>
    <dgm:pt modelId="{236912E0-7B73-4CB4-A2EF-3603B7A32A7D}" type="sibTrans" cxnId="{8218F4F4-19E8-4C9F-8E3A-3A73764ADDF4}">
      <dgm:prSet/>
      <dgm:spPr/>
      <dgm:t>
        <a:bodyPr/>
        <a:lstStyle/>
        <a:p>
          <a:endParaRPr lang="uk-UA"/>
        </a:p>
      </dgm:t>
    </dgm:pt>
    <dgm:pt modelId="{DD4BBE81-A233-4F46-AB59-36501B52016C}">
      <dgm:prSet phldrT="[Текст]" custT="1"/>
      <dgm:spPr/>
      <dgm:t>
        <a:bodyPr/>
        <a:lstStyle/>
        <a:p>
          <a:r>
            <a:rPr lang="uk-UA" sz="1400" dirty="0"/>
            <a:t>Працівники соціальних закладів</a:t>
          </a:r>
        </a:p>
      </dgm:t>
    </dgm:pt>
    <dgm:pt modelId="{0312205C-B3D4-44D1-9B00-76FE4E1D3E64}" type="parTrans" cxnId="{88E2E10B-E98D-468F-A699-C47371C2A44B}">
      <dgm:prSet/>
      <dgm:spPr/>
      <dgm:t>
        <a:bodyPr/>
        <a:lstStyle/>
        <a:p>
          <a:endParaRPr lang="uk-UA"/>
        </a:p>
      </dgm:t>
    </dgm:pt>
    <dgm:pt modelId="{F98C27A6-A5AF-4D00-B8FD-41A659C566A1}" type="sibTrans" cxnId="{88E2E10B-E98D-468F-A699-C47371C2A44B}">
      <dgm:prSet/>
      <dgm:spPr/>
      <dgm:t>
        <a:bodyPr/>
        <a:lstStyle/>
        <a:p>
          <a:endParaRPr lang="uk-UA"/>
        </a:p>
      </dgm:t>
    </dgm:pt>
    <dgm:pt modelId="{D34123B3-9A12-4FDA-81EE-E3F870334549}">
      <dgm:prSet phldrT="[Текст]" custT="1"/>
      <dgm:spPr/>
      <dgm:t>
        <a:bodyPr/>
        <a:lstStyle/>
        <a:p>
          <a:r>
            <a:rPr lang="uk-UA" sz="1400" dirty="0"/>
            <a:t>Педагогічні, медичні працівники, працівники культури</a:t>
          </a:r>
        </a:p>
      </dgm:t>
    </dgm:pt>
    <dgm:pt modelId="{5B135E7B-15DF-4C2A-B199-3BE978FA4AA0}" type="parTrans" cxnId="{E6689034-A0D5-4AD7-89C3-516979AF0A33}">
      <dgm:prSet/>
      <dgm:spPr/>
      <dgm:t>
        <a:bodyPr/>
        <a:lstStyle/>
        <a:p>
          <a:endParaRPr lang="uk-UA"/>
        </a:p>
      </dgm:t>
    </dgm:pt>
    <dgm:pt modelId="{30D14012-E910-4E58-A913-FCC486BC97B7}" type="sibTrans" cxnId="{E6689034-A0D5-4AD7-89C3-516979AF0A33}">
      <dgm:prSet/>
      <dgm:spPr/>
      <dgm:t>
        <a:bodyPr/>
        <a:lstStyle/>
        <a:p>
          <a:endParaRPr lang="uk-UA"/>
        </a:p>
      </dgm:t>
    </dgm:pt>
    <dgm:pt modelId="{074DFBDF-DD32-4F24-B432-3A2F0746E854}">
      <dgm:prSet phldrT="[Текст]" custT="1"/>
      <dgm:spPr/>
      <dgm:t>
        <a:bodyPr/>
        <a:lstStyle/>
        <a:p>
          <a:r>
            <a:rPr lang="uk-UA" sz="1400" dirty="0"/>
            <a:t>Бюджетні та позабюджетні кошти</a:t>
          </a:r>
        </a:p>
      </dgm:t>
    </dgm:pt>
    <dgm:pt modelId="{0065B1AA-6622-4CF3-92E1-7CA385C06DD3}" type="parTrans" cxnId="{64547247-0B62-4220-8F51-58B129EC1218}">
      <dgm:prSet/>
      <dgm:spPr/>
      <dgm:t>
        <a:bodyPr/>
        <a:lstStyle/>
        <a:p>
          <a:endParaRPr lang="uk-UA"/>
        </a:p>
      </dgm:t>
    </dgm:pt>
    <dgm:pt modelId="{A011A0C3-E73F-42A3-A1E1-0FE2C74B7235}" type="sibTrans" cxnId="{64547247-0B62-4220-8F51-58B129EC1218}">
      <dgm:prSet/>
      <dgm:spPr/>
      <dgm:t>
        <a:bodyPr/>
        <a:lstStyle/>
        <a:p>
          <a:endParaRPr lang="uk-UA"/>
        </a:p>
      </dgm:t>
    </dgm:pt>
    <dgm:pt modelId="{0F30F1FE-C1F1-46FD-BDA0-4C623E685790}" type="pres">
      <dgm:prSet presAssocID="{47C52761-4A2B-40C6-85EC-9C40F5BC6366}" presName="Name0" presStyleCnt="0">
        <dgm:presLayoutVars>
          <dgm:dir/>
          <dgm:animLvl val="lvl"/>
          <dgm:resizeHandles/>
        </dgm:presLayoutVars>
      </dgm:prSet>
      <dgm:spPr/>
    </dgm:pt>
    <dgm:pt modelId="{952D7C9D-6ED0-40A7-8FFF-8DC898325C18}" type="pres">
      <dgm:prSet presAssocID="{8E07925C-B68D-4D73-9B66-AC0FE9BDEAB6}" presName="linNode" presStyleCnt="0"/>
      <dgm:spPr/>
    </dgm:pt>
    <dgm:pt modelId="{D66FEB4D-DAE9-4E17-A71D-3B8BD294BE2D}" type="pres">
      <dgm:prSet presAssocID="{8E07925C-B68D-4D73-9B66-AC0FE9BDEAB6}" presName="parentShp" presStyleLbl="node1" presStyleIdx="0" presStyleCnt="4">
        <dgm:presLayoutVars>
          <dgm:bulletEnabled val="1"/>
        </dgm:presLayoutVars>
      </dgm:prSet>
      <dgm:spPr/>
    </dgm:pt>
    <dgm:pt modelId="{E8000F56-ADBF-4CCB-9D9D-63F7B82A6B58}" type="pres">
      <dgm:prSet presAssocID="{8E07925C-B68D-4D73-9B66-AC0FE9BDEAB6}" presName="childShp" presStyleLbl="bgAccFollowNode1" presStyleIdx="0" presStyleCnt="4">
        <dgm:presLayoutVars>
          <dgm:bulletEnabled val="1"/>
        </dgm:presLayoutVars>
      </dgm:prSet>
      <dgm:spPr/>
    </dgm:pt>
    <dgm:pt modelId="{51311C8C-5158-4B89-90BD-B7D849C232F8}" type="pres">
      <dgm:prSet presAssocID="{7F76F474-1573-4759-BEB6-5A6EDD8C2EEB}" presName="spacing" presStyleCnt="0"/>
      <dgm:spPr/>
    </dgm:pt>
    <dgm:pt modelId="{091F46B4-DAC8-45AD-BA3B-12A0A1E21340}" type="pres">
      <dgm:prSet presAssocID="{91067E6C-C8AA-4D6D-BF75-0C72E9EC2145}" presName="linNode" presStyleCnt="0"/>
      <dgm:spPr/>
    </dgm:pt>
    <dgm:pt modelId="{DBEDEE3E-EBAA-46C9-AD9C-2119201432EB}" type="pres">
      <dgm:prSet presAssocID="{91067E6C-C8AA-4D6D-BF75-0C72E9EC2145}" presName="parentShp" presStyleLbl="node1" presStyleIdx="1" presStyleCnt="4">
        <dgm:presLayoutVars>
          <dgm:bulletEnabled val="1"/>
        </dgm:presLayoutVars>
      </dgm:prSet>
      <dgm:spPr/>
    </dgm:pt>
    <dgm:pt modelId="{48AED048-23B0-4278-8DB8-72B2F0BBC004}" type="pres">
      <dgm:prSet presAssocID="{91067E6C-C8AA-4D6D-BF75-0C72E9EC2145}" presName="childShp" presStyleLbl="bgAccFollowNode1" presStyleIdx="1" presStyleCnt="4">
        <dgm:presLayoutVars>
          <dgm:bulletEnabled val="1"/>
        </dgm:presLayoutVars>
      </dgm:prSet>
      <dgm:spPr/>
    </dgm:pt>
    <dgm:pt modelId="{8768A851-391A-41F3-81D7-9119CFBD7474}" type="pres">
      <dgm:prSet presAssocID="{5FEE1DC3-AB0E-4841-9E67-BFD27B711E05}" presName="spacing" presStyleCnt="0"/>
      <dgm:spPr/>
    </dgm:pt>
    <dgm:pt modelId="{9C8FCB6E-EB5C-465C-B608-59DDF53F0931}" type="pres">
      <dgm:prSet presAssocID="{B9E89DCD-C9C4-44A3-B6B5-0F3B8CCFBBDB}" presName="linNode" presStyleCnt="0"/>
      <dgm:spPr/>
    </dgm:pt>
    <dgm:pt modelId="{E1B3802C-0212-4C86-94CC-82BA6B7B5901}" type="pres">
      <dgm:prSet presAssocID="{B9E89DCD-C9C4-44A3-B6B5-0F3B8CCFBBDB}" presName="parentShp" presStyleLbl="node1" presStyleIdx="2" presStyleCnt="4">
        <dgm:presLayoutVars>
          <dgm:bulletEnabled val="1"/>
        </dgm:presLayoutVars>
      </dgm:prSet>
      <dgm:spPr/>
    </dgm:pt>
    <dgm:pt modelId="{20944203-E1A0-4C7F-BFB8-5C26883CA96C}" type="pres">
      <dgm:prSet presAssocID="{B9E89DCD-C9C4-44A3-B6B5-0F3B8CCFBBDB}" presName="childShp" presStyleLbl="bgAccFollowNode1" presStyleIdx="2" presStyleCnt="4" custScaleY="124947">
        <dgm:presLayoutVars>
          <dgm:bulletEnabled val="1"/>
        </dgm:presLayoutVars>
      </dgm:prSet>
      <dgm:spPr/>
    </dgm:pt>
    <dgm:pt modelId="{4FEB31D5-FD33-42AA-BB35-08E2BAB99AE7}" type="pres">
      <dgm:prSet presAssocID="{D91D1249-D314-442F-9E6D-8D3670B2F4CD}" presName="spacing" presStyleCnt="0"/>
      <dgm:spPr/>
    </dgm:pt>
    <dgm:pt modelId="{5C555E07-9ED9-4C78-AA8E-5CC24116B186}" type="pres">
      <dgm:prSet presAssocID="{FD8839F5-6E3F-448E-BB1E-84258C778B6A}" presName="linNode" presStyleCnt="0"/>
      <dgm:spPr/>
    </dgm:pt>
    <dgm:pt modelId="{8DC61DCD-D778-42A2-89D1-FDBADE434AF4}" type="pres">
      <dgm:prSet presAssocID="{FD8839F5-6E3F-448E-BB1E-84258C778B6A}" presName="parentShp" presStyleLbl="node1" presStyleIdx="3" presStyleCnt="4">
        <dgm:presLayoutVars>
          <dgm:bulletEnabled val="1"/>
        </dgm:presLayoutVars>
      </dgm:prSet>
      <dgm:spPr/>
    </dgm:pt>
    <dgm:pt modelId="{6FB23E81-5D89-4F94-9A86-04AACEC9933E}" type="pres">
      <dgm:prSet presAssocID="{FD8839F5-6E3F-448E-BB1E-84258C778B6A}" presName="childShp" presStyleLbl="bgAccFollowNode1" presStyleIdx="3" presStyleCnt="4" custLinFactNeighborX="-2349" custLinFactNeighborY="-3213">
        <dgm:presLayoutVars>
          <dgm:bulletEnabled val="1"/>
        </dgm:presLayoutVars>
      </dgm:prSet>
      <dgm:spPr/>
    </dgm:pt>
  </dgm:ptLst>
  <dgm:cxnLst>
    <dgm:cxn modelId="{88E2E10B-E98D-468F-A699-C47371C2A44B}" srcId="{B9E89DCD-C9C4-44A3-B6B5-0F3B8CCFBBDB}" destId="{DD4BBE81-A233-4F46-AB59-36501B52016C}" srcOrd="1" destOrd="0" parTransId="{0312205C-B3D4-44D1-9B00-76FE4E1D3E64}" sibTransId="{F98C27A6-A5AF-4D00-B8FD-41A659C566A1}"/>
    <dgm:cxn modelId="{32F49018-84AE-4E11-AD34-78DCDCA8B9A6}" srcId="{8E07925C-B68D-4D73-9B66-AC0FE9BDEAB6}" destId="{4C04B6B1-A641-4DA2-B33C-AB2801BA8B7B}" srcOrd="2" destOrd="0" parTransId="{A0420109-FCE6-42A4-A44D-6A5847170ECC}" sibTransId="{84AEF129-4A2D-4ED5-B6AF-A450CCBF45F9}"/>
    <dgm:cxn modelId="{9E5E1526-688F-482B-94E8-7574C2D394BA}" type="presOf" srcId="{82F4B855-6FBD-4FE1-8205-B0B1B610395D}" destId="{20944203-E1A0-4C7F-BFB8-5C26883CA96C}" srcOrd="0" destOrd="0" presId="urn:microsoft.com/office/officeart/2005/8/layout/vList6"/>
    <dgm:cxn modelId="{7F58E229-14E5-4B15-A911-234DD2E10D88}" type="presOf" srcId="{3AB16546-B950-4DD4-B121-C646A7063FAA}" destId="{E8000F56-ADBF-4CCB-9D9D-63F7B82A6B58}" srcOrd="0" destOrd="1" presId="urn:microsoft.com/office/officeart/2005/8/layout/vList6"/>
    <dgm:cxn modelId="{E6689034-A0D5-4AD7-89C3-516979AF0A33}" srcId="{B9E89DCD-C9C4-44A3-B6B5-0F3B8CCFBBDB}" destId="{D34123B3-9A12-4FDA-81EE-E3F870334549}" srcOrd="2" destOrd="0" parTransId="{5B135E7B-15DF-4C2A-B199-3BE978FA4AA0}" sibTransId="{30D14012-E910-4E58-A913-FCC486BC97B7}"/>
    <dgm:cxn modelId="{51952939-3B79-409E-AD72-7E83AC30AD25}" type="presOf" srcId="{3E359266-8541-4768-B4C7-41178E763F5B}" destId="{48AED048-23B0-4278-8DB8-72B2F0BBC004}" srcOrd="0" destOrd="0" presId="urn:microsoft.com/office/officeart/2005/8/layout/vList6"/>
    <dgm:cxn modelId="{E7D7873B-FF74-44C7-A3A0-BCB9DDE4E26F}" type="presOf" srcId="{FD8839F5-6E3F-448E-BB1E-84258C778B6A}" destId="{8DC61DCD-D778-42A2-89D1-FDBADE434AF4}" srcOrd="0" destOrd="0" presId="urn:microsoft.com/office/officeart/2005/8/layout/vList6"/>
    <dgm:cxn modelId="{26235465-7E34-4519-9A17-CCBD5F909C13}" type="presOf" srcId="{91067E6C-C8AA-4D6D-BF75-0C72E9EC2145}" destId="{DBEDEE3E-EBAA-46C9-AD9C-2119201432EB}" srcOrd="0" destOrd="0" presId="urn:microsoft.com/office/officeart/2005/8/layout/vList6"/>
    <dgm:cxn modelId="{64547247-0B62-4220-8F51-58B129EC1218}" srcId="{FD8839F5-6E3F-448E-BB1E-84258C778B6A}" destId="{074DFBDF-DD32-4F24-B432-3A2F0746E854}" srcOrd="0" destOrd="0" parTransId="{0065B1AA-6622-4CF3-92E1-7CA385C06DD3}" sibTransId="{A011A0C3-E73F-42A3-A1E1-0FE2C74B7235}"/>
    <dgm:cxn modelId="{14E30F4A-16BB-4EC4-88B6-C0AF842582D8}" srcId="{47C52761-4A2B-40C6-85EC-9C40F5BC6366}" destId="{8E07925C-B68D-4D73-9B66-AC0FE9BDEAB6}" srcOrd="0" destOrd="0" parTransId="{FE68471F-7E5E-4C94-80BA-7D798D04C972}" sibTransId="{7F76F474-1573-4759-BEB6-5A6EDD8C2EEB}"/>
    <dgm:cxn modelId="{78580F6E-6BE7-4EC0-B0DB-28490F56EA84}" type="presOf" srcId="{8E07925C-B68D-4D73-9B66-AC0FE9BDEAB6}" destId="{D66FEB4D-DAE9-4E17-A71D-3B8BD294BE2D}" srcOrd="0" destOrd="0" presId="urn:microsoft.com/office/officeart/2005/8/layout/vList6"/>
    <dgm:cxn modelId="{DF5F884F-9752-4FAB-906F-19824756F1A8}" srcId="{47C52761-4A2B-40C6-85EC-9C40F5BC6366}" destId="{91067E6C-C8AA-4D6D-BF75-0C72E9EC2145}" srcOrd="1" destOrd="0" parTransId="{10925EA6-E748-47B4-AAE7-2CD31ADD2795}" sibTransId="{5FEE1DC3-AB0E-4841-9E67-BFD27B711E05}"/>
    <dgm:cxn modelId="{43520C71-B51A-4DC4-B49B-97EF877DB536}" type="presOf" srcId="{074DFBDF-DD32-4F24-B432-3A2F0746E854}" destId="{6FB23E81-5D89-4F94-9A86-04AACEC9933E}" srcOrd="0" destOrd="0" presId="urn:microsoft.com/office/officeart/2005/8/layout/vList6"/>
    <dgm:cxn modelId="{9B76F157-8C4D-4AA6-A3BC-A08735B92CDF}" srcId="{91067E6C-C8AA-4D6D-BF75-0C72E9EC2145}" destId="{3E359266-8541-4768-B4C7-41178E763F5B}" srcOrd="0" destOrd="0" parTransId="{A0BF121F-2641-4D36-BBF2-BAABD3F1CAA7}" sibTransId="{32C05D00-C908-4863-BFCF-FEDE0F42351D}"/>
    <dgm:cxn modelId="{7FF91459-40B7-4D82-A71F-E21FA29E720C}" srcId="{47C52761-4A2B-40C6-85EC-9C40F5BC6366}" destId="{B9E89DCD-C9C4-44A3-B6B5-0F3B8CCFBBDB}" srcOrd="2" destOrd="0" parTransId="{22B87A24-6437-4EBC-81B8-F9D86833D472}" sibTransId="{D91D1249-D314-442F-9E6D-8D3670B2F4CD}"/>
    <dgm:cxn modelId="{08944C7C-8DFF-4691-B344-D458472105BA}" srcId="{8E07925C-B68D-4D73-9B66-AC0FE9BDEAB6}" destId="{3AB16546-B950-4DD4-B121-C646A7063FAA}" srcOrd="1" destOrd="0" parTransId="{91D6A257-DF6E-4160-84E8-A2845EDC3D59}" sibTransId="{D33A65E8-52BB-4B0A-9431-9B01E359E761}"/>
    <dgm:cxn modelId="{C1097184-D997-4BE4-BC01-B3B2D96204F5}" type="presOf" srcId="{DD4BBE81-A233-4F46-AB59-36501B52016C}" destId="{20944203-E1A0-4C7F-BFB8-5C26883CA96C}" srcOrd="0" destOrd="1" presId="urn:microsoft.com/office/officeart/2005/8/layout/vList6"/>
    <dgm:cxn modelId="{CAA0798B-3F69-4111-B32F-E626E2B1C59D}" srcId="{B9E89DCD-C9C4-44A3-B6B5-0F3B8CCFBBDB}" destId="{82F4B855-6FBD-4FE1-8205-B0B1B610395D}" srcOrd="0" destOrd="0" parTransId="{415E2502-673A-4293-85E6-06497D8AEFE5}" sibTransId="{8AB75574-42CC-4E6E-966A-C6086D323017}"/>
    <dgm:cxn modelId="{B60E5295-2C5F-46A3-B175-2107515AF46F}" type="presOf" srcId="{D34123B3-9A12-4FDA-81EE-E3F870334549}" destId="{20944203-E1A0-4C7F-BFB8-5C26883CA96C}" srcOrd="0" destOrd="2" presId="urn:microsoft.com/office/officeart/2005/8/layout/vList6"/>
    <dgm:cxn modelId="{90483B9A-F276-41E3-9ABC-0C0032776CE9}" type="presOf" srcId="{47C52761-4A2B-40C6-85EC-9C40F5BC6366}" destId="{0F30F1FE-C1F1-46FD-BDA0-4C623E685790}" srcOrd="0" destOrd="0" presId="urn:microsoft.com/office/officeart/2005/8/layout/vList6"/>
    <dgm:cxn modelId="{01B737A4-10A4-4F64-B2EA-49032774F6FF}" type="presOf" srcId="{D2401F60-A46F-4496-A4F1-AFF4B08ECA55}" destId="{48AED048-23B0-4278-8DB8-72B2F0BBC004}" srcOrd="0" destOrd="2" presId="urn:microsoft.com/office/officeart/2005/8/layout/vList6"/>
    <dgm:cxn modelId="{FAD94AA8-CB32-4EAB-A32D-75989557FDFD}" type="presOf" srcId="{B9E89DCD-C9C4-44A3-B6B5-0F3B8CCFBBDB}" destId="{E1B3802C-0212-4C86-94CC-82BA6B7B5901}" srcOrd="0" destOrd="0" presId="urn:microsoft.com/office/officeart/2005/8/layout/vList6"/>
    <dgm:cxn modelId="{B5AFD1C9-0E2D-4A24-ABB4-EE7035CBC461}" type="presOf" srcId="{4C04B6B1-A641-4DA2-B33C-AB2801BA8B7B}" destId="{E8000F56-ADBF-4CCB-9D9D-63F7B82A6B58}" srcOrd="0" destOrd="2" presId="urn:microsoft.com/office/officeart/2005/8/layout/vList6"/>
    <dgm:cxn modelId="{4D6023D5-8C59-463D-ACC2-130613DE6CBD}" srcId="{91067E6C-C8AA-4D6D-BF75-0C72E9EC2145}" destId="{E707DA0E-CEB1-4D47-B91D-9AD2350C28DF}" srcOrd="1" destOrd="0" parTransId="{2C310C22-29E2-4C1D-A06F-7A253567D800}" sibTransId="{22D2B387-9306-4707-8CDC-B62515F90919}"/>
    <dgm:cxn modelId="{3908B4E1-714B-483C-8D5B-9AEA84AA9BB4}" srcId="{8E07925C-B68D-4D73-9B66-AC0FE9BDEAB6}" destId="{7DB1882A-CBB7-4645-A98D-094FF5C1FC0F}" srcOrd="0" destOrd="0" parTransId="{5F2AEDFC-06CA-4141-8AC1-6347ED635219}" sibTransId="{CF6135A0-0AA8-4382-88E3-5B284B451A36}"/>
    <dgm:cxn modelId="{606A3CE4-58F7-40A9-BA2B-4DEF597B074A}" type="presOf" srcId="{7DB1882A-CBB7-4645-A98D-094FF5C1FC0F}" destId="{E8000F56-ADBF-4CCB-9D9D-63F7B82A6B58}" srcOrd="0" destOrd="0" presId="urn:microsoft.com/office/officeart/2005/8/layout/vList6"/>
    <dgm:cxn modelId="{FBE649EF-2E08-453B-8A25-3DE6B00C9DDC}" srcId="{47C52761-4A2B-40C6-85EC-9C40F5BC6366}" destId="{FD8839F5-6E3F-448E-BB1E-84258C778B6A}" srcOrd="3" destOrd="0" parTransId="{05B651E7-BED9-4582-8CDF-AFB36B9BA368}" sibTransId="{21AB7F57-2392-45E9-9C9C-BA515F74E7B4}"/>
    <dgm:cxn modelId="{8218F4F4-19E8-4C9F-8E3A-3A73764ADDF4}" srcId="{91067E6C-C8AA-4D6D-BF75-0C72E9EC2145}" destId="{D2401F60-A46F-4496-A4F1-AFF4B08ECA55}" srcOrd="2" destOrd="0" parTransId="{2F4815CA-59B3-440A-B2E7-F091A7B0AC4E}" sibTransId="{236912E0-7B73-4CB4-A2EF-3603B7A32A7D}"/>
    <dgm:cxn modelId="{B71607F8-906F-4724-BD76-1911EDC4F606}" type="presOf" srcId="{E707DA0E-CEB1-4D47-B91D-9AD2350C28DF}" destId="{48AED048-23B0-4278-8DB8-72B2F0BBC004}" srcOrd="0" destOrd="1" presId="urn:microsoft.com/office/officeart/2005/8/layout/vList6"/>
    <dgm:cxn modelId="{9D97FCAC-2340-45E0-B0F4-8105345E1328}" type="presParOf" srcId="{0F30F1FE-C1F1-46FD-BDA0-4C623E685790}" destId="{952D7C9D-6ED0-40A7-8FFF-8DC898325C18}" srcOrd="0" destOrd="0" presId="urn:microsoft.com/office/officeart/2005/8/layout/vList6"/>
    <dgm:cxn modelId="{27D4EBFE-9D5C-4A91-8492-335ECC25C1DF}" type="presParOf" srcId="{952D7C9D-6ED0-40A7-8FFF-8DC898325C18}" destId="{D66FEB4D-DAE9-4E17-A71D-3B8BD294BE2D}" srcOrd="0" destOrd="0" presId="urn:microsoft.com/office/officeart/2005/8/layout/vList6"/>
    <dgm:cxn modelId="{9D24CE5E-01FE-41E0-A119-2E6BC337C850}" type="presParOf" srcId="{952D7C9D-6ED0-40A7-8FFF-8DC898325C18}" destId="{E8000F56-ADBF-4CCB-9D9D-63F7B82A6B58}" srcOrd="1" destOrd="0" presId="urn:microsoft.com/office/officeart/2005/8/layout/vList6"/>
    <dgm:cxn modelId="{CBF15F81-D383-4525-A689-CDDD4D998564}" type="presParOf" srcId="{0F30F1FE-C1F1-46FD-BDA0-4C623E685790}" destId="{51311C8C-5158-4B89-90BD-B7D849C232F8}" srcOrd="1" destOrd="0" presId="urn:microsoft.com/office/officeart/2005/8/layout/vList6"/>
    <dgm:cxn modelId="{2AFF78F7-5B08-4AA5-B367-63CF536622EE}" type="presParOf" srcId="{0F30F1FE-C1F1-46FD-BDA0-4C623E685790}" destId="{091F46B4-DAC8-45AD-BA3B-12A0A1E21340}" srcOrd="2" destOrd="0" presId="urn:microsoft.com/office/officeart/2005/8/layout/vList6"/>
    <dgm:cxn modelId="{5B84A36E-B21B-4DB2-906B-2714B43CA8E9}" type="presParOf" srcId="{091F46B4-DAC8-45AD-BA3B-12A0A1E21340}" destId="{DBEDEE3E-EBAA-46C9-AD9C-2119201432EB}" srcOrd="0" destOrd="0" presId="urn:microsoft.com/office/officeart/2005/8/layout/vList6"/>
    <dgm:cxn modelId="{87C8E877-40A4-4750-A63E-960EBC9852A3}" type="presParOf" srcId="{091F46B4-DAC8-45AD-BA3B-12A0A1E21340}" destId="{48AED048-23B0-4278-8DB8-72B2F0BBC004}" srcOrd="1" destOrd="0" presId="urn:microsoft.com/office/officeart/2005/8/layout/vList6"/>
    <dgm:cxn modelId="{5C682217-0276-489C-86DF-9CA2F3FC8BAF}" type="presParOf" srcId="{0F30F1FE-C1F1-46FD-BDA0-4C623E685790}" destId="{8768A851-391A-41F3-81D7-9119CFBD7474}" srcOrd="3" destOrd="0" presId="urn:microsoft.com/office/officeart/2005/8/layout/vList6"/>
    <dgm:cxn modelId="{19EA655E-C8BB-42F8-96DE-57D830EF36DA}" type="presParOf" srcId="{0F30F1FE-C1F1-46FD-BDA0-4C623E685790}" destId="{9C8FCB6E-EB5C-465C-B608-59DDF53F0931}" srcOrd="4" destOrd="0" presId="urn:microsoft.com/office/officeart/2005/8/layout/vList6"/>
    <dgm:cxn modelId="{B39BFE09-3F1B-423A-A2F4-C4696A5D4CF2}" type="presParOf" srcId="{9C8FCB6E-EB5C-465C-B608-59DDF53F0931}" destId="{E1B3802C-0212-4C86-94CC-82BA6B7B5901}" srcOrd="0" destOrd="0" presId="urn:microsoft.com/office/officeart/2005/8/layout/vList6"/>
    <dgm:cxn modelId="{DE2427EC-4B15-4E90-8B8F-E3B0A3A76929}" type="presParOf" srcId="{9C8FCB6E-EB5C-465C-B608-59DDF53F0931}" destId="{20944203-E1A0-4C7F-BFB8-5C26883CA96C}" srcOrd="1" destOrd="0" presId="urn:microsoft.com/office/officeart/2005/8/layout/vList6"/>
    <dgm:cxn modelId="{61A5E713-9796-4053-AA40-A815AD61DFE4}" type="presParOf" srcId="{0F30F1FE-C1F1-46FD-BDA0-4C623E685790}" destId="{4FEB31D5-FD33-42AA-BB35-08E2BAB99AE7}" srcOrd="5" destOrd="0" presId="urn:microsoft.com/office/officeart/2005/8/layout/vList6"/>
    <dgm:cxn modelId="{046CF17A-C36E-4616-AE4B-462AE12452F0}" type="presParOf" srcId="{0F30F1FE-C1F1-46FD-BDA0-4C623E685790}" destId="{5C555E07-9ED9-4C78-AA8E-5CC24116B186}" srcOrd="6" destOrd="0" presId="urn:microsoft.com/office/officeart/2005/8/layout/vList6"/>
    <dgm:cxn modelId="{DD75A0E7-5944-45F9-9882-5B960E33162D}" type="presParOf" srcId="{5C555E07-9ED9-4C78-AA8E-5CC24116B186}" destId="{8DC61DCD-D778-42A2-89D1-FDBADE434AF4}" srcOrd="0" destOrd="0" presId="urn:microsoft.com/office/officeart/2005/8/layout/vList6"/>
    <dgm:cxn modelId="{1AE8F3A2-7C59-4C63-8971-CBDFFABF0998}" type="presParOf" srcId="{5C555E07-9ED9-4C78-AA8E-5CC24116B186}" destId="{6FB23E81-5D89-4F94-9A86-04AACEC993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7FBAD-59E0-43CE-8AD7-4BFD612C8144}" type="doc">
      <dgm:prSet loTypeId="urn:microsoft.com/office/officeart/2005/8/layout/process1" loCatId="process" qsTypeId="urn:microsoft.com/office/officeart/2005/8/quickstyle/simple1" qsCatId="simple" csTypeId="urn:microsoft.com/office/officeart/2005/8/colors/accent1_2" csCatId="accent1" phldr="1"/>
      <dgm:spPr/>
    </dgm:pt>
    <dgm:pt modelId="{121E95C2-3D34-4D7C-9D4E-5836BFC10A44}">
      <dgm:prSet phldrT="[Текст]"/>
      <dgm:spPr/>
      <dgm:t>
        <a:bodyPr/>
        <a:lstStyle/>
        <a:p>
          <a:pPr>
            <a:buFont typeface="Arial" charset="0"/>
            <a:buNone/>
          </a:pPr>
          <a:r>
            <a:rPr lang="ru-RU" i="1" dirty="0" err="1"/>
            <a:t>Робимо</a:t>
          </a:r>
          <a:r>
            <a:rPr lang="ru-RU" i="1" dirty="0"/>
            <a:t> </a:t>
          </a:r>
          <a:r>
            <a:rPr lang="ru-RU" i="1" dirty="0" err="1"/>
            <a:t>тільки</a:t>
          </a:r>
          <a:r>
            <a:rPr lang="ru-RU" i="1" dirty="0"/>
            <a:t> те, </a:t>
          </a:r>
          <a:r>
            <a:rPr lang="ru-RU" i="1" dirty="0" err="1"/>
            <a:t>що</a:t>
          </a:r>
          <a:r>
            <a:rPr lang="ru-RU" i="1" dirty="0"/>
            <a:t> входить в </a:t>
          </a:r>
          <a:r>
            <a:rPr lang="ru-RU" i="1" dirty="0" err="1"/>
            <a:t>наші</a:t>
          </a:r>
          <a:r>
            <a:rPr lang="ru-RU" i="1" dirty="0"/>
            <a:t> </a:t>
          </a:r>
          <a:r>
            <a:rPr lang="ru-RU" i="1" dirty="0" err="1"/>
            <a:t>обов'язки</a:t>
          </a:r>
          <a:r>
            <a:rPr lang="ru-RU" i="1" dirty="0"/>
            <a:t> і </a:t>
          </a:r>
          <a:r>
            <a:rPr lang="ru-RU" i="1" dirty="0" err="1"/>
            <a:t>можливості</a:t>
          </a:r>
          <a:endParaRPr lang="uk-UA" dirty="0"/>
        </a:p>
      </dgm:t>
    </dgm:pt>
    <dgm:pt modelId="{8ED8CF3D-CC21-4018-9FEE-C634E61E6377}" type="parTrans" cxnId="{2474744F-72B3-45FB-BBC5-727C6C3195D7}">
      <dgm:prSet/>
      <dgm:spPr/>
      <dgm:t>
        <a:bodyPr/>
        <a:lstStyle/>
        <a:p>
          <a:endParaRPr lang="uk-UA"/>
        </a:p>
      </dgm:t>
    </dgm:pt>
    <dgm:pt modelId="{C26E7A88-839F-4495-9D98-1B52F728E228}" type="sibTrans" cxnId="{2474744F-72B3-45FB-BBC5-727C6C3195D7}">
      <dgm:prSet/>
      <dgm:spPr/>
      <dgm:t>
        <a:bodyPr/>
        <a:lstStyle/>
        <a:p>
          <a:endParaRPr lang="uk-UA"/>
        </a:p>
      </dgm:t>
    </dgm:pt>
    <dgm:pt modelId="{CF355E1D-C485-4F17-B60C-A8B155DF28F7}">
      <dgm:prSet phldrT="[Текст]"/>
      <dgm:spPr/>
      <dgm:t>
        <a:bodyPr/>
        <a:lstStyle/>
        <a:p>
          <a:r>
            <a:rPr lang="uk-UA" dirty="0"/>
            <a:t>Прагнемо досягти цілей, і для цього шукаємо </a:t>
          </a:r>
          <a:r>
            <a:rPr lang="ru-RU" dirty="0" err="1"/>
            <a:t>можливості</a:t>
          </a:r>
          <a:r>
            <a:rPr lang="ru-RU" dirty="0"/>
            <a:t> і </a:t>
          </a:r>
          <a:r>
            <a:rPr lang="ru-RU" dirty="0" err="1"/>
            <a:t>залучаємо</a:t>
          </a:r>
          <a:r>
            <a:rPr lang="ru-RU" dirty="0"/>
            <a:t> </a:t>
          </a:r>
          <a:r>
            <a:rPr lang="ru-RU" dirty="0" err="1"/>
            <a:t>ресурси</a:t>
          </a:r>
          <a:r>
            <a:rPr lang="ru-RU" dirty="0"/>
            <a:t> з </a:t>
          </a:r>
          <a:r>
            <a:rPr lang="ru-RU" dirty="0" err="1"/>
            <a:t>усіх</a:t>
          </a:r>
          <a:r>
            <a:rPr lang="ru-RU" dirty="0"/>
            <a:t> </a:t>
          </a:r>
          <a:r>
            <a:rPr lang="ru-RU" dirty="0" err="1"/>
            <a:t>доступних</a:t>
          </a:r>
          <a:r>
            <a:rPr lang="ru-RU" dirty="0"/>
            <a:t> </a:t>
          </a:r>
          <a:r>
            <a:rPr lang="uk-UA" dirty="0"/>
            <a:t>джерел</a:t>
          </a:r>
        </a:p>
      </dgm:t>
    </dgm:pt>
    <dgm:pt modelId="{02E6B7A6-255D-49B4-BB63-D381CDA886CE}" type="parTrans" cxnId="{3E88880D-582C-428D-BBEA-6F1F787CF320}">
      <dgm:prSet/>
      <dgm:spPr/>
      <dgm:t>
        <a:bodyPr/>
        <a:lstStyle/>
        <a:p>
          <a:endParaRPr lang="uk-UA"/>
        </a:p>
      </dgm:t>
    </dgm:pt>
    <dgm:pt modelId="{DE4A228C-25EE-4CAB-B3E1-E01844D62385}" type="sibTrans" cxnId="{3E88880D-582C-428D-BBEA-6F1F787CF320}">
      <dgm:prSet/>
      <dgm:spPr/>
      <dgm:t>
        <a:bodyPr/>
        <a:lstStyle/>
        <a:p>
          <a:endParaRPr lang="uk-UA"/>
        </a:p>
      </dgm:t>
    </dgm:pt>
    <dgm:pt modelId="{D792722D-3B22-460D-9D4F-976D501D75A2}" type="pres">
      <dgm:prSet presAssocID="{5967FBAD-59E0-43CE-8AD7-4BFD612C8144}" presName="Name0" presStyleCnt="0">
        <dgm:presLayoutVars>
          <dgm:dir/>
          <dgm:resizeHandles val="exact"/>
        </dgm:presLayoutVars>
      </dgm:prSet>
      <dgm:spPr/>
    </dgm:pt>
    <dgm:pt modelId="{86B68F9E-3C65-4F15-8354-F5FFFF059A93}" type="pres">
      <dgm:prSet presAssocID="{121E95C2-3D34-4D7C-9D4E-5836BFC10A44}" presName="node" presStyleLbl="node1" presStyleIdx="0" presStyleCnt="2">
        <dgm:presLayoutVars>
          <dgm:bulletEnabled val="1"/>
        </dgm:presLayoutVars>
      </dgm:prSet>
      <dgm:spPr/>
    </dgm:pt>
    <dgm:pt modelId="{00910B74-D827-438F-B2A5-3FC7AC4CDAC8}" type="pres">
      <dgm:prSet presAssocID="{C26E7A88-839F-4495-9D98-1B52F728E228}" presName="sibTrans" presStyleLbl="sibTrans2D1" presStyleIdx="0" presStyleCnt="1"/>
      <dgm:spPr/>
    </dgm:pt>
    <dgm:pt modelId="{C0E606C7-C13A-4C44-93D0-57D4F4F2E9D6}" type="pres">
      <dgm:prSet presAssocID="{C26E7A88-839F-4495-9D98-1B52F728E228}" presName="connectorText" presStyleLbl="sibTrans2D1" presStyleIdx="0" presStyleCnt="1"/>
      <dgm:spPr/>
    </dgm:pt>
    <dgm:pt modelId="{63734BD3-4828-473E-8A34-161D35B4F344}" type="pres">
      <dgm:prSet presAssocID="{CF355E1D-C485-4F17-B60C-A8B155DF28F7}" presName="node" presStyleLbl="node1" presStyleIdx="1" presStyleCnt="2">
        <dgm:presLayoutVars>
          <dgm:bulletEnabled val="1"/>
        </dgm:presLayoutVars>
      </dgm:prSet>
      <dgm:spPr/>
    </dgm:pt>
  </dgm:ptLst>
  <dgm:cxnLst>
    <dgm:cxn modelId="{3E88880D-582C-428D-BBEA-6F1F787CF320}" srcId="{5967FBAD-59E0-43CE-8AD7-4BFD612C8144}" destId="{CF355E1D-C485-4F17-B60C-A8B155DF28F7}" srcOrd="1" destOrd="0" parTransId="{02E6B7A6-255D-49B4-BB63-D381CDA886CE}" sibTransId="{DE4A228C-25EE-4CAB-B3E1-E01844D62385}"/>
    <dgm:cxn modelId="{08E89D24-D0F2-4939-9E00-E0DF63EAE9C5}" type="presOf" srcId="{5967FBAD-59E0-43CE-8AD7-4BFD612C8144}" destId="{D792722D-3B22-460D-9D4F-976D501D75A2}" srcOrd="0" destOrd="0" presId="urn:microsoft.com/office/officeart/2005/8/layout/process1"/>
    <dgm:cxn modelId="{2474744F-72B3-45FB-BBC5-727C6C3195D7}" srcId="{5967FBAD-59E0-43CE-8AD7-4BFD612C8144}" destId="{121E95C2-3D34-4D7C-9D4E-5836BFC10A44}" srcOrd="0" destOrd="0" parTransId="{8ED8CF3D-CC21-4018-9FEE-C634E61E6377}" sibTransId="{C26E7A88-839F-4495-9D98-1B52F728E228}"/>
    <dgm:cxn modelId="{87BF1052-53F6-482A-AA75-C666F8FCB23D}" type="presOf" srcId="{121E95C2-3D34-4D7C-9D4E-5836BFC10A44}" destId="{86B68F9E-3C65-4F15-8354-F5FFFF059A93}" srcOrd="0" destOrd="0" presId="urn:microsoft.com/office/officeart/2005/8/layout/process1"/>
    <dgm:cxn modelId="{1DBF06C0-1E06-4AAE-A04F-FA96881F4F81}" type="presOf" srcId="{CF355E1D-C485-4F17-B60C-A8B155DF28F7}" destId="{63734BD3-4828-473E-8A34-161D35B4F344}" srcOrd="0" destOrd="0" presId="urn:microsoft.com/office/officeart/2005/8/layout/process1"/>
    <dgm:cxn modelId="{430BA4C2-3611-4E05-96F2-90B2327494D5}" type="presOf" srcId="{C26E7A88-839F-4495-9D98-1B52F728E228}" destId="{00910B74-D827-438F-B2A5-3FC7AC4CDAC8}" srcOrd="0" destOrd="0" presId="urn:microsoft.com/office/officeart/2005/8/layout/process1"/>
    <dgm:cxn modelId="{603468C7-DD96-4713-A74A-543F4D92F26D}" type="presOf" srcId="{C26E7A88-839F-4495-9D98-1B52F728E228}" destId="{C0E606C7-C13A-4C44-93D0-57D4F4F2E9D6}" srcOrd="1" destOrd="0" presId="urn:microsoft.com/office/officeart/2005/8/layout/process1"/>
    <dgm:cxn modelId="{25ED0AD0-C14A-4C4D-B37E-9E05BB0F1109}" type="presParOf" srcId="{D792722D-3B22-460D-9D4F-976D501D75A2}" destId="{86B68F9E-3C65-4F15-8354-F5FFFF059A93}" srcOrd="0" destOrd="0" presId="urn:microsoft.com/office/officeart/2005/8/layout/process1"/>
    <dgm:cxn modelId="{FA490B4A-9D3F-4629-92EE-929B6819C7DA}" type="presParOf" srcId="{D792722D-3B22-460D-9D4F-976D501D75A2}" destId="{00910B74-D827-438F-B2A5-3FC7AC4CDAC8}" srcOrd="1" destOrd="0" presId="urn:microsoft.com/office/officeart/2005/8/layout/process1"/>
    <dgm:cxn modelId="{57E212FE-DF23-4278-8375-53DDBC57827C}" type="presParOf" srcId="{00910B74-D827-438F-B2A5-3FC7AC4CDAC8}" destId="{C0E606C7-C13A-4C44-93D0-57D4F4F2E9D6}" srcOrd="0" destOrd="0" presId="urn:microsoft.com/office/officeart/2005/8/layout/process1"/>
    <dgm:cxn modelId="{A3290507-8FF5-49F4-B3E7-73564EC48D82}" type="presParOf" srcId="{D792722D-3B22-460D-9D4F-976D501D75A2}" destId="{63734BD3-4828-473E-8A34-161D35B4F34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2864-75D2-4854-8F00-D9721B23BB14}">
      <dsp:nvSpPr>
        <dsp:cNvPr id="0" name=""/>
        <dsp:cNvSpPr/>
      </dsp:nvSpPr>
      <dsp:spPr>
        <a:xfrm>
          <a:off x="671755" y="0"/>
          <a:ext cx="4752528" cy="4752528"/>
        </a:xfrm>
        <a:prstGeom prst="triangle">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7D490B-533D-4E5C-AA76-A299C57F3865}">
      <dsp:nvSpPr>
        <dsp:cNvPr id="0" name=""/>
        <dsp:cNvSpPr/>
      </dsp:nvSpPr>
      <dsp:spPr>
        <a:xfrm>
          <a:off x="2700609" y="477805"/>
          <a:ext cx="3089143" cy="112501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t>Подолання</a:t>
          </a:r>
        </a:p>
      </dsp:txBody>
      <dsp:txXfrm>
        <a:off x="2755528" y="532724"/>
        <a:ext cx="2979305" cy="1015174"/>
      </dsp:txXfrm>
    </dsp:sp>
    <dsp:sp modelId="{52496ED4-CF7A-4088-B467-E5AA9B8910C6}">
      <dsp:nvSpPr>
        <dsp:cNvPr id="0" name=""/>
        <dsp:cNvSpPr/>
      </dsp:nvSpPr>
      <dsp:spPr>
        <a:xfrm>
          <a:off x="2700609" y="1743444"/>
          <a:ext cx="3089143" cy="112501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t>Мінімізація</a:t>
          </a:r>
        </a:p>
      </dsp:txBody>
      <dsp:txXfrm>
        <a:off x="2755528" y="1798363"/>
        <a:ext cx="2979305" cy="1015174"/>
      </dsp:txXfrm>
    </dsp:sp>
    <dsp:sp modelId="{D553259F-7EC2-420B-BEB3-6130A5192758}">
      <dsp:nvSpPr>
        <dsp:cNvPr id="0" name=""/>
        <dsp:cNvSpPr/>
      </dsp:nvSpPr>
      <dsp:spPr>
        <a:xfrm>
          <a:off x="2700609" y="3009083"/>
          <a:ext cx="3089143" cy="112501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a:t>Профілактика</a:t>
          </a:r>
          <a:endParaRPr lang="uk-UA" sz="2800" kern="1200" dirty="0"/>
        </a:p>
      </dsp:txBody>
      <dsp:txXfrm>
        <a:off x="2755528" y="3064002"/>
        <a:ext cx="2979305" cy="1015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FE2A-3193-43AD-9DF4-A5CA0C0A91BD}">
      <dsp:nvSpPr>
        <dsp:cNvPr id="0" name=""/>
        <dsp:cNvSpPr/>
      </dsp:nvSpPr>
      <dsp:spPr>
        <a:xfrm>
          <a:off x="0" y="0"/>
          <a:ext cx="4896543" cy="780889"/>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2100" b="0" i="0" u="none" strike="noStrike" kern="1200" cap="none" normalizeH="0" baseline="0" dirty="0">
              <a:ln/>
              <a:effectLst/>
              <a:latin typeface="Arial" panose="020B0604020202020204" pitchFamily="34" charset="0"/>
              <a:cs typeface="Arial" panose="020B0604020202020204" pitchFamily="34" charset="0"/>
            </a:rPr>
            <a:t>Оцінка потреб</a:t>
          </a:r>
          <a:endParaRPr kumimoji="0" lang="ru-RU" altLang="en-US" sz="2100" b="0" i="0" u="none" strike="noStrike" kern="1200" cap="none" normalizeH="0" baseline="0" dirty="0">
            <a:ln/>
            <a:effectLst/>
            <a:latin typeface="Arial" panose="020B0604020202020204" pitchFamily="34" charset="0"/>
            <a:cs typeface="Arial" panose="020B0604020202020204" pitchFamily="34" charset="0"/>
          </a:endParaRPr>
        </a:p>
      </dsp:txBody>
      <dsp:txXfrm>
        <a:off x="22871" y="22871"/>
        <a:ext cx="3987918" cy="735147"/>
      </dsp:txXfrm>
    </dsp:sp>
    <dsp:sp modelId="{A1D10C80-927B-4F3A-B082-AC086285319E}">
      <dsp:nvSpPr>
        <dsp:cNvPr id="0" name=""/>
        <dsp:cNvSpPr/>
      </dsp:nvSpPr>
      <dsp:spPr>
        <a:xfrm>
          <a:off x="410085" y="922868"/>
          <a:ext cx="4896543" cy="780889"/>
        </a:xfrm>
        <a:prstGeom prst="roundRect">
          <a:avLst>
            <a:gd name="adj" fmla="val 10000"/>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2100" b="0" i="0" u="none" strike="noStrike" kern="1200" cap="none" normalizeH="0" baseline="0" dirty="0">
              <a:ln/>
              <a:effectLst/>
              <a:latin typeface="Arial" panose="020B0604020202020204" pitchFamily="34" charset="0"/>
              <a:cs typeface="Arial" panose="020B0604020202020204" pitchFamily="34" charset="0"/>
            </a:rPr>
            <a:t>Оцінка ресурсів  </a:t>
          </a:r>
          <a:endParaRPr kumimoji="0" lang="ru-RU" altLang="en-US" sz="2100" b="0" i="0" u="none" strike="noStrike" kern="1200" cap="none" normalizeH="0" baseline="0" dirty="0">
            <a:ln/>
            <a:effectLst/>
            <a:latin typeface="Arial" panose="020B0604020202020204" pitchFamily="34" charset="0"/>
            <a:cs typeface="Arial" panose="020B0604020202020204" pitchFamily="34" charset="0"/>
          </a:endParaRPr>
        </a:p>
      </dsp:txBody>
      <dsp:txXfrm>
        <a:off x="432956" y="945739"/>
        <a:ext cx="3933137" cy="735147"/>
      </dsp:txXfrm>
    </dsp:sp>
    <dsp:sp modelId="{0F33E3B2-39E7-4BC3-89C2-28D70C98080F}">
      <dsp:nvSpPr>
        <dsp:cNvPr id="0" name=""/>
        <dsp:cNvSpPr/>
      </dsp:nvSpPr>
      <dsp:spPr>
        <a:xfrm>
          <a:off x="814050" y="1845737"/>
          <a:ext cx="4896543" cy="780889"/>
        </a:xfrm>
        <a:prstGeom prst="roundRect">
          <a:avLst>
            <a:gd name="adj" fmla="val 10000"/>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2100" b="0" i="0" u="none" strike="noStrike" kern="1200" cap="none" normalizeH="0" baseline="0">
              <a:ln/>
              <a:effectLst/>
              <a:latin typeface="Arial" panose="020B0604020202020204" pitchFamily="34" charset="0"/>
              <a:cs typeface="Arial" panose="020B0604020202020204" pitchFamily="34" charset="0"/>
            </a:rPr>
            <a:t>Залучення ресурсів </a:t>
          </a:r>
          <a:endParaRPr kumimoji="0" lang="ru-RU" altLang="en-US" sz="2100" b="0" i="0" u="none" strike="noStrike" kern="1200" cap="none" normalizeH="0" baseline="0" dirty="0">
            <a:ln/>
            <a:effectLst/>
            <a:latin typeface="Arial" panose="020B0604020202020204" pitchFamily="34" charset="0"/>
            <a:cs typeface="Arial" panose="020B0604020202020204" pitchFamily="34" charset="0"/>
          </a:endParaRPr>
        </a:p>
      </dsp:txBody>
      <dsp:txXfrm>
        <a:off x="836921" y="1868608"/>
        <a:ext cx="3939258" cy="735147"/>
      </dsp:txXfrm>
    </dsp:sp>
    <dsp:sp modelId="{CE265370-C4ED-4118-83EF-4A067B17C423}">
      <dsp:nvSpPr>
        <dsp:cNvPr id="0" name=""/>
        <dsp:cNvSpPr/>
      </dsp:nvSpPr>
      <dsp:spPr>
        <a:xfrm>
          <a:off x="1224135" y="2768606"/>
          <a:ext cx="4896543" cy="780889"/>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en-US" sz="2100" b="0" i="0" u="none" strike="noStrike" kern="1200" cap="none" normalizeH="0" baseline="0" dirty="0">
              <a:ln/>
              <a:effectLst/>
              <a:latin typeface="Arial" panose="020B0604020202020204" pitchFamily="34" charset="0"/>
              <a:cs typeface="Arial" panose="020B0604020202020204" pitchFamily="34" charset="0"/>
            </a:rPr>
            <a:t>Вирішення проблеми/проблем </a:t>
          </a:r>
          <a:endParaRPr kumimoji="0" lang="ru-RU" altLang="en-US" sz="2100" b="0" i="0" u="none" strike="noStrike" kern="1200" cap="none" normalizeH="0" baseline="0" dirty="0">
            <a:ln/>
            <a:effectLst/>
            <a:latin typeface="Arial" panose="020B0604020202020204" pitchFamily="34" charset="0"/>
            <a:cs typeface="Arial" panose="020B0604020202020204" pitchFamily="34" charset="0"/>
          </a:endParaRPr>
        </a:p>
      </dsp:txBody>
      <dsp:txXfrm>
        <a:off x="1247006" y="2791477"/>
        <a:ext cx="3933137" cy="735147"/>
      </dsp:txXfrm>
    </dsp:sp>
    <dsp:sp modelId="{7041CAD7-9B72-48B9-8301-258C0D71E0AC}">
      <dsp:nvSpPr>
        <dsp:cNvPr id="0" name=""/>
        <dsp:cNvSpPr/>
      </dsp:nvSpPr>
      <dsp:spPr>
        <a:xfrm>
          <a:off x="4388965" y="598090"/>
          <a:ext cx="507577" cy="507577"/>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uk-UA" sz="2300" kern="1200"/>
        </a:p>
      </dsp:txBody>
      <dsp:txXfrm>
        <a:off x="4503170" y="598090"/>
        <a:ext cx="279167" cy="381952"/>
      </dsp:txXfrm>
    </dsp:sp>
    <dsp:sp modelId="{94C0E21E-45D0-4E03-912C-FE9FA5D08D21}">
      <dsp:nvSpPr>
        <dsp:cNvPr id="0" name=""/>
        <dsp:cNvSpPr/>
      </dsp:nvSpPr>
      <dsp:spPr>
        <a:xfrm>
          <a:off x="4799050" y="1520959"/>
          <a:ext cx="507577" cy="507577"/>
        </a:xfrm>
        <a:prstGeom prst="downArrow">
          <a:avLst>
            <a:gd name="adj1" fmla="val 55000"/>
            <a:gd name="adj2" fmla="val 45000"/>
          </a:avLst>
        </a:prstGeom>
        <a:solidFill>
          <a:schemeClr val="accent2">
            <a:tint val="40000"/>
            <a:alpha val="90000"/>
            <a:hueOff val="-4916723"/>
            <a:satOff val="-2883"/>
            <a:lumOff val="-359"/>
            <a:alphaOff val="0"/>
          </a:schemeClr>
        </a:solidFill>
        <a:ln w="12700"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uk-UA" sz="2300" kern="1200"/>
        </a:p>
      </dsp:txBody>
      <dsp:txXfrm>
        <a:off x="4913255" y="1520959"/>
        <a:ext cx="279167" cy="381952"/>
      </dsp:txXfrm>
    </dsp:sp>
    <dsp:sp modelId="{EC865F89-B4AF-474E-B638-1570D00336D2}">
      <dsp:nvSpPr>
        <dsp:cNvPr id="0" name=""/>
        <dsp:cNvSpPr/>
      </dsp:nvSpPr>
      <dsp:spPr>
        <a:xfrm>
          <a:off x="5203015" y="2443827"/>
          <a:ext cx="507577" cy="507577"/>
        </a:xfrm>
        <a:prstGeom prst="downArrow">
          <a:avLst>
            <a:gd name="adj1" fmla="val 55000"/>
            <a:gd name="adj2" fmla="val 45000"/>
          </a:avLst>
        </a:prstGeom>
        <a:solidFill>
          <a:schemeClr val="accent2">
            <a:tint val="40000"/>
            <a:alpha val="90000"/>
            <a:hueOff val="-9833447"/>
            <a:satOff val="-5766"/>
            <a:lumOff val="-718"/>
            <a:alphaOff val="0"/>
          </a:schemeClr>
        </a:solidFill>
        <a:ln w="12700"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uk-UA" sz="2300" kern="1200"/>
        </a:p>
      </dsp:txBody>
      <dsp:txXfrm>
        <a:off x="5317220" y="2443827"/>
        <a:ext cx="279167" cy="381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00F56-ADBF-4CCB-9D9D-63F7B82A6B58}">
      <dsp:nvSpPr>
        <dsp:cNvPr id="0" name=""/>
        <dsp:cNvSpPr/>
      </dsp:nvSpPr>
      <dsp:spPr>
        <a:xfrm>
          <a:off x="3170812" y="755"/>
          <a:ext cx="4756219" cy="921037"/>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Імідж, репутація</a:t>
          </a:r>
        </a:p>
        <a:p>
          <a:pPr marL="114300" lvl="1" indent="-114300" algn="l" defTabSz="622300">
            <a:lnSpc>
              <a:spcPct val="90000"/>
            </a:lnSpc>
            <a:spcBef>
              <a:spcPct val="0"/>
            </a:spcBef>
            <a:spcAft>
              <a:spcPct val="15000"/>
            </a:spcAft>
            <a:buChar char="•"/>
          </a:pPr>
          <a:r>
            <a:rPr lang="uk-UA" sz="1400" kern="1200" dirty="0"/>
            <a:t>Знання, досвід</a:t>
          </a:r>
        </a:p>
        <a:p>
          <a:pPr marL="114300" lvl="1" indent="-114300" algn="l" defTabSz="622300">
            <a:lnSpc>
              <a:spcPct val="90000"/>
            </a:lnSpc>
            <a:spcBef>
              <a:spcPct val="0"/>
            </a:spcBef>
            <a:spcAft>
              <a:spcPct val="15000"/>
            </a:spcAft>
            <a:buChar char="•"/>
          </a:pPr>
          <a:r>
            <a:rPr lang="uk-UA" sz="1400" kern="1200" dirty="0"/>
            <a:t>інформація</a:t>
          </a:r>
        </a:p>
      </dsp:txBody>
      <dsp:txXfrm>
        <a:off x="3170812" y="115885"/>
        <a:ext cx="4410830" cy="690777"/>
      </dsp:txXfrm>
    </dsp:sp>
    <dsp:sp modelId="{D66FEB4D-DAE9-4E17-A71D-3B8BD294BE2D}">
      <dsp:nvSpPr>
        <dsp:cNvPr id="0" name=""/>
        <dsp:cNvSpPr/>
      </dsp:nvSpPr>
      <dsp:spPr>
        <a:xfrm>
          <a:off x="0" y="755"/>
          <a:ext cx="3170812" cy="921037"/>
        </a:xfrm>
        <a:prstGeom prst="roundRect">
          <a:avLst/>
        </a:prstGeom>
        <a:solidFill>
          <a:schemeClr val="accent5">
            <a:shade val="80000"/>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uk-UA" sz="2600" kern="1200" dirty="0"/>
            <a:t>Нематеріальні активи</a:t>
          </a:r>
        </a:p>
      </dsp:txBody>
      <dsp:txXfrm>
        <a:off x="44961" y="45716"/>
        <a:ext cx="3080890" cy="831115"/>
      </dsp:txXfrm>
    </dsp:sp>
    <dsp:sp modelId="{48AED048-23B0-4278-8DB8-72B2F0BBC004}">
      <dsp:nvSpPr>
        <dsp:cNvPr id="0" name=""/>
        <dsp:cNvSpPr/>
      </dsp:nvSpPr>
      <dsp:spPr>
        <a:xfrm>
          <a:off x="3170812" y="1013897"/>
          <a:ext cx="4756219" cy="921037"/>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Адміністративні приміщення</a:t>
          </a:r>
        </a:p>
        <a:p>
          <a:pPr marL="114300" lvl="1" indent="-114300" algn="l" defTabSz="622300">
            <a:lnSpc>
              <a:spcPct val="90000"/>
            </a:lnSpc>
            <a:spcBef>
              <a:spcPct val="0"/>
            </a:spcBef>
            <a:spcAft>
              <a:spcPct val="15000"/>
            </a:spcAft>
            <a:buChar char="•"/>
          </a:pPr>
          <a:r>
            <a:rPr lang="uk-UA" sz="1400" kern="1200" dirty="0"/>
            <a:t>Об'єкти соціальної  інфраструктури</a:t>
          </a:r>
        </a:p>
        <a:p>
          <a:pPr marL="114300" lvl="1" indent="-114300" algn="l" defTabSz="622300">
            <a:lnSpc>
              <a:spcPct val="90000"/>
            </a:lnSpc>
            <a:spcBef>
              <a:spcPct val="0"/>
            </a:spcBef>
            <a:spcAft>
              <a:spcPct val="15000"/>
            </a:spcAft>
            <a:buChar char="•"/>
          </a:pPr>
          <a:r>
            <a:rPr lang="uk-UA" sz="1400" kern="1200" dirty="0"/>
            <a:t>Соціальні заклади, установи</a:t>
          </a:r>
        </a:p>
      </dsp:txBody>
      <dsp:txXfrm>
        <a:off x="3170812" y="1129027"/>
        <a:ext cx="4410830" cy="690777"/>
      </dsp:txXfrm>
    </dsp:sp>
    <dsp:sp modelId="{DBEDEE3E-EBAA-46C9-AD9C-2119201432EB}">
      <dsp:nvSpPr>
        <dsp:cNvPr id="0" name=""/>
        <dsp:cNvSpPr/>
      </dsp:nvSpPr>
      <dsp:spPr>
        <a:xfrm>
          <a:off x="0" y="1013897"/>
          <a:ext cx="3170812" cy="921037"/>
        </a:xfrm>
        <a:prstGeom prst="roundRect">
          <a:avLst/>
        </a:prstGeom>
        <a:solidFill>
          <a:schemeClr val="accent5">
            <a:shade val="80000"/>
            <a:hueOff val="-148718"/>
            <a:satOff val="2838"/>
            <a:lumOff val="8821"/>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uk-UA" sz="2600" kern="1200" dirty="0"/>
            <a:t>Матеріальні об'єкти</a:t>
          </a:r>
        </a:p>
      </dsp:txBody>
      <dsp:txXfrm>
        <a:off x="44961" y="1058858"/>
        <a:ext cx="3080890" cy="831115"/>
      </dsp:txXfrm>
    </dsp:sp>
    <dsp:sp modelId="{20944203-E1A0-4C7F-BFB8-5C26883CA96C}">
      <dsp:nvSpPr>
        <dsp:cNvPr id="0" name=""/>
        <dsp:cNvSpPr/>
      </dsp:nvSpPr>
      <dsp:spPr>
        <a:xfrm>
          <a:off x="3171586" y="2027038"/>
          <a:ext cx="4751574" cy="1150808"/>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Посадові особи ОМС</a:t>
          </a:r>
        </a:p>
        <a:p>
          <a:pPr marL="114300" lvl="1" indent="-114300" algn="l" defTabSz="622300">
            <a:lnSpc>
              <a:spcPct val="90000"/>
            </a:lnSpc>
            <a:spcBef>
              <a:spcPct val="0"/>
            </a:spcBef>
            <a:spcAft>
              <a:spcPct val="15000"/>
            </a:spcAft>
            <a:buChar char="•"/>
          </a:pPr>
          <a:r>
            <a:rPr lang="uk-UA" sz="1400" kern="1200" dirty="0"/>
            <a:t>Працівники соціальних закладів</a:t>
          </a:r>
        </a:p>
        <a:p>
          <a:pPr marL="114300" lvl="1" indent="-114300" algn="l" defTabSz="622300">
            <a:lnSpc>
              <a:spcPct val="90000"/>
            </a:lnSpc>
            <a:spcBef>
              <a:spcPct val="0"/>
            </a:spcBef>
            <a:spcAft>
              <a:spcPct val="15000"/>
            </a:spcAft>
            <a:buChar char="•"/>
          </a:pPr>
          <a:r>
            <a:rPr lang="uk-UA" sz="1400" kern="1200" dirty="0"/>
            <a:t>Педагогічні, медичні працівники, працівники культури</a:t>
          </a:r>
        </a:p>
      </dsp:txBody>
      <dsp:txXfrm>
        <a:off x="3171586" y="2170889"/>
        <a:ext cx="4320021" cy="863106"/>
      </dsp:txXfrm>
    </dsp:sp>
    <dsp:sp modelId="{E1B3802C-0212-4C86-94CC-82BA6B7B5901}">
      <dsp:nvSpPr>
        <dsp:cNvPr id="0" name=""/>
        <dsp:cNvSpPr/>
      </dsp:nvSpPr>
      <dsp:spPr>
        <a:xfrm>
          <a:off x="3870" y="2141923"/>
          <a:ext cx="3167716" cy="921037"/>
        </a:xfrm>
        <a:prstGeom prst="roundRect">
          <a:avLst/>
        </a:prstGeom>
        <a:solidFill>
          <a:schemeClr val="accent5">
            <a:shade val="80000"/>
            <a:hueOff val="-297436"/>
            <a:satOff val="5676"/>
            <a:lumOff val="1764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uk-UA" sz="2600" kern="1200" dirty="0"/>
            <a:t>Людські ресурси</a:t>
          </a:r>
        </a:p>
      </dsp:txBody>
      <dsp:txXfrm>
        <a:off x="48831" y="2186884"/>
        <a:ext cx="3077794" cy="831115"/>
      </dsp:txXfrm>
    </dsp:sp>
    <dsp:sp modelId="{6FB23E81-5D89-4F94-9A86-04AACEC9933E}">
      <dsp:nvSpPr>
        <dsp:cNvPr id="0" name=""/>
        <dsp:cNvSpPr/>
      </dsp:nvSpPr>
      <dsp:spPr>
        <a:xfrm>
          <a:off x="3096330" y="3240357"/>
          <a:ext cx="4756219" cy="921037"/>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uk-UA" sz="1400" kern="1200" dirty="0"/>
            <a:t>Бюджетні та позабюджетні кошти</a:t>
          </a:r>
        </a:p>
      </dsp:txBody>
      <dsp:txXfrm>
        <a:off x="3096330" y="3355487"/>
        <a:ext cx="4410830" cy="690777"/>
      </dsp:txXfrm>
    </dsp:sp>
    <dsp:sp modelId="{8DC61DCD-D778-42A2-89D1-FDBADE434AF4}">
      <dsp:nvSpPr>
        <dsp:cNvPr id="0" name=""/>
        <dsp:cNvSpPr/>
      </dsp:nvSpPr>
      <dsp:spPr>
        <a:xfrm>
          <a:off x="0" y="3269950"/>
          <a:ext cx="3170812" cy="921037"/>
        </a:xfrm>
        <a:prstGeom prst="roundRect">
          <a:avLst/>
        </a:prstGeom>
        <a:solidFill>
          <a:schemeClr val="accent5">
            <a:shade val="80000"/>
            <a:hueOff val="-446154"/>
            <a:satOff val="8514"/>
            <a:lumOff val="2646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uk-UA" sz="2600" kern="1200" dirty="0"/>
            <a:t>Фінанси</a:t>
          </a:r>
        </a:p>
      </dsp:txBody>
      <dsp:txXfrm>
        <a:off x="44961" y="3314911"/>
        <a:ext cx="3080890" cy="831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68F9E-3C65-4F15-8354-F5FFFF059A93}">
      <dsp:nvSpPr>
        <dsp:cNvPr id="0" name=""/>
        <dsp:cNvSpPr/>
      </dsp:nvSpPr>
      <dsp:spPr>
        <a:xfrm>
          <a:off x="1221" y="1075008"/>
          <a:ext cx="2605656" cy="2076382"/>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charset="0"/>
            <a:buNone/>
          </a:pPr>
          <a:r>
            <a:rPr lang="ru-RU" sz="1800" i="1" kern="1200" dirty="0" err="1"/>
            <a:t>Робимо</a:t>
          </a:r>
          <a:r>
            <a:rPr lang="ru-RU" sz="1800" i="1" kern="1200" dirty="0"/>
            <a:t> </a:t>
          </a:r>
          <a:r>
            <a:rPr lang="ru-RU" sz="1800" i="1" kern="1200" dirty="0" err="1"/>
            <a:t>тільки</a:t>
          </a:r>
          <a:r>
            <a:rPr lang="ru-RU" sz="1800" i="1" kern="1200" dirty="0"/>
            <a:t> те, </a:t>
          </a:r>
          <a:r>
            <a:rPr lang="ru-RU" sz="1800" i="1" kern="1200" dirty="0" err="1"/>
            <a:t>що</a:t>
          </a:r>
          <a:r>
            <a:rPr lang="ru-RU" sz="1800" i="1" kern="1200" dirty="0"/>
            <a:t> входить в </a:t>
          </a:r>
          <a:r>
            <a:rPr lang="ru-RU" sz="1800" i="1" kern="1200" dirty="0" err="1"/>
            <a:t>наші</a:t>
          </a:r>
          <a:r>
            <a:rPr lang="ru-RU" sz="1800" i="1" kern="1200" dirty="0"/>
            <a:t> </a:t>
          </a:r>
          <a:r>
            <a:rPr lang="ru-RU" sz="1800" i="1" kern="1200" dirty="0" err="1"/>
            <a:t>обов'язки</a:t>
          </a:r>
          <a:r>
            <a:rPr lang="ru-RU" sz="1800" i="1" kern="1200" dirty="0"/>
            <a:t> і </a:t>
          </a:r>
          <a:r>
            <a:rPr lang="ru-RU" sz="1800" i="1" kern="1200" dirty="0" err="1"/>
            <a:t>можливості</a:t>
          </a:r>
          <a:endParaRPr lang="uk-UA" sz="1800" kern="1200" dirty="0"/>
        </a:p>
      </dsp:txBody>
      <dsp:txXfrm>
        <a:off x="62036" y="1135823"/>
        <a:ext cx="2484026" cy="1954752"/>
      </dsp:txXfrm>
    </dsp:sp>
    <dsp:sp modelId="{00910B74-D827-438F-B2A5-3FC7AC4CDAC8}">
      <dsp:nvSpPr>
        <dsp:cNvPr id="0" name=""/>
        <dsp:cNvSpPr/>
      </dsp:nvSpPr>
      <dsp:spPr>
        <a:xfrm>
          <a:off x="2867443" y="1790098"/>
          <a:ext cx="552399" cy="646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uk-UA" sz="1400" kern="1200"/>
        </a:p>
      </dsp:txBody>
      <dsp:txXfrm>
        <a:off x="2867443" y="1919338"/>
        <a:ext cx="386679" cy="387722"/>
      </dsp:txXfrm>
    </dsp:sp>
    <dsp:sp modelId="{63734BD3-4828-473E-8A34-161D35B4F344}">
      <dsp:nvSpPr>
        <dsp:cNvPr id="0" name=""/>
        <dsp:cNvSpPr/>
      </dsp:nvSpPr>
      <dsp:spPr>
        <a:xfrm>
          <a:off x="3649140" y="1075008"/>
          <a:ext cx="2605656" cy="2076382"/>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Прагнемо досягти цілей, і для цього шукаємо </a:t>
          </a:r>
          <a:r>
            <a:rPr lang="ru-RU" sz="1800" kern="1200" dirty="0" err="1"/>
            <a:t>можливості</a:t>
          </a:r>
          <a:r>
            <a:rPr lang="ru-RU" sz="1800" kern="1200" dirty="0"/>
            <a:t> і </a:t>
          </a:r>
          <a:r>
            <a:rPr lang="ru-RU" sz="1800" kern="1200" dirty="0" err="1"/>
            <a:t>залучаємо</a:t>
          </a:r>
          <a:r>
            <a:rPr lang="ru-RU" sz="1800" kern="1200" dirty="0"/>
            <a:t> </a:t>
          </a:r>
          <a:r>
            <a:rPr lang="ru-RU" sz="1800" kern="1200" dirty="0" err="1"/>
            <a:t>ресурси</a:t>
          </a:r>
          <a:r>
            <a:rPr lang="ru-RU" sz="1800" kern="1200" dirty="0"/>
            <a:t> з </a:t>
          </a:r>
          <a:r>
            <a:rPr lang="ru-RU" sz="1800" kern="1200" dirty="0" err="1"/>
            <a:t>усіх</a:t>
          </a:r>
          <a:r>
            <a:rPr lang="ru-RU" sz="1800" kern="1200" dirty="0"/>
            <a:t> </a:t>
          </a:r>
          <a:r>
            <a:rPr lang="ru-RU" sz="1800" kern="1200" dirty="0" err="1"/>
            <a:t>доступних</a:t>
          </a:r>
          <a:r>
            <a:rPr lang="ru-RU" sz="1800" kern="1200" dirty="0"/>
            <a:t> </a:t>
          </a:r>
          <a:r>
            <a:rPr lang="uk-UA" sz="1800" kern="1200" dirty="0"/>
            <a:t>джерел</a:t>
          </a:r>
        </a:p>
      </dsp:txBody>
      <dsp:txXfrm>
        <a:off x="3709955" y="1135823"/>
        <a:ext cx="2484026" cy="19547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42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24BD600-B7A0-44B6-A9EB-AEB727CF5F15}" type="datetimeFigureOut">
              <a:rPr lang="ru-RU"/>
              <a:pPr/>
              <a:t>06.12.2021</a:t>
            </a:fld>
            <a:endParaRPr lang="ru-RU"/>
          </a:p>
        </p:txBody>
      </p:sp>
      <p:sp>
        <p:nvSpPr>
          <p:cNvPr id="542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42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764CCF-1D9E-4995-BBCB-189BF47470D9}" type="slidenum">
              <a:rPr lang="ru-RU"/>
              <a:pPr/>
              <a:t>‹№›</a:t>
            </a:fld>
            <a:endParaRPr lang="ru-RU"/>
          </a:p>
        </p:txBody>
      </p:sp>
    </p:spTree>
    <p:extLst>
      <p:ext uri="{BB962C8B-B14F-4D97-AF65-F5344CB8AC3E}">
        <p14:creationId xmlns:p14="http://schemas.microsoft.com/office/powerpoint/2010/main" val="99822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0EE40-98AB-432F-AD8B-48EDD6429F2B}" type="datetimeFigureOut">
              <a:rPr lang="uk-UA" smtClean="0"/>
              <a:t>06.12.2021</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9D0CC-B60B-450B-A333-7E974289A6B2}" type="slidenum">
              <a:rPr lang="uk-UA" smtClean="0"/>
              <a:t>‹№›</a:t>
            </a:fld>
            <a:endParaRPr lang="uk-UA"/>
          </a:p>
        </p:txBody>
      </p:sp>
    </p:spTree>
    <p:extLst>
      <p:ext uri="{BB962C8B-B14F-4D97-AF65-F5344CB8AC3E}">
        <p14:creationId xmlns:p14="http://schemas.microsoft.com/office/powerpoint/2010/main" val="369911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989D0CC-B60B-450B-A333-7E974289A6B2}" type="slidenum">
              <a:rPr lang="uk-UA" smtClean="0"/>
              <a:t>1</a:t>
            </a:fld>
            <a:endParaRPr lang="uk-UA"/>
          </a:p>
        </p:txBody>
      </p:sp>
    </p:spTree>
    <p:extLst>
      <p:ext uri="{BB962C8B-B14F-4D97-AF65-F5344CB8AC3E}">
        <p14:creationId xmlns:p14="http://schemas.microsoft.com/office/powerpoint/2010/main" val="299601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Принцип реалізму</a:t>
            </a:r>
          </a:p>
          <a:p>
            <a:r>
              <a:rPr lang="uk-UA" dirty="0"/>
              <a:t>У більшості суспільств в основному існує згода щодо факту, що поширення вживання ПАР є негативним явищем. Однак варто пам'ятати, що більшість соціальних проблем через їх складність підлягають втручанню лише певною мірою. Проблема зловживання речовиною є дуже складною проблемою, а її передумови та причини можуть мати психологічні, соціологічні або економічні передумови. Тому важливо встановлювати лише такі цілі, яких можна досягти за допомогою інструментів, доступних для громади. Тут йдеться про інституційні ресурси та кваліфікацію виконавців, а також про доступні фінансові ресурси. Якщо ставити собі занадто амбітні, а отже неможливі для досягнення цілі, то це може спричинити розчарування та зневіру виконавців, а серед місцевої спільноти може з'явитись переконання, що в цій області вона безпорадна.</a:t>
            </a:r>
          </a:p>
          <a:p>
            <a:r>
              <a:rPr lang="uk-UA" b="1" dirty="0"/>
              <a:t>Принцип  Універсальності </a:t>
            </a:r>
          </a:p>
          <a:p>
            <a:r>
              <a:rPr lang="uk-UA" dirty="0"/>
              <a:t>У більшості європейських країн пропонується, щоб на рівні профілактики відмовлятись від здійснення дій, спрямованих на окремі речовини, такі як наркотики, алкоголь чи цигарки. Є достатньо доказів того, що механізми вживання цих речовин дуже схожі. Змінюються і моделі вживання психоактивних речовин. Все частіше користувачі вживають нелегальні речовини в поєднанні з легальними речовинами, і навіть у лікувальних центрах зростає кількість пацієнтів, яким важко однозначно поставити діагноз як таких, що залежать лише від одного виду речовини. Тому здається раціональним будувати профілактичні стратегії, які зосереджуються як на легальних, так і нелегальних речовинах.</a:t>
            </a:r>
          </a:p>
          <a:p>
            <a:r>
              <a:rPr lang="uk-UA" b="1" dirty="0"/>
              <a:t>Принцип участі</a:t>
            </a:r>
          </a:p>
          <a:p>
            <a:r>
              <a:rPr lang="uk-UA" dirty="0"/>
              <a:t>У місцевих громадах паралельно проводяться програми для зменшення поширеності багатьох проблем, таких як злочинність, соціальне відчуження та </a:t>
            </a:r>
            <a:r>
              <a:rPr lang="uk-UA" dirty="0">
                <a:solidFill>
                  <a:srgbClr val="FF0000"/>
                </a:solidFill>
              </a:rPr>
              <a:t>психічні розлади</a:t>
            </a:r>
            <a:r>
              <a:rPr lang="uk-UA" dirty="0"/>
              <a:t>. Наявність інформації про цілі та діяльність в рамках інших програм, що реалізуються в місцевій громаді, може багато допомогти в процесі створення програми щодо запобігання вживанню психоактивних речовин. Обмін інформацією між авторами та виконавцями окремих програм служить для посилення узгодженості та ефективності всієї місцевої соціальної політики та запобігає непотрібному дублюванню зусиль.</a:t>
            </a:r>
          </a:p>
          <a:p>
            <a:r>
              <a:rPr lang="uk-UA" dirty="0"/>
              <a:t>Таким чином, принцип участі означає необхідність залучення якомога більше партнерів до планування та реалізації програми. Йдеться про якомога ширший спектр установ, неурядових організацій та фізичних осіб, у тому числі тих, для яких проблема вживання психоактивних речовин не є основною метою діяльності.</a:t>
            </a:r>
          </a:p>
          <a:p>
            <a:r>
              <a:rPr lang="uk-UA" b="1" dirty="0"/>
              <a:t>Принцип узгодженості</a:t>
            </a:r>
          </a:p>
          <a:p>
            <a:r>
              <a:rPr lang="uk-UA" dirty="0"/>
              <a:t>З принципом участі тісно </a:t>
            </a:r>
            <a:r>
              <a:rPr lang="uk-UA" dirty="0" err="1"/>
              <a:t>пов»язаний</a:t>
            </a:r>
            <a:r>
              <a:rPr lang="uk-UA" dirty="0"/>
              <a:t> інший принцип - принцип узгодженості. Виконання цього принципу вимагає такого поєднання завдань, які виконуються різними організаціями та установами, щоб було можливе постійне співробітництво виконавців та координація їх діяльності. Виконання цієї вимоги не повинно бути складним, якщо заходи, заплановані в програмі, дійсно спрямовані на досягнення загально узгодженої мети.</a:t>
            </a:r>
          </a:p>
          <a:p>
            <a:r>
              <a:rPr lang="uk-UA" b="1" dirty="0"/>
              <a:t>Принцип соціального  партнерства </a:t>
            </a:r>
          </a:p>
          <a:p>
            <a:r>
              <a:rPr lang="uk-UA" dirty="0"/>
              <a:t>Останній, але, мабуть, найважливіший принцип побудови превентивної стратегії - це принцип соціального сприйняття. ЇЇ дотримання є умовою, виконання якої значно збільшує ймовірність успіху запланованих заходів. Прийняту стратегію слід поширювати у громаді, а її цілі та завдання слід публічно пояснювати, використовуючи доступні носії інформації, включаючи місцеві ЗМІ. Громаду слід також постійно інформувати про досягнення та проблеми під час виконання програми. Така діяльність повинна сприяти як підвищенню ступеня проблеми, так і рівня соціального сприйняття реалізованих заходів.</a:t>
            </a:r>
          </a:p>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11</a:t>
            </a:fld>
            <a:endParaRPr lang="uk-UA"/>
          </a:p>
        </p:txBody>
      </p:sp>
    </p:spTree>
    <p:extLst>
      <p:ext uri="{BB962C8B-B14F-4D97-AF65-F5344CB8AC3E}">
        <p14:creationId xmlns:p14="http://schemas.microsoft.com/office/powerpoint/2010/main" val="201689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1" dirty="0" err="1"/>
              <a:t>Протидія</a:t>
            </a:r>
            <a:r>
              <a:rPr lang="ru-RU" b="1" dirty="0"/>
              <a:t> </a:t>
            </a:r>
            <a:r>
              <a:rPr lang="ru-RU" b="1" dirty="0" err="1"/>
              <a:t>розвитку</a:t>
            </a:r>
            <a:r>
              <a:rPr lang="ru-RU" b="1" dirty="0"/>
              <a:t> </a:t>
            </a:r>
            <a:r>
              <a:rPr lang="ru-RU" b="1" dirty="0" err="1"/>
              <a:t>залежностей</a:t>
            </a:r>
            <a:r>
              <a:rPr lang="ru-RU" b="1" dirty="0"/>
              <a:t> </a:t>
            </a:r>
            <a:r>
              <a:rPr lang="ru-RU" b="1" dirty="0" err="1"/>
              <a:t>від</a:t>
            </a:r>
            <a:r>
              <a:rPr lang="ru-RU" b="1" dirty="0"/>
              <a:t> </a:t>
            </a:r>
            <a:r>
              <a:rPr lang="ru-RU" b="1" dirty="0" err="1"/>
              <a:t>психоактивних</a:t>
            </a:r>
            <a:r>
              <a:rPr lang="ru-RU" b="1" dirty="0"/>
              <a:t> </a:t>
            </a:r>
            <a:r>
              <a:rPr lang="ru-RU" b="1" dirty="0" err="1"/>
              <a:t>речовин</a:t>
            </a:r>
            <a:r>
              <a:rPr lang="ru-RU" b="1" dirty="0"/>
              <a:t> - </a:t>
            </a:r>
            <a:r>
              <a:rPr lang="ru-RU" b="1" dirty="0" err="1"/>
              <a:t>одне</a:t>
            </a:r>
            <a:r>
              <a:rPr lang="ru-RU" b="1" dirty="0"/>
              <a:t> </a:t>
            </a:r>
            <a:r>
              <a:rPr lang="ru-RU" b="1" dirty="0" err="1"/>
              <a:t>із</a:t>
            </a:r>
            <a:r>
              <a:rPr lang="ru-RU" b="1" dirty="0"/>
              <a:t> </a:t>
            </a:r>
            <a:r>
              <a:rPr lang="ru-RU" b="1" dirty="0" err="1"/>
              <a:t>власних</a:t>
            </a:r>
            <a:r>
              <a:rPr lang="ru-RU" b="1" dirty="0"/>
              <a:t> </a:t>
            </a:r>
            <a:r>
              <a:rPr lang="ru-RU" b="1" dirty="0" err="1"/>
              <a:t>завдань</a:t>
            </a:r>
            <a:r>
              <a:rPr lang="ru-RU" b="1" dirty="0"/>
              <a:t> </a:t>
            </a:r>
            <a:r>
              <a:rPr lang="ru-RU" b="1" dirty="0" err="1"/>
              <a:t>громади</a:t>
            </a:r>
            <a:r>
              <a:rPr lang="ru-RU" dirty="0"/>
              <a:t>.</a:t>
            </a:r>
          </a:p>
          <a:p>
            <a:r>
              <a:rPr lang="uk-UA" dirty="0"/>
              <a:t>Слід, однак, пам'ятати, що проведення заходів, спрямованих на зменшення проблем, які виникають внаслідок вживання психоактивних речовин, завжди відбувається в суворо визначеному географічному та соціальному просторі, а в реалізації цих заходів беруть участь різні види суб'єктів та особи, які разом утворюють общину.</a:t>
            </a:r>
            <a:r>
              <a:rPr lang="uk-UA" baseline="0" dirty="0"/>
              <a:t> </a:t>
            </a:r>
            <a:r>
              <a:rPr lang="uk-UA" b="1" dirty="0"/>
              <a:t>Важливим фактором, що сприяє створенню місцевих спільнот, є участь мешканців даної місцевості в різних соціальних заходах</a:t>
            </a:r>
            <a:r>
              <a:rPr lang="uk-UA" dirty="0"/>
              <a:t>. Елементом, який має великий вплив на реалізацію загальних інтересів місцевої громади, зокрема у міських громадах, є недержавні організації, що діють у їх місцевості, або соціальні групи, що виражають ці інтереси.</a:t>
            </a:r>
          </a:p>
          <a:p>
            <a:r>
              <a:rPr lang="uk-UA" dirty="0"/>
              <a:t>Тому важливо, щоб у процесі побудови стратегій вирішення проблем з наркотиками чи зловживанням алкоголем та проведення різних видів взаємодій, пов'язаних із цим, включати членів місцевої громади,  громадські організації й освітні установи, що діють на її території.</a:t>
            </a:r>
          </a:p>
          <a:p>
            <a:endParaRPr lang="uk-UA" dirty="0"/>
          </a:p>
          <a:p>
            <a:r>
              <a:rPr lang="uk-UA" b="1" dirty="0"/>
              <a:t> Оцінка потреб  або Моніторинг проблеми</a:t>
            </a:r>
            <a:r>
              <a:rPr lang="uk-UA" dirty="0"/>
              <a:t>, пов'язаної з наркотиками та наркоманією є частиною постійного та регулярного спостереження за явищем, яке може здійснюватися на будь-якому рівні, тобто від національного рівня,  до ОТГ . Таким чином, збір та аналіз даних у рамках моніторингу, який здійснює країна, область, район , ОТГ  систематичним та регулярним плануванням та нагромадженням необхідної інформації</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12</a:t>
            </a:fld>
            <a:endParaRPr lang="uk-UA"/>
          </a:p>
        </p:txBody>
      </p:sp>
    </p:spTree>
    <p:extLst>
      <p:ext uri="{BB962C8B-B14F-4D97-AF65-F5344CB8AC3E}">
        <p14:creationId xmlns:p14="http://schemas.microsoft.com/office/powerpoint/2010/main" val="157851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оцінка</a:t>
            </a:r>
            <a:r>
              <a:rPr lang="ru-RU" dirty="0"/>
              <a:t> потреб </a:t>
            </a:r>
            <a:r>
              <a:rPr lang="ru-RU" dirty="0" err="1"/>
              <a:t>Моніторинг</a:t>
            </a:r>
            <a:r>
              <a:rPr lang="ru-RU" dirty="0"/>
              <a:t> </a:t>
            </a:r>
            <a:r>
              <a:rPr lang="ru-RU" dirty="0" err="1"/>
              <a:t>проблеми</a:t>
            </a:r>
            <a:r>
              <a:rPr lang="ru-RU" dirty="0"/>
              <a:t>, </a:t>
            </a:r>
            <a:r>
              <a:rPr lang="ru-RU" dirty="0" err="1"/>
              <a:t>пов'язаної</a:t>
            </a:r>
            <a:r>
              <a:rPr lang="ru-RU" dirty="0"/>
              <a:t> з наркотиками та </a:t>
            </a:r>
            <a:r>
              <a:rPr lang="ru-RU" dirty="0" err="1"/>
              <a:t>наркоманією</a:t>
            </a:r>
            <a:r>
              <a:rPr lang="ru-RU" dirty="0"/>
              <a:t> є </a:t>
            </a:r>
            <a:r>
              <a:rPr lang="ru-RU" dirty="0" err="1"/>
              <a:t>частиною</a:t>
            </a:r>
            <a:r>
              <a:rPr lang="ru-RU" dirty="0"/>
              <a:t> </a:t>
            </a:r>
            <a:r>
              <a:rPr lang="ru-RU" dirty="0" err="1"/>
              <a:t>постійного</a:t>
            </a:r>
            <a:r>
              <a:rPr lang="ru-RU" dirty="0"/>
              <a:t> та регулярного </a:t>
            </a:r>
            <a:r>
              <a:rPr lang="ru-RU" dirty="0" err="1"/>
              <a:t>спостереження</a:t>
            </a:r>
            <a:r>
              <a:rPr lang="ru-RU" dirty="0"/>
              <a:t> за </a:t>
            </a:r>
            <a:r>
              <a:rPr lang="ru-RU" dirty="0" err="1"/>
              <a:t>явищем</a:t>
            </a:r>
            <a:r>
              <a:rPr lang="ru-RU" dirty="0"/>
              <a:t>, яке </a:t>
            </a:r>
            <a:r>
              <a:rPr lang="ru-RU" dirty="0" err="1"/>
              <a:t>може</a:t>
            </a:r>
            <a:r>
              <a:rPr lang="ru-RU" dirty="0"/>
              <a:t> </a:t>
            </a:r>
            <a:r>
              <a:rPr lang="ru-RU" dirty="0" err="1"/>
              <a:t>здійснюватися</a:t>
            </a:r>
            <a:r>
              <a:rPr lang="ru-RU" dirty="0"/>
              <a:t> на будь-</a:t>
            </a:r>
            <a:r>
              <a:rPr lang="ru-RU" dirty="0" err="1"/>
              <a:t>якому</a:t>
            </a:r>
            <a:r>
              <a:rPr lang="ru-RU" dirty="0"/>
              <a:t> </a:t>
            </a:r>
            <a:r>
              <a:rPr lang="ru-RU" dirty="0" err="1"/>
              <a:t>рівні</a:t>
            </a:r>
            <a:r>
              <a:rPr lang="ru-RU" dirty="0"/>
              <a:t>, </a:t>
            </a:r>
            <a:r>
              <a:rPr lang="ru-RU" dirty="0" err="1"/>
              <a:t>тобто</a:t>
            </a:r>
            <a:r>
              <a:rPr lang="ru-RU" dirty="0"/>
              <a:t> </a:t>
            </a:r>
            <a:r>
              <a:rPr lang="ru-RU" dirty="0" err="1"/>
              <a:t>від</a:t>
            </a:r>
            <a:r>
              <a:rPr lang="ru-RU" dirty="0"/>
              <a:t> </a:t>
            </a:r>
            <a:r>
              <a:rPr lang="ru-RU" dirty="0" err="1"/>
              <a:t>національного</a:t>
            </a:r>
            <a:r>
              <a:rPr lang="ru-RU" dirty="0"/>
              <a:t> </a:t>
            </a:r>
            <a:r>
              <a:rPr lang="ru-RU" dirty="0" err="1"/>
              <a:t>рівня</a:t>
            </a:r>
            <a:r>
              <a:rPr lang="ru-RU" dirty="0"/>
              <a:t>,  до ОТГ . Таким чином, збір та </a:t>
            </a:r>
            <a:r>
              <a:rPr lang="ru-RU" dirty="0" err="1"/>
              <a:t>аналіз</a:t>
            </a:r>
            <a:r>
              <a:rPr lang="ru-RU" dirty="0"/>
              <a:t> </a:t>
            </a:r>
            <a:r>
              <a:rPr lang="ru-RU" dirty="0" err="1"/>
              <a:t>даних</a:t>
            </a:r>
            <a:r>
              <a:rPr lang="ru-RU" dirty="0"/>
              <a:t> у рамках </a:t>
            </a:r>
            <a:r>
              <a:rPr lang="ru-RU" dirty="0" err="1"/>
              <a:t>моніторингу</a:t>
            </a:r>
            <a:r>
              <a:rPr lang="ru-RU" dirty="0"/>
              <a:t>, </a:t>
            </a:r>
            <a:r>
              <a:rPr lang="ru-RU" dirty="0" err="1"/>
              <a:t>який</a:t>
            </a:r>
            <a:r>
              <a:rPr lang="ru-RU" dirty="0"/>
              <a:t> </a:t>
            </a:r>
            <a:r>
              <a:rPr lang="ru-RU" dirty="0" err="1"/>
              <a:t>здійснює</a:t>
            </a:r>
            <a:r>
              <a:rPr lang="ru-RU" dirty="0"/>
              <a:t> </a:t>
            </a:r>
            <a:r>
              <a:rPr lang="ru-RU" dirty="0" err="1"/>
              <a:t>країна</a:t>
            </a:r>
            <a:r>
              <a:rPr lang="ru-RU" dirty="0"/>
              <a:t>, область, район , ОТГ  </a:t>
            </a:r>
            <a:r>
              <a:rPr lang="ru-RU" dirty="0" err="1"/>
              <a:t>систематичним</a:t>
            </a:r>
            <a:r>
              <a:rPr lang="ru-RU" dirty="0"/>
              <a:t> та </a:t>
            </a:r>
            <a:r>
              <a:rPr lang="ru-RU" dirty="0" err="1"/>
              <a:t>регулярним</a:t>
            </a:r>
            <a:r>
              <a:rPr lang="ru-RU" dirty="0"/>
              <a:t> </a:t>
            </a:r>
            <a:r>
              <a:rPr lang="ru-RU" dirty="0" err="1"/>
              <a:t>плануванням</a:t>
            </a:r>
            <a:r>
              <a:rPr lang="ru-RU" dirty="0"/>
              <a:t> та </a:t>
            </a:r>
            <a:r>
              <a:rPr lang="ru-RU" dirty="0" err="1"/>
              <a:t>нагромадженням</a:t>
            </a:r>
            <a:r>
              <a:rPr lang="ru-RU" dirty="0"/>
              <a:t> </a:t>
            </a:r>
            <a:r>
              <a:rPr lang="ru-RU" dirty="0" err="1"/>
              <a:t>необхідної</a:t>
            </a:r>
            <a:r>
              <a:rPr lang="ru-RU" dirty="0"/>
              <a:t> </a:t>
            </a:r>
            <a:r>
              <a:rPr lang="ru-RU" dirty="0" err="1"/>
              <a:t>інформації</a:t>
            </a:r>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14</a:t>
            </a:fld>
            <a:endParaRPr lang="uk-UA"/>
          </a:p>
        </p:txBody>
      </p:sp>
    </p:spTree>
    <p:extLst>
      <p:ext uri="{BB962C8B-B14F-4D97-AF65-F5344CB8AC3E}">
        <p14:creationId xmlns:p14="http://schemas.microsoft.com/office/powerpoint/2010/main" val="331863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Розвиваючи систему надання комплексу послуг на базі ОТГ, доцільно, в першу чергу, створювати суб’єкти, що забезпечують первинні, базові  послуги, тобто такі, що за своїм характером повинні бути максимально наближені до місця проживання клієнта. Це послуги, що надаються протягом тривалого часу з частою періодичністю. </a:t>
            </a:r>
          </a:p>
          <a:p>
            <a:r>
              <a:rPr lang="uk-UA" dirty="0"/>
              <a:t>Наприклад, серед реабілітаційних послуг це можуть бути: послуги з денного догляду; соціально-побутової реабілітації, включаючи самообслуговування, розвиток комунікативних навичок, навчання елементарним трудовим навичкам тощо</a:t>
            </a:r>
          </a:p>
          <a:p>
            <a:r>
              <a:rPr lang="uk-UA" dirty="0"/>
              <a:t>Крім того, ОТГ повинна мати можливість створення відповідної матеріально-технічної бази і вирішення питань організаційного та кадрового забезпечення (фахівцями необхідних спеціальностей та рівня кваліфікації) процесу надання послуг. </a:t>
            </a:r>
          </a:p>
          <a:p>
            <a:r>
              <a:rPr lang="uk-UA" dirty="0"/>
              <a:t>Як правило, </a:t>
            </a:r>
            <a:r>
              <a:rPr lang="uk-UA" b="1" dirty="0"/>
              <a:t>спеціалізовані послуги</a:t>
            </a:r>
            <a:r>
              <a:rPr lang="uk-UA" dirty="0"/>
              <a:t>, надання яких потребує великих матеріально-технічних затрат і надавати які можуть лише фахівці з високим рівнем спеціальної підготовки, більш доцільно задовольняти на основі договірних відносин із суб’єктами регіонального, міжрегіонального, державного рівнів чи спеціалізованими установами.</a:t>
            </a:r>
          </a:p>
          <a:p>
            <a:r>
              <a:rPr lang="uk-UA" dirty="0"/>
              <a:t>Важливо також враховувати кількість клієнтів, які потребують тієї чи іншої послуги</a:t>
            </a:r>
          </a:p>
        </p:txBody>
      </p:sp>
      <p:sp>
        <p:nvSpPr>
          <p:cNvPr id="4" name="Номер слайда 3"/>
          <p:cNvSpPr>
            <a:spLocks noGrp="1"/>
          </p:cNvSpPr>
          <p:nvPr>
            <p:ph type="sldNum" sz="quarter" idx="10"/>
          </p:nvPr>
        </p:nvSpPr>
        <p:spPr/>
        <p:txBody>
          <a:bodyPr/>
          <a:lstStyle/>
          <a:p>
            <a:fld id="{0989D0CC-B60B-450B-A333-7E974289A6B2}" type="slidenum">
              <a:rPr lang="uk-UA" smtClean="0"/>
              <a:t>15</a:t>
            </a:fld>
            <a:endParaRPr lang="uk-UA"/>
          </a:p>
        </p:txBody>
      </p:sp>
    </p:spTree>
    <p:extLst>
      <p:ext uri="{BB962C8B-B14F-4D97-AF65-F5344CB8AC3E}">
        <p14:creationId xmlns:p14="http://schemas.microsoft.com/office/powerpoint/2010/main" val="92689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Важливим фактором, що сприяє створенню місцевих спільнот, </a:t>
            </a:r>
            <a:r>
              <a:rPr lang="uk-UA" b="1" dirty="0"/>
              <a:t>є участь мешканців даної місцевості в різних соціальних заходах</a:t>
            </a:r>
            <a:r>
              <a:rPr lang="uk-UA" dirty="0"/>
              <a:t>. Елементом, який має великий вплив на реалізацію загальних інтересів місцевої громади, зокрема у міських громадах, є недержавні організації, що діють у їх місцевості, або соціальні групи, що виражають ці інтереси.</a:t>
            </a:r>
          </a:p>
          <a:p>
            <a:r>
              <a:rPr lang="uk-UA" dirty="0"/>
              <a:t>Тому важливо, щоб у процесі побудови стратегій вирішення проблем з ПАР та проведення різних видів взаємодій, пов'язаних із цим, включати членів місцевої громади та громадські організації й освітні установи, що діють на її території.</a:t>
            </a:r>
          </a:p>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17</a:t>
            </a:fld>
            <a:endParaRPr lang="uk-UA"/>
          </a:p>
        </p:txBody>
      </p:sp>
    </p:spTree>
    <p:extLst>
      <p:ext uri="{BB962C8B-B14F-4D97-AF65-F5344CB8AC3E}">
        <p14:creationId xmlns:p14="http://schemas.microsoft.com/office/powerpoint/2010/main" val="257483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989D0CC-B60B-450B-A333-7E974289A6B2}" type="slidenum">
              <a:rPr lang="uk-UA" smtClean="0"/>
              <a:t>18</a:t>
            </a:fld>
            <a:endParaRPr lang="uk-UA"/>
          </a:p>
        </p:txBody>
      </p:sp>
    </p:spTree>
    <p:extLst>
      <p:ext uri="{BB962C8B-B14F-4D97-AF65-F5344CB8AC3E}">
        <p14:creationId xmlns:p14="http://schemas.microsoft.com/office/powerpoint/2010/main" val="211297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19</a:t>
            </a:fld>
            <a:endParaRPr lang="uk-UA"/>
          </a:p>
        </p:txBody>
      </p:sp>
    </p:spTree>
    <p:extLst>
      <p:ext uri="{BB962C8B-B14F-4D97-AF65-F5344CB8AC3E}">
        <p14:creationId xmlns:p14="http://schemas.microsoft.com/office/powerpoint/2010/main" val="225910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2</a:t>
            </a:fld>
            <a:endParaRPr lang="uk-UA"/>
          </a:p>
        </p:txBody>
      </p:sp>
    </p:spTree>
    <p:extLst>
      <p:ext uri="{BB962C8B-B14F-4D97-AF65-F5344CB8AC3E}">
        <p14:creationId xmlns:p14="http://schemas.microsoft.com/office/powerpoint/2010/main" val="212450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Вже на першому етапі децентралізації </a:t>
            </a:r>
            <a:r>
              <a:rPr lang="uk-UA" b="1" dirty="0"/>
              <a:t>доходи</a:t>
            </a:r>
            <a:r>
              <a:rPr lang="uk-UA" dirty="0"/>
              <a:t> територіальних громад зросли </a:t>
            </a:r>
            <a:r>
              <a:rPr lang="uk-UA" b="1" dirty="0"/>
              <a:t>у 5-7 разів</a:t>
            </a:r>
          </a:p>
          <a:p>
            <a:endParaRPr lang="uk-UA" dirty="0"/>
          </a:p>
          <a:p>
            <a:r>
              <a:rPr lang="uk-UA" dirty="0"/>
              <a:t>В ході децентралізації повноваження з надання соціальних послуг населенню передають з центрального рівня на місцевий, тобто – об’єднаним територіальним громадам. З 1 січня 2020 року набрав чинності Закон</a:t>
            </a:r>
            <a:r>
              <a:rPr lang="uk-UA" baseline="0" dirty="0"/>
              <a:t> </a:t>
            </a:r>
            <a:r>
              <a:rPr lang="uk-UA" dirty="0"/>
              <a:t>України «Про соціальні послуги». Отже з початку 2020 року змінюється розподіл повноважень центральних та місцевих органів влади, а також встановлюється система соціальних послуг та її учасників, етапи визначення потреб, планування, організації та фінансування соціальних послуг.</a:t>
            </a:r>
          </a:p>
          <a:p>
            <a:endParaRPr lang="uk-UA" dirty="0"/>
          </a:p>
          <a:p>
            <a:r>
              <a:rPr lang="uk-UA" dirty="0"/>
              <a:t>Повноваження у сфері соціальних послуг передають громадам - максимально близько до отримувачів цих послуг. Такі повноваження визначаються новою редакцією Закону як </a:t>
            </a:r>
            <a:r>
              <a:rPr lang="uk-UA" b="1" dirty="0"/>
              <a:t>власні повноваження </a:t>
            </a:r>
            <a:r>
              <a:rPr lang="uk-UA" dirty="0"/>
              <a:t>громад. Щоб реалізувати їх, в громаді мають створити відповідний структурний підрозділ. Кожна ОТГ  зобов’язана надавати базові соціальні послуги. Водночас, кожна соціальна послуга надаватиметься за відповідним державним соціальним стандартом, який затверджує Міністерство соціальної політики.</a:t>
            </a:r>
          </a:p>
          <a:p>
            <a:endParaRPr lang="uk-UA" dirty="0"/>
          </a:p>
          <a:p>
            <a:r>
              <a:rPr lang="uk-UA" dirty="0"/>
              <a:t>Процес передачі повноважень з надання соціальних послуг на місця не є простим і швидким, у громад виникає безліч запитань і труднощів</a:t>
            </a:r>
          </a:p>
        </p:txBody>
      </p:sp>
      <p:sp>
        <p:nvSpPr>
          <p:cNvPr id="4" name="Номер слайда 3"/>
          <p:cNvSpPr>
            <a:spLocks noGrp="1"/>
          </p:cNvSpPr>
          <p:nvPr>
            <p:ph type="sldNum" sz="quarter" idx="10"/>
          </p:nvPr>
        </p:nvSpPr>
        <p:spPr/>
        <p:txBody>
          <a:bodyPr/>
          <a:lstStyle/>
          <a:p>
            <a:fld id="{0989D0CC-B60B-450B-A333-7E974289A6B2}" type="slidenum">
              <a:rPr lang="uk-UA" smtClean="0"/>
              <a:t>3</a:t>
            </a:fld>
            <a:endParaRPr lang="uk-UA"/>
          </a:p>
        </p:txBody>
      </p:sp>
    </p:spTree>
    <p:extLst>
      <p:ext uri="{BB962C8B-B14F-4D97-AF65-F5344CB8AC3E}">
        <p14:creationId xmlns:p14="http://schemas.microsoft.com/office/powerpoint/2010/main" val="313218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Децентралізація безпосередньо</a:t>
            </a:r>
            <a:r>
              <a:rPr lang="uk-UA" baseline="0" dirty="0"/>
              <a:t> торкається і системи надання соціальних послуг, зокрема зазнає змін соціальне забезпечення.</a:t>
            </a:r>
          </a:p>
          <a:p>
            <a:r>
              <a:rPr lang="uk-UA" baseline="0" dirty="0"/>
              <a:t>  Із прийняттям ЗУ «Про соціальні послуги» впроваджується нова філософія адресності. Важливим є по-перше, щоб кожен отримав саме ті послуги, яких потребує , по-друге – послуги мають бути максимально доступні.</a:t>
            </a:r>
          </a:p>
          <a:p>
            <a:r>
              <a:rPr lang="uk-UA" baseline="0" dirty="0"/>
              <a:t>Однією із важливих ланок є </a:t>
            </a:r>
            <a:r>
              <a:rPr lang="uk-UA" baseline="0" dirty="0" err="1"/>
              <a:t>деінституалізація</a:t>
            </a:r>
            <a:r>
              <a:rPr lang="uk-UA" baseline="0" dirty="0"/>
              <a:t>.</a:t>
            </a:r>
          </a:p>
          <a:p>
            <a:endParaRPr lang="uk-UA" dirty="0"/>
          </a:p>
        </p:txBody>
      </p:sp>
      <p:sp>
        <p:nvSpPr>
          <p:cNvPr id="4" name="Номер слайда 3"/>
          <p:cNvSpPr>
            <a:spLocks noGrp="1"/>
          </p:cNvSpPr>
          <p:nvPr>
            <p:ph type="sldNum" sz="quarter" idx="10"/>
          </p:nvPr>
        </p:nvSpPr>
        <p:spPr/>
        <p:txBody>
          <a:bodyPr/>
          <a:lstStyle/>
          <a:p>
            <a:fld id="{0989D0CC-B60B-450B-A333-7E974289A6B2}" type="slidenum">
              <a:rPr lang="uk-UA" smtClean="0"/>
              <a:t>4</a:t>
            </a:fld>
            <a:endParaRPr lang="uk-UA"/>
          </a:p>
        </p:txBody>
      </p:sp>
    </p:spTree>
    <p:extLst>
      <p:ext uri="{BB962C8B-B14F-4D97-AF65-F5344CB8AC3E}">
        <p14:creationId xmlns:p14="http://schemas.microsoft.com/office/powerpoint/2010/main" val="20263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 </a:t>
            </a:r>
            <a:r>
              <a:rPr lang="uk-UA" b="1" dirty="0"/>
              <a:t>« Про соціальні послуги» </a:t>
            </a:r>
            <a:r>
              <a:rPr lang="uk-UA" dirty="0"/>
              <a:t>- Цей Закон визначає основні організаційні та правові засади надання соціальних послуг, спрямованих на профілактику складних життєвих обставин, подолання або мінімізацію їх негативних наслідків, особам/сім’ям, які перебувають у складних життєвих обставинах.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err="1"/>
              <a:t>Серед</a:t>
            </a:r>
            <a:r>
              <a:rPr lang="ru-RU" b="1" dirty="0"/>
              <a:t>  </a:t>
            </a:r>
            <a:r>
              <a:rPr lang="ru-RU" b="1" dirty="0" err="1"/>
              <a:t>повноважень</a:t>
            </a:r>
            <a:r>
              <a:rPr lang="ru-RU" b="1" dirty="0"/>
              <a:t> &lt;…&gt; </a:t>
            </a:r>
            <a:r>
              <a:rPr lang="ru-RU" b="1" dirty="0" err="1"/>
              <a:t>виконавчих</a:t>
            </a:r>
            <a:r>
              <a:rPr lang="ru-RU" b="1" dirty="0"/>
              <a:t> </a:t>
            </a:r>
            <a:r>
              <a:rPr lang="ru-RU" b="1" dirty="0" err="1"/>
              <a:t>органів</a:t>
            </a:r>
            <a:r>
              <a:rPr lang="ru-RU" b="1" dirty="0"/>
              <a:t> </a:t>
            </a:r>
            <a:r>
              <a:rPr lang="ru-RU" b="1" dirty="0" err="1"/>
              <a:t>міських</a:t>
            </a:r>
            <a:r>
              <a:rPr lang="ru-RU" b="1" dirty="0"/>
              <a:t> рад </a:t>
            </a:r>
            <a:r>
              <a:rPr lang="ru-RU" b="1" dirty="0" err="1"/>
              <a:t>міст</a:t>
            </a:r>
            <a:r>
              <a:rPr lang="ru-RU" b="1" dirty="0"/>
              <a:t> </a:t>
            </a:r>
            <a:r>
              <a:rPr lang="ru-RU" b="1" dirty="0" err="1"/>
              <a:t>обласного</a:t>
            </a:r>
            <a:r>
              <a:rPr lang="ru-RU" b="1" dirty="0"/>
              <a:t> </a:t>
            </a:r>
            <a:r>
              <a:rPr lang="ru-RU" b="1" dirty="0" err="1"/>
              <a:t>значення</a:t>
            </a:r>
            <a:r>
              <a:rPr lang="ru-RU" b="1" dirty="0"/>
              <a:t>, рад </a:t>
            </a:r>
            <a:r>
              <a:rPr lang="ru-RU" b="1" dirty="0" err="1"/>
              <a:t>об’єднаних</a:t>
            </a:r>
            <a:r>
              <a:rPr lang="ru-RU" b="1" dirty="0"/>
              <a:t> </a:t>
            </a:r>
            <a:r>
              <a:rPr lang="ru-RU" b="1" dirty="0" err="1"/>
              <a:t>територіальних</a:t>
            </a:r>
            <a:r>
              <a:rPr lang="ru-RU" b="1" dirty="0"/>
              <a:t> громад належать: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1) </a:t>
            </a:r>
            <a:r>
              <a:rPr lang="ru-RU" b="1" dirty="0" err="1"/>
              <a:t>визначення</a:t>
            </a:r>
            <a:r>
              <a:rPr lang="ru-RU" b="1" dirty="0"/>
              <a:t> потреб </a:t>
            </a:r>
            <a:r>
              <a:rPr lang="ru-RU" b="1" dirty="0" err="1"/>
              <a:t>населення</a:t>
            </a:r>
            <a:r>
              <a:rPr lang="ru-RU" b="1" dirty="0"/>
              <a:t> </a:t>
            </a:r>
            <a:r>
              <a:rPr lang="ru-RU" b="1" dirty="0" err="1"/>
              <a:t>адміністративно-територіальної</a:t>
            </a:r>
            <a:r>
              <a:rPr lang="ru-RU" b="1" dirty="0"/>
              <a:t> </a:t>
            </a:r>
            <a:r>
              <a:rPr lang="ru-RU" b="1" dirty="0" err="1"/>
              <a:t>одиниці</a:t>
            </a:r>
            <a:r>
              <a:rPr lang="ru-RU" b="1" dirty="0"/>
              <a:t> / </a:t>
            </a:r>
            <a:r>
              <a:rPr lang="ru-RU" b="1" dirty="0" err="1"/>
              <a:t>територіальної</a:t>
            </a:r>
            <a:r>
              <a:rPr lang="ru-RU" b="1" dirty="0"/>
              <a:t> </a:t>
            </a:r>
            <a:r>
              <a:rPr lang="ru-RU" b="1" dirty="0" err="1"/>
              <a:t>громади</a:t>
            </a:r>
            <a:r>
              <a:rPr lang="ru-RU" b="1" dirty="0"/>
              <a:t> у </a:t>
            </a:r>
            <a:r>
              <a:rPr lang="ru-RU" b="1" dirty="0" err="1"/>
              <a:t>соціальних</a:t>
            </a:r>
            <a:r>
              <a:rPr lang="ru-RU" b="1" dirty="0"/>
              <a:t> </a:t>
            </a:r>
            <a:r>
              <a:rPr lang="ru-RU" b="1" dirty="0" err="1"/>
              <a:t>послугах</a:t>
            </a:r>
            <a:r>
              <a:rPr lang="ru-RU" b="1" dirty="0"/>
              <a:t>, у тому </a:t>
            </a:r>
            <a:r>
              <a:rPr lang="ru-RU" b="1" dirty="0" err="1"/>
              <a:t>числі</a:t>
            </a:r>
            <a:r>
              <a:rPr lang="ru-RU" b="1" dirty="0"/>
              <a:t> </a:t>
            </a:r>
            <a:r>
              <a:rPr lang="ru-RU" b="1" dirty="0" err="1"/>
              <a:t>із</a:t>
            </a:r>
            <a:r>
              <a:rPr lang="ru-RU" b="1" dirty="0"/>
              <a:t> </a:t>
            </a:r>
            <a:r>
              <a:rPr lang="ru-RU" b="1" dirty="0" err="1"/>
              <a:t>залученням</a:t>
            </a:r>
            <a:r>
              <a:rPr lang="ru-RU" b="1" dirty="0"/>
              <a:t> </a:t>
            </a:r>
            <a:r>
              <a:rPr lang="ru-RU" b="1" dirty="0" err="1"/>
              <a:t>надавачів</a:t>
            </a:r>
            <a:r>
              <a:rPr lang="ru-RU" b="1" dirty="0"/>
              <a:t> </a:t>
            </a:r>
            <a:r>
              <a:rPr lang="ru-RU" b="1" dirty="0" err="1"/>
              <a:t>соціальних</a:t>
            </a:r>
            <a:r>
              <a:rPr lang="ru-RU" b="1" dirty="0"/>
              <a:t> </a:t>
            </a:r>
            <a:r>
              <a:rPr lang="ru-RU" b="1" dirty="0" err="1"/>
              <a:t>послуг</a:t>
            </a:r>
            <a:r>
              <a:rPr lang="ru-RU" b="1" dirty="0"/>
              <a:t> </a:t>
            </a:r>
            <a:r>
              <a:rPr lang="ru-RU" b="1" dirty="0" err="1"/>
              <a:t>недержавного</a:t>
            </a:r>
            <a:r>
              <a:rPr lang="ru-RU" b="1" dirty="0"/>
              <a:t> сектору, </a:t>
            </a:r>
            <a:r>
              <a:rPr lang="ru-RU" b="1" dirty="0" err="1"/>
              <a:t>оприлюднення</a:t>
            </a:r>
            <a:r>
              <a:rPr lang="ru-RU" b="1" dirty="0"/>
              <a:t> </a:t>
            </a:r>
            <a:r>
              <a:rPr lang="ru-RU" b="1" dirty="0" err="1"/>
              <a:t>відповідних</a:t>
            </a:r>
            <a:r>
              <a:rPr lang="ru-RU" b="1" dirty="0"/>
              <a:t> </a:t>
            </a:r>
            <a:r>
              <a:rPr lang="ru-RU" b="1" dirty="0" err="1"/>
              <a:t>результатів</a:t>
            </a:r>
            <a:r>
              <a:rPr lang="ru-RU"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2) </a:t>
            </a:r>
            <a:r>
              <a:rPr lang="ru-RU" b="1" dirty="0" err="1"/>
              <a:t>інформування</a:t>
            </a:r>
            <a:r>
              <a:rPr lang="ru-RU" b="1" dirty="0"/>
              <a:t> </a:t>
            </a:r>
            <a:r>
              <a:rPr lang="ru-RU" b="1" dirty="0" err="1"/>
              <a:t>населення</a:t>
            </a:r>
            <a:r>
              <a:rPr lang="ru-RU" b="1" dirty="0"/>
              <a:t> про </a:t>
            </a:r>
            <a:r>
              <a:rPr lang="ru-RU" b="1" dirty="0" err="1"/>
              <a:t>перелік</a:t>
            </a:r>
            <a:r>
              <a:rPr lang="ru-RU" b="1" dirty="0"/>
              <a:t> </a:t>
            </a:r>
            <a:r>
              <a:rPr lang="ru-RU" b="1" dirty="0" err="1"/>
              <a:t>соціальних</a:t>
            </a:r>
            <a:r>
              <a:rPr lang="ru-RU" b="1" dirty="0"/>
              <a:t> </a:t>
            </a:r>
            <a:r>
              <a:rPr lang="ru-RU" b="1" dirty="0" err="1"/>
              <a:t>послуг</a:t>
            </a:r>
            <a:r>
              <a:rPr lang="ru-RU" b="1" dirty="0"/>
              <a:t>, </a:t>
            </a:r>
            <a:r>
              <a:rPr lang="ru-RU" b="1" dirty="0" err="1"/>
              <a:t>їх</a:t>
            </a:r>
            <a:r>
              <a:rPr lang="ru-RU" b="1" dirty="0"/>
              <a:t> </a:t>
            </a:r>
            <a:r>
              <a:rPr lang="ru-RU" b="1" dirty="0" err="1"/>
              <a:t>зміст</a:t>
            </a:r>
            <a:r>
              <a:rPr lang="ru-RU" b="1" dirty="0"/>
              <a:t> і порядок </a:t>
            </a:r>
            <a:r>
              <a:rPr lang="ru-RU" b="1" dirty="0" err="1"/>
              <a:t>надання</a:t>
            </a:r>
            <a:r>
              <a:rPr lang="ru-RU" b="1" dirty="0"/>
              <a:t> у </a:t>
            </a:r>
            <a:r>
              <a:rPr lang="ru-RU" b="1" dirty="0" err="1"/>
              <a:t>формі</a:t>
            </a:r>
            <a:r>
              <a:rPr lang="ru-RU" b="1" dirty="0"/>
              <a:t>, </a:t>
            </a:r>
            <a:r>
              <a:rPr lang="ru-RU" b="1" dirty="0" err="1"/>
              <a:t>доступній</a:t>
            </a:r>
            <a:r>
              <a:rPr lang="ru-RU" b="1" dirty="0"/>
              <a:t> для </a:t>
            </a:r>
            <a:r>
              <a:rPr lang="ru-RU" b="1" dirty="0" err="1"/>
              <a:t>сприйняття</a:t>
            </a:r>
            <a:r>
              <a:rPr lang="ru-RU" b="1" dirty="0"/>
              <a:t> особами з будь-</a:t>
            </a:r>
            <a:r>
              <a:rPr lang="ru-RU" b="1" dirty="0" err="1"/>
              <a:t>яким</a:t>
            </a:r>
            <a:r>
              <a:rPr lang="ru-RU" b="1" dirty="0"/>
              <a:t> видом </a:t>
            </a:r>
            <a:r>
              <a:rPr lang="ru-RU" b="1" dirty="0" err="1"/>
              <a:t>порушення</a:t>
            </a:r>
            <a:r>
              <a:rPr lang="ru-RU" b="1" dirty="0"/>
              <a:t> </a:t>
            </a:r>
            <a:r>
              <a:rPr lang="ru-RU" b="1" dirty="0" err="1"/>
              <a:t>здоров’я</a:t>
            </a:r>
            <a:r>
              <a:rPr lang="ru-RU"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3) </a:t>
            </a:r>
            <a:r>
              <a:rPr lang="ru-RU" b="1" dirty="0" err="1"/>
              <a:t>здійснення</a:t>
            </a:r>
            <a:r>
              <a:rPr lang="ru-RU" b="1" dirty="0"/>
              <a:t> </a:t>
            </a:r>
            <a:r>
              <a:rPr lang="ru-RU" b="1" dirty="0" err="1"/>
              <a:t>заходів</a:t>
            </a:r>
            <a:r>
              <a:rPr lang="ru-RU" b="1" dirty="0"/>
              <a:t> для </a:t>
            </a:r>
            <a:r>
              <a:rPr lang="ru-RU" b="1" dirty="0" err="1"/>
              <a:t>виявлення</a:t>
            </a:r>
            <a:r>
              <a:rPr lang="ru-RU" b="1" dirty="0"/>
              <a:t> </a:t>
            </a:r>
            <a:r>
              <a:rPr lang="ru-RU" b="1" dirty="0" err="1"/>
              <a:t>вразливих</a:t>
            </a:r>
            <a:r>
              <a:rPr lang="ru-RU" b="1" dirty="0"/>
              <a:t> </a:t>
            </a:r>
            <a:r>
              <a:rPr lang="ru-RU" b="1" dirty="0" err="1"/>
              <a:t>груп</a:t>
            </a:r>
            <a:r>
              <a:rPr lang="ru-RU" b="1" dirty="0"/>
              <a:t> </a:t>
            </a:r>
            <a:r>
              <a:rPr lang="ru-RU" b="1" dirty="0" err="1"/>
              <a:t>населення</a:t>
            </a:r>
            <a:r>
              <a:rPr lang="ru-RU" b="1" dirty="0"/>
              <a:t> та </a:t>
            </a:r>
            <a:r>
              <a:rPr lang="ru-RU" b="1" dirty="0" err="1"/>
              <a:t>осіб</a:t>
            </a:r>
            <a:r>
              <a:rPr lang="ru-RU" b="1" dirty="0"/>
              <a:t>/</a:t>
            </a:r>
            <a:r>
              <a:rPr lang="ru-RU" b="1" dirty="0" err="1"/>
              <a:t>сімей</a:t>
            </a:r>
            <a:r>
              <a:rPr lang="ru-RU" b="1" dirty="0"/>
              <a:t>, </a:t>
            </a:r>
            <a:r>
              <a:rPr lang="ru-RU" b="1" dirty="0" err="1"/>
              <a:t>які</a:t>
            </a:r>
            <a:r>
              <a:rPr lang="ru-RU" b="1" dirty="0"/>
              <a:t> </a:t>
            </a:r>
            <a:r>
              <a:rPr lang="ru-RU" b="1" dirty="0" err="1"/>
              <a:t>перебувають</a:t>
            </a:r>
            <a:r>
              <a:rPr lang="ru-RU" b="1" dirty="0"/>
              <a:t> у </a:t>
            </a:r>
            <a:r>
              <a:rPr lang="ru-RU" b="1" dirty="0" err="1"/>
              <a:t>складних</a:t>
            </a:r>
            <a:r>
              <a:rPr lang="ru-RU" b="1" dirty="0"/>
              <a:t> </a:t>
            </a:r>
            <a:r>
              <a:rPr lang="ru-RU" b="1" dirty="0" err="1"/>
              <a:t>життєвих</a:t>
            </a:r>
            <a:r>
              <a:rPr lang="ru-RU" b="1" dirty="0"/>
              <a:t> </a:t>
            </a:r>
            <a:r>
              <a:rPr lang="ru-RU" b="1" dirty="0" err="1"/>
              <a:t>обставинах</a:t>
            </a: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t>Закон </a:t>
            </a:r>
            <a:r>
              <a:rPr lang="ru-RU" b="1" dirty="0" err="1"/>
              <a:t>України</a:t>
            </a:r>
            <a:r>
              <a:rPr lang="ru-RU" b="1" dirty="0"/>
              <a:t> «Про </a:t>
            </a:r>
            <a:r>
              <a:rPr lang="ru-RU" b="1" dirty="0" err="1"/>
              <a:t>соціальні</a:t>
            </a:r>
            <a:r>
              <a:rPr lang="ru-RU" b="1" baseline="0" dirty="0"/>
              <a:t> </a:t>
            </a:r>
            <a:r>
              <a:rPr lang="ru-RU" b="1" baseline="0" dirty="0" err="1"/>
              <a:t>послуги</a:t>
            </a:r>
            <a:r>
              <a:rPr lang="ru-RU" b="1" baseline="0" dirty="0"/>
              <a:t>»</a:t>
            </a:r>
            <a:endParaRPr lang="uk-UA" dirty="0"/>
          </a:p>
          <a:p>
            <a:r>
              <a:rPr lang="uk-UA" dirty="0"/>
              <a:t>. У цьому Законі терміни вживаються в такому значенні:</a:t>
            </a:r>
          </a:p>
          <a:p>
            <a:endParaRPr lang="uk-UA" dirty="0"/>
          </a:p>
          <a:p>
            <a:r>
              <a:rPr lang="uk-UA" dirty="0"/>
              <a:t>1) базові соціальні послуги - соціальні послуги, надання яких отримувачам соціальних послуг відповідно до цього Закону забезпечується Київською та Севастопольською міськими державними адміністраціями, районними, районними у містах Києві та Севастополі державними адміністраціями, виконавчими органами міських рад міст обласного значення, а також виконавчими органами сільських, селищних, міських рад об’єднаних територіальних громад, створених згідно із законом та перспективним планом формування територій громад і визнаних Кабінетом Міністрів України спроможними в порядку, встановленому законом (далі - ради об’єднаних територіальних громад);</a:t>
            </a:r>
          </a:p>
          <a:p>
            <a:endParaRPr lang="uk-UA" dirty="0"/>
          </a:p>
          <a:p>
            <a:r>
              <a:rPr lang="uk-UA" dirty="0"/>
              <a:t>2) визначення потреб населення адміністративно-територіальної одиниці/територіальної громади у соціальних послугах - збір, узагальнення та аналіз інформації про наявність на території відповідної адміністративно-територіальної одиниці вразливих груп населення, осіб/сімей, які перебувають у складних життєвих обставинах і не можуть самостійно їх подолати, про їхні потреби у соціальних послугах, на основі результатів яких приймаються управлінські рішення щодо організації надання таких послуг;</a:t>
            </a:r>
          </a:p>
          <a:p>
            <a:endParaRPr lang="uk-UA" dirty="0"/>
          </a:p>
          <a:p>
            <a:r>
              <a:rPr lang="uk-UA" dirty="0"/>
              <a:t>3) вразливі групи населення - особи/сім’ї, які мають найвищий ризик потрапляння у складні життєві обставини через вплив несприятливих зовнішніх та/або внутрішніх чинників;</a:t>
            </a:r>
          </a:p>
          <a:p>
            <a:endParaRPr lang="uk-UA" dirty="0"/>
          </a:p>
          <a:p>
            <a:r>
              <a:rPr lang="uk-UA" dirty="0"/>
              <a:t>4) забезпечення найкращих інтересів отримувачів соціальних послуг - дії та рішення, спрямовані на задоволення індивідуальних потреб отримувачів соціальних послуг відповідно до віку, статі, стану здоров’я, особливостей інтелектуального та фізичного розвитку, життєвого досвіду, родинної, культурної, етнічної та іншої належності, потреб та інтересів дітей, осіб з інвалідністю, осіб, визнаних недієздатними, осіб, цивільна дієздатність яких обмежена, осіб похилого віку, а також з урахуванням думки отримувачів соціальних послуг, якщо вони за віком, рівнем розвитку та станом здоров’я можуть її висловити;</a:t>
            </a:r>
          </a:p>
          <a:p>
            <a:endParaRPr lang="uk-UA" dirty="0"/>
          </a:p>
          <a:p>
            <a:r>
              <a:rPr lang="uk-UA" dirty="0"/>
              <a:t>5) малозабезпечена особа - особа, середньомісячний сукупний дохід якої за останніх шість календарних місяців, що передують місяцю звернення за наданням соціальних послуг, не перевищує двох прожиткових мінімумів для відповідної категорії осіб. Середньомісячний сукупний дохід особи обчислюється шляхом ділення середньомісячного сукупного доходу її сім’ї на кількість членів сім’ї, які включаються до її складу. Методика обчислення середньомісячного сукупного доходу сім’ї затверджується центральним органом виконавчої влади, що забезпечує формування державної політики у сфері соціального захисту населення;</a:t>
            </a:r>
          </a:p>
          <a:p>
            <a:endParaRPr lang="uk-UA" dirty="0"/>
          </a:p>
          <a:p>
            <a:r>
              <a:rPr lang="uk-UA" dirty="0"/>
              <a:t>6) надавачі соціальних послуг - юридичні та фізичні особи, фізичні особи - підприємці, включені до розділу "Надавачі соціальних послуг" Реєстру надавачів та отримувачів соціальних послуг;</a:t>
            </a:r>
          </a:p>
          <a:p>
            <a:endParaRPr lang="uk-UA" dirty="0"/>
          </a:p>
          <a:p>
            <a:r>
              <a:rPr lang="uk-UA" dirty="0"/>
              <a:t>7) об’єднання надавачів соціальних послуг - громадське об’єднання, засновниками та членами якого є надавачі соціальних послуг, метою діяльності якого є захист прав та інтересів надавачів соціальних послуг;</a:t>
            </a:r>
          </a:p>
          <a:p>
            <a:endParaRPr lang="uk-UA" dirty="0"/>
          </a:p>
          <a:p>
            <a:r>
              <a:rPr lang="uk-UA" dirty="0"/>
              <a:t>8) об’єднання отримувачів соціальних послуг - громадське об’єднання, засновниками та членами якого є отримувачі соціальних послуг, їхні законні представники, метою діяльності якого є захист прав та інтересів отримувачів соціальних послуг;</a:t>
            </a:r>
          </a:p>
          <a:p>
            <a:endParaRPr lang="uk-UA" dirty="0"/>
          </a:p>
          <a:p>
            <a:r>
              <a:rPr lang="uk-UA" dirty="0"/>
              <a:t>9) об’єднання працівників системи надання соціальних послуг - громадське об’єднання, засновниками та членами якого є працівники системи надання соціальних послуг, метою діяльності якого є захист прав та інтересів працівників системи надання соціальних послуг, а також інтересів громадян, пов’язаних із професійною діяльністю у системі надання соціальних послуг;</a:t>
            </a:r>
          </a:p>
          <a:p>
            <a:endParaRPr lang="uk-UA" dirty="0"/>
          </a:p>
          <a:p>
            <a:r>
              <a:rPr lang="uk-UA" dirty="0"/>
              <a:t>10) отримувачі соціальних послуг - особи/сім’ї, які належать до вразливих груп населення та/або перебувають у складних життєвих обставинах, яким надаються соціальні послуги;</a:t>
            </a:r>
          </a:p>
          <a:p>
            <a:endParaRPr lang="uk-UA" dirty="0"/>
          </a:p>
          <a:p>
            <a:r>
              <a:rPr lang="uk-UA" dirty="0"/>
              <a:t>11) оцінка якості соціальних послуг - результат показників якості наданої соціальної послуги;</a:t>
            </a:r>
          </a:p>
          <a:p>
            <a:endParaRPr lang="uk-UA" dirty="0"/>
          </a:p>
          <a:p>
            <a:r>
              <a:rPr lang="uk-UA" dirty="0"/>
              <a:t>12) оцінювання потреб особи/сім’ї у соціальних послугах - аналіз належності особи/сім’ї до вразливих груп населення, її складних життєвих обставин та визначення індивідуальних потреб особи/сім’ї, переліку та обсягу соціальних послуг, яких потребує особа/сім’я;</a:t>
            </a:r>
          </a:p>
          <a:p>
            <a:endParaRPr lang="uk-UA" dirty="0"/>
          </a:p>
          <a:p>
            <a:r>
              <a:rPr lang="uk-UA" dirty="0"/>
              <a:t>13) показники якості соціальних послуг - сукупність індикаторів, що використовуються для оцінювання процесу та результатів діяльності надавача соціальних послуг на відповідність встановленим вимогам та результативності соціальних послуг щодо профілактики складних життєвих обставин, подолання або мінімізації їх негативних наслідків для осіб/сімей, які перебувають у таких обставинах;</a:t>
            </a:r>
          </a:p>
          <a:p>
            <a:endParaRPr lang="uk-UA" dirty="0"/>
          </a:p>
          <a:p>
            <a:r>
              <a:rPr lang="uk-UA" dirty="0"/>
              <a:t>14) Реєстр надавачів та отримувачів соціальних послуг - автоматизована інформаційно-телекомунікаційна система, призначена для збирання, реєстрації, накопичення, зберігання, використання, знеособлення і знищення визначених цим Законом даних про надавачів та отримувачів соціальних послуг;</a:t>
            </a:r>
          </a:p>
          <a:p>
            <a:endParaRPr lang="uk-UA" dirty="0"/>
          </a:p>
          <a:p>
            <a:r>
              <a:rPr lang="uk-UA" dirty="0"/>
              <a:t>15) </a:t>
            </a:r>
            <a:r>
              <a:rPr lang="uk-UA" b="1" dirty="0"/>
              <a:t>складні життєві обставини - обставини, що негативно впливають на життя, стан здоров’я та розвиток особи, функціонування сім’ї, які особа/сім’я не може подолати самостійно</a:t>
            </a:r>
            <a:r>
              <a:rPr lang="uk-UA" dirty="0"/>
              <a:t>.</a:t>
            </a:r>
          </a:p>
          <a:p>
            <a:endParaRPr lang="uk-UA" dirty="0"/>
          </a:p>
          <a:p>
            <a:r>
              <a:rPr lang="uk-UA" dirty="0"/>
              <a:t>Чинники, що можуть зумовити складні життєві обставини:</a:t>
            </a:r>
          </a:p>
          <a:p>
            <a:endParaRPr lang="uk-UA" dirty="0"/>
          </a:p>
          <a:p>
            <a:r>
              <a:rPr lang="uk-UA" dirty="0"/>
              <a:t>а) похилий вік;</a:t>
            </a:r>
          </a:p>
          <a:p>
            <a:endParaRPr lang="uk-UA" dirty="0"/>
          </a:p>
          <a:p>
            <a:r>
              <a:rPr lang="uk-UA" dirty="0"/>
              <a:t>б) часткова або повна втрата рухової активності, пам’яті;</a:t>
            </a:r>
          </a:p>
          <a:p>
            <a:endParaRPr lang="uk-UA" dirty="0"/>
          </a:p>
          <a:p>
            <a:r>
              <a:rPr lang="uk-UA" dirty="0"/>
              <a:t>в) невиліковні хвороби, хвороби, що потребують тривалого лікування;</a:t>
            </a:r>
          </a:p>
          <a:p>
            <a:endParaRPr lang="uk-UA" dirty="0"/>
          </a:p>
          <a:p>
            <a:r>
              <a:rPr lang="uk-UA" dirty="0"/>
              <a:t>г) психічні та поведінкові розлади, у тому числі внаслідок вживання психоактивних речовин;</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5</a:t>
            </a:fld>
            <a:endParaRPr lang="uk-UA"/>
          </a:p>
        </p:txBody>
      </p:sp>
    </p:spTree>
    <p:extLst>
      <p:ext uri="{BB962C8B-B14F-4D97-AF65-F5344CB8AC3E}">
        <p14:creationId xmlns:p14="http://schemas.microsoft.com/office/powerpoint/2010/main" val="375905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 </a:t>
            </a:r>
            <a:r>
              <a:rPr lang="ru-RU" dirty="0" err="1"/>
              <a:t>надавачів</a:t>
            </a:r>
            <a:r>
              <a:rPr lang="ru-RU" dirty="0"/>
              <a:t> </a:t>
            </a:r>
            <a:r>
              <a:rPr lang="ru-RU" dirty="0" err="1"/>
              <a:t>соціальних</a:t>
            </a:r>
            <a:r>
              <a:rPr lang="ru-RU" dirty="0"/>
              <a:t> </a:t>
            </a:r>
            <a:r>
              <a:rPr lang="ru-RU" dirty="0" err="1"/>
              <a:t>послуг</a:t>
            </a:r>
            <a:r>
              <a:rPr lang="ru-RU" dirty="0"/>
              <a:t> державного/</a:t>
            </a:r>
            <a:r>
              <a:rPr lang="ru-RU" dirty="0" err="1"/>
              <a:t>комунального</a:t>
            </a:r>
            <a:r>
              <a:rPr lang="ru-RU" dirty="0"/>
              <a:t> сектору </a:t>
            </a:r>
            <a:r>
              <a:rPr lang="ru-RU" b="1" dirty="0"/>
              <a:t>належать</a:t>
            </a:r>
            <a:r>
              <a:rPr lang="ru-RU" dirty="0"/>
              <a:t> </a:t>
            </a:r>
            <a:r>
              <a:rPr lang="ru-RU" dirty="0" err="1"/>
              <a:t>надавачі</a:t>
            </a:r>
            <a:r>
              <a:rPr lang="ru-RU" dirty="0"/>
              <a:t> </a:t>
            </a:r>
            <a:r>
              <a:rPr lang="ru-RU" dirty="0" err="1"/>
              <a:t>соціальних</a:t>
            </a:r>
            <a:r>
              <a:rPr lang="ru-RU" dirty="0"/>
              <a:t> </a:t>
            </a:r>
            <a:r>
              <a:rPr lang="ru-RU" dirty="0" err="1"/>
              <a:t>послуг</a:t>
            </a:r>
            <a:r>
              <a:rPr lang="ru-RU" dirty="0"/>
              <a:t>, </a:t>
            </a:r>
            <a:r>
              <a:rPr lang="ru-RU" dirty="0" err="1"/>
              <a:t>утворені</a:t>
            </a:r>
            <a:r>
              <a:rPr lang="ru-RU" dirty="0"/>
              <a:t> органами,, </a:t>
            </a:r>
            <a:r>
              <a:rPr lang="ru-RU" dirty="0" err="1"/>
              <a:t>діяльність</a:t>
            </a:r>
            <a:r>
              <a:rPr lang="ru-RU" dirty="0"/>
              <a:t> </a:t>
            </a:r>
            <a:r>
              <a:rPr lang="ru-RU" dirty="0" err="1"/>
              <a:t>яких</a:t>
            </a:r>
            <a:r>
              <a:rPr lang="ru-RU" dirty="0"/>
              <a:t> </a:t>
            </a:r>
            <a:r>
              <a:rPr lang="ru-RU" dirty="0" err="1"/>
              <a:t>фінансується</a:t>
            </a:r>
            <a:r>
              <a:rPr lang="ru-RU" dirty="0"/>
              <a:t> за </a:t>
            </a:r>
            <a:r>
              <a:rPr lang="ru-RU" dirty="0" err="1"/>
              <a:t>рахунок</a:t>
            </a:r>
            <a:r>
              <a:rPr lang="ru-RU" dirty="0"/>
              <a:t> </a:t>
            </a:r>
            <a:r>
              <a:rPr lang="ru-RU" dirty="0" err="1"/>
              <a:t>коштів</a:t>
            </a:r>
            <a:r>
              <a:rPr lang="ru-RU" dirty="0"/>
              <a:t> </a:t>
            </a:r>
            <a:r>
              <a:rPr lang="ru-RU" b="1" dirty="0" err="1"/>
              <a:t>відповідного</a:t>
            </a:r>
            <a:r>
              <a:rPr lang="ru-RU" b="1" dirty="0"/>
              <a:t> бюджету/</a:t>
            </a:r>
            <a:r>
              <a:rPr lang="ru-RU" b="1" dirty="0" err="1"/>
              <a:t>бюджетів</a:t>
            </a:r>
            <a:r>
              <a:rPr lang="ru-RU" dirty="0"/>
              <a:t>. </a:t>
            </a:r>
            <a:r>
              <a:rPr lang="ru-RU" dirty="0" err="1"/>
              <a:t>Це</a:t>
            </a:r>
            <a:r>
              <a:rPr lang="ru-RU" dirty="0"/>
              <a:t> </a:t>
            </a:r>
            <a:r>
              <a:rPr lang="ru-RU" dirty="0" err="1"/>
              <a:t>виконавчі</a:t>
            </a:r>
            <a:r>
              <a:rPr lang="ru-RU" dirty="0"/>
              <a:t> </a:t>
            </a:r>
            <a:r>
              <a:rPr lang="ru-RU" dirty="0" err="1"/>
              <a:t>органи</a:t>
            </a:r>
            <a:r>
              <a:rPr lang="ru-RU" dirty="0"/>
              <a:t> </a:t>
            </a:r>
            <a:r>
              <a:rPr lang="ru-RU" dirty="0" err="1"/>
              <a:t>міських</a:t>
            </a:r>
            <a:r>
              <a:rPr lang="ru-RU" dirty="0"/>
              <a:t> рад </a:t>
            </a:r>
            <a:r>
              <a:rPr lang="ru-RU" dirty="0" err="1"/>
              <a:t>міст</a:t>
            </a:r>
            <a:r>
              <a:rPr lang="ru-RU" dirty="0"/>
              <a:t> </a:t>
            </a:r>
            <a:r>
              <a:rPr lang="ru-RU" dirty="0" err="1"/>
              <a:t>обласного</a:t>
            </a:r>
            <a:r>
              <a:rPr lang="ru-RU" dirty="0"/>
              <a:t> </a:t>
            </a:r>
            <a:r>
              <a:rPr lang="ru-RU" dirty="0" err="1"/>
              <a:t>значення</a:t>
            </a:r>
            <a:r>
              <a:rPr lang="ru-RU" dirty="0"/>
              <a:t>, рад </a:t>
            </a:r>
            <a:r>
              <a:rPr lang="ru-RU" dirty="0" err="1"/>
              <a:t>об’єднаних</a:t>
            </a:r>
            <a:r>
              <a:rPr lang="ru-RU" dirty="0"/>
              <a:t> </a:t>
            </a:r>
            <a:r>
              <a:rPr lang="ru-RU" dirty="0" err="1"/>
              <a:t>територіальних</a:t>
            </a:r>
            <a:r>
              <a:rPr lang="ru-RU" dirty="0"/>
              <a:t> громад.</a:t>
            </a:r>
          </a:p>
          <a:p>
            <a:endParaRPr lang="uk-UA" dirty="0"/>
          </a:p>
          <a:p>
            <a:r>
              <a:rPr lang="uk-UA" dirty="0"/>
              <a:t>До надавачів соціальних послуг </a:t>
            </a:r>
            <a:r>
              <a:rPr lang="uk-UA" b="1" dirty="0"/>
              <a:t>недержавного сектору </a:t>
            </a:r>
            <a:r>
              <a:rPr lang="uk-UA" dirty="0"/>
              <a:t>належать підприємства, установи, організації, громадські об’єднання, благодійні, релігійні організації, фізичні особи – підприємці та фізичні особи, які надають соціальні послуги з догляду відповідно до цього закону без здійснення підприємницької діяльності. Такі надавачі можуть бути залучені шляхом соціального замовлення, державно-приватного партнерства, конкурсу соціальних проектів, соціальних програм тощо</a:t>
            </a:r>
          </a:p>
        </p:txBody>
      </p:sp>
      <p:sp>
        <p:nvSpPr>
          <p:cNvPr id="4" name="Номер слайда 3"/>
          <p:cNvSpPr>
            <a:spLocks noGrp="1"/>
          </p:cNvSpPr>
          <p:nvPr>
            <p:ph type="sldNum" sz="quarter" idx="10"/>
          </p:nvPr>
        </p:nvSpPr>
        <p:spPr/>
        <p:txBody>
          <a:bodyPr/>
          <a:lstStyle/>
          <a:p>
            <a:fld id="{0989D0CC-B60B-450B-A333-7E974289A6B2}" type="slidenum">
              <a:rPr lang="uk-UA" smtClean="0"/>
              <a:t>6</a:t>
            </a:fld>
            <a:endParaRPr lang="uk-UA"/>
          </a:p>
        </p:txBody>
      </p:sp>
    </p:spTree>
    <p:extLst>
      <p:ext uri="{BB962C8B-B14F-4D97-AF65-F5344CB8AC3E}">
        <p14:creationId xmlns:p14="http://schemas.microsoft.com/office/powerpoint/2010/main" val="43631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Соціальні послуги – це заходи з допомоги особам/сім’ям, які опинились у складних</a:t>
            </a:r>
          </a:p>
          <a:p>
            <a:r>
              <a:rPr lang="uk-UA" b="1" dirty="0"/>
              <a:t>життєвих обставинах та не можуть самостійно подолати труднощі.</a:t>
            </a:r>
          </a:p>
          <a:p>
            <a:r>
              <a:rPr lang="uk-UA" b="1" dirty="0"/>
              <a:t>Соціальні послуги можуть бути:</a:t>
            </a:r>
          </a:p>
          <a:p>
            <a:r>
              <a:rPr lang="uk-UA" b="1" dirty="0"/>
              <a:t>&gt; простими, які не потребують постійної </a:t>
            </a:r>
            <a:r>
              <a:rPr lang="uk-UA" dirty="0"/>
              <a:t>комплексної допомоги, зазвичай вони є</a:t>
            </a:r>
          </a:p>
          <a:p>
            <a:r>
              <a:rPr lang="uk-UA" dirty="0"/>
              <a:t>короткотривалими і разовими (наприклад, консультація чи представництво інтересів);</a:t>
            </a:r>
          </a:p>
          <a:p>
            <a:r>
              <a:rPr lang="uk-UA" dirty="0"/>
              <a:t>&gt; </a:t>
            </a:r>
            <a:r>
              <a:rPr lang="uk-UA" b="1" dirty="0"/>
              <a:t>комплексними – планомірна і тривал</a:t>
            </a:r>
            <a:r>
              <a:rPr lang="uk-UA" dirty="0"/>
              <a:t>а у часі послуга, яка потребує взаємодії фахівців</a:t>
            </a:r>
          </a:p>
          <a:p>
            <a:r>
              <a:rPr lang="uk-UA" dirty="0"/>
              <a:t>(наприклад, соціальний супровід).</a:t>
            </a:r>
          </a:p>
          <a:p>
            <a:r>
              <a:rPr lang="uk-UA" dirty="0"/>
              <a:t>Соціальні послуги може отримати кожен, хто їх потребує за місцем фактичного проживання</a:t>
            </a:r>
          </a:p>
          <a:p>
            <a:r>
              <a:rPr lang="uk-UA" dirty="0"/>
              <a:t>(навіть якщо людина офіційно не зареєстрована).</a:t>
            </a:r>
          </a:p>
          <a:p>
            <a:r>
              <a:rPr lang="uk-UA" dirty="0"/>
              <a:t>Ось кілька прикладів, хто і у яких випадках може звернутись за соціальними</a:t>
            </a:r>
          </a:p>
          <a:p>
            <a:r>
              <a:rPr lang="uk-UA" dirty="0"/>
              <a:t>послугами:</a:t>
            </a:r>
          </a:p>
          <a:p>
            <a:r>
              <a:rPr lang="uk-UA" dirty="0"/>
              <a:t>&gt; дорослі чи діти, які за станом здоров’я потребують послуг (втратили рухову активність,</a:t>
            </a:r>
          </a:p>
          <a:p>
            <a:r>
              <a:rPr lang="uk-UA" dirty="0"/>
              <a:t>мають інвалідність, невиліковні хвороби, психічні розлади), а також їхні сім’ї</a:t>
            </a:r>
          </a:p>
          <a:p>
            <a:r>
              <a:rPr lang="uk-UA" dirty="0"/>
              <a:t>&gt; сім’ї, які зазнали шкоди внаслідок пожежі, стихійного лиха, катастрофи, бойових дій,</a:t>
            </a:r>
          </a:p>
          <a:p>
            <a:r>
              <a:rPr lang="uk-UA" dirty="0"/>
              <a:t>терористичного акту, збройного конфлікту, тимчасової окупації</a:t>
            </a:r>
          </a:p>
          <a:p>
            <a:r>
              <a:rPr lang="uk-UA" dirty="0"/>
              <a:t>&gt; малозабезпечені сім’ї чи ті, в яких є безробітні</a:t>
            </a:r>
          </a:p>
          <a:p>
            <a:r>
              <a:rPr lang="uk-UA" dirty="0"/>
              <a:t>&gt; сім’ї, які потребують підтримки у вихованні дітей (розлучення, яке впливає на дитину,</a:t>
            </a:r>
          </a:p>
          <a:p>
            <a:r>
              <a:rPr lang="uk-UA" dirty="0"/>
              <a:t>одинокі батьки, сім’ї, в яких батьки ухиляються від обов’язків, сім’ї, які виховують </a:t>
            </a:r>
            <a:r>
              <a:rPr lang="uk-UA" dirty="0" err="1"/>
              <a:t>дітейсиріт</a:t>
            </a:r>
            <a:r>
              <a:rPr lang="uk-UA" dirty="0"/>
              <a:t>, сім’ї, які виховують дітей, тимчасово залишених батьками (батьки-заробітчани)</a:t>
            </a:r>
          </a:p>
          <a:p>
            <a:r>
              <a:rPr lang="uk-UA" dirty="0"/>
              <a:t>&gt; діти-сироти</a:t>
            </a:r>
          </a:p>
          <a:p>
            <a:r>
              <a:rPr lang="uk-UA" dirty="0"/>
              <a:t>&gt; діти, які перебувають в інтернатних заклад</a:t>
            </a:r>
          </a:p>
        </p:txBody>
      </p:sp>
      <p:sp>
        <p:nvSpPr>
          <p:cNvPr id="4" name="Місце для номера слайда 3"/>
          <p:cNvSpPr>
            <a:spLocks noGrp="1"/>
          </p:cNvSpPr>
          <p:nvPr>
            <p:ph type="sldNum" sz="quarter" idx="5"/>
          </p:nvPr>
        </p:nvSpPr>
        <p:spPr/>
        <p:txBody>
          <a:bodyPr/>
          <a:lstStyle/>
          <a:p>
            <a:fld id="{0989D0CC-B60B-450B-A333-7E974289A6B2}" type="slidenum">
              <a:rPr lang="uk-UA" smtClean="0"/>
              <a:t>7</a:t>
            </a:fld>
            <a:endParaRPr lang="uk-UA"/>
          </a:p>
        </p:txBody>
      </p:sp>
    </p:spTree>
    <p:extLst>
      <p:ext uri="{BB962C8B-B14F-4D97-AF65-F5344CB8AC3E}">
        <p14:creationId xmlns:p14="http://schemas.microsoft.com/office/powerpoint/2010/main" val="419192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57188" algn="just"/>
            <a:r>
              <a:rPr lang="uk-UA" sz="1200" b="1" dirty="0">
                <a:solidFill>
                  <a:srgbClr val="213A71"/>
                </a:solidFill>
                <a:latin typeface="Candara" panose="020E0502030303020204" pitchFamily="34" charset="0"/>
              </a:rPr>
              <a:t>Об’єднанням територіальних громад передбачено можливість створення нової інтегрованої моделі надання послуг громадянам за їх місцем проживання. Ця модель спрямовується на об’єднання та інтегрування наявних ресурсів (приміщень, фінансів, кадрів) для розвитку комплексу послуг, які відповідають потребам мешканців громади і є економічно обґрунтованими.</a:t>
            </a:r>
          </a:p>
          <a:p>
            <a:pPr indent="357188" algn="just"/>
            <a:endParaRPr lang="ru-RU" sz="1200" b="1" dirty="0">
              <a:solidFill>
                <a:srgbClr val="213A71"/>
              </a:solidFill>
              <a:latin typeface="Candara" panose="020E0502030303020204" pitchFamily="34" charset="0"/>
            </a:endParaRPr>
          </a:p>
          <a:p>
            <a:pPr indent="357188" algn="just"/>
            <a:r>
              <a:rPr lang="uk-UA" sz="1200" b="1" dirty="0">
                <a:solidFill>
                  <a:srgbClr val="213A71"/>
                </a:solidFill>
                <a:latin typeface="Candara" panose="020E0502030303020204" pitchFamily="34" charset="0"/>
              </a:rPr>
              <a:t>Утворення об’єднаних територіальних громад має супроводжуватися розвитком системи надання послуг у цих громадах за місцем проживання людини, без вилучення її зі звичного середовища проживання, та запровадженням інноваційних послуг,</a:t>
            </a:r>
            <a:r>
              <a:rPr lang="en-US" sz="1200" b="1" dirty="0">
                <a:solidFill>
                  <a:srgbClr val="213A71"/>
                </a:solidFill>
                <a:latin typeface="Candara" panose="020E0502030303020204" pitchFamily="34" charset="0"/>
              </a:rPr>
              <a:t> </a:t>
            </a:r>
            <a:r>
              <a:rPr lang="uk-UA" sz="1200" b="1" dirty="0">
                <a:solidFill>
                  <a:srgbClr val="213A71"/>
                </a:solidFill>
                <a:latin typeface="Candara" panose="020E0502030303020204" pitchFamily="34" charset="0"/>
              </a:rPr>
              <a:t>зокрема, для осіб з інвалідністю, дітей, літніх людей, постраждалих від торгівлі людьми та домашнього насильства тощо.</a:t>
            </a:r>
            <a:endParaRPr lang="en-US" sz="1200" b="1" dirty="0">
              <a:solidFill>
                <a:srgbClr val="213A71"/>
              </a:solidFill>
              <a:latin typeface="Candara" panose="020E0502030303020204" pitchFamily="34" charset="0"/>
            </a:endParaRPr>
          </a:p>
          <a:p>
            <a:endParaRPr lang="uk-UA" dirty="0"/>
          </a:p>
          <a:p>
            <a:r>
              <a:rPr lang="uk-UA" b="1" dirty="0"/>
              <a:t>Соціальна профілактика </a:t>
            </a:r>
            <a:r>
              <a:rPr lang="uk-UA" dirty="0"/>
              <a:t>одна із базових соціальних послуг, яка має надаватись громаді.</a:t>
            </a:r>
          </a:p>
        </p:txBody>
      </p:sp>
      <p:sp>
        <p:nvSpPr>
          <p:cNvPr id="4" name="Номер слайда 3"/>
          <p:cNvSpPr>
            <a:spLocks noGrp="1"/>
          </p:cNvSpPr>
          <p:nvPr>
            <p:ph type="sldNum" sz="quarter" idx="10"/>
          </p:nvPr>
        </p:nvSpPr>
        <p:spPr/>
        <p:txBody>
          <a:bodyPr/>
          <a:lstStyle/>
          <a:p>
            <a:fld id="{0989D0CC-B60B-450B-A333-7E974289A6B2}" type="slidenum">
              <a:rPr lang="uk-UA" smtClean="0"/>
              <a:t>9</a:t>
            </a:fld>
            <a:endParaRPr lang="uk-UA"/>
          </a:p>
        </p:txBody>
      </p:sp>
    </p:spTree>
    <p:extLst>
      <p:ext uri="{BB962C8B-B14F-4D97-AF65-F5344CB8AC3E}">
        <p14:creationId xmlns:p14="http://schemas.microsoft.com/office/powerpoint/2010/main" val="322258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989D0CC-B60B-450B-A333-7E974289A6B2}" type="slidenum">
              <a:rPr lang="uk-UA" smtClean="0"/>
              <a:t>10</a:t>
            </a:fld>
            <a:endParaRPr lang="uk-UA"/>
          </a:p>
        </p:txBody>
      </p:sp>
    </p:spTree>
    <p:extLst>
      <p:ext uri="{BB962C8B-B14F-4D97-AF65-F5344CB8AC3E}">
        <p14:creationId xmlns:p14="http://schemas.microsoft.com/office/powerpoint/2010/main" val="398337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pPr>
              <a:defRPr/>
            </a:pPr>
            <a:fld id="{EFE91FF8-2607-4749-80F2-B81CF6B98BA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AE026990-DFDB-4DD2-8902-C81B61BEB991}" type="slidenum">
              <a:rPr lang="uk-UA" smtClean="0"/>
              <a:pPr>
                <a:defRPr/>
              </a:pPr>
              <a:t>‹№›</a:t>
            </a:fld>
            <a:endParaRPr lang="uk-UA"/>
          </a:p>
        </p:txBody>
      </p:sp>
    </p:spTree>
    <p:extLst>
      <p:ext uri="{BB962C8B-B14F-4D97-AF65-F5344CB8AC3E}">
        <p14:creationId xmlns:p14="http://schemas.microsoft.com/office/powerpoint/2010/main" val="204219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uk-UA"/>
              <a:t>Клацніть, щоб редагувати стиль зразка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4" name="Footer Placeholder 3"/>
          <p:cNvSpPr>
            <a:spLocks noGrp="1"/>
          </p:cNvSpPr>
          <p:nvPr>
            <p:ph type="ftr" sz="quarter" idx="11"/>
          </p:nvPr>
        </p:nvSpPr>
        <p:spPr/>
        <p:txBody>
          <a:bodyPr/>
          <a:lstStyle/>
          <a:p>
            <a:pPr>
              <a:defRPr/>
            </a:pPr>
            <a:endParaRPr lang="uk-UA"/>
          </a:p>
        </p:txBody>
      </p:sp>
      <p:sp>
        <p:nvSpPr>
          <p:cNvPr id="5" name="Slide Number Placeholder 4"/>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142105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51375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2376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294207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uk-UA"/>
              <a:t>Відредагуйте стиль зразка тексту</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862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uk-UA"/>
              <a:t>Відредагуйте стиль зразка тексту</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220645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pPr>
              <a:defRPr/>
            </a:pPr>
            <a:fld id="{554C1E82-1EE8-4BEC-B9B9-EF13E6D08FC4}"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AD19DF61-4339-4B48-8483-3F1F7887971F}" type="slidenum">
              <a:rPr lang="uk-UA" smtClean="0"/>
              <a:pPr>
                <a:defRPr/>
              </a:pPr>
              <a:t>‹№›</a:t>
            </a:fld>
            <a:endParaRPr lang="uk-UA"/>
          </a:p>
        </p:txBody>
      </p:sp>
    </p:spTree>
    <p:extLst>
      <p:ext uri="{BB962C8B-B14F-4D97-AF65-F5344CB8AC3E}">
        <p14:creationId xmlns:p14="http://schemas.microsoft.com/office/powerpoint/2010/main" val="227509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pPr>
              <a:defRPr/>
            </a:pPr>
            <a:fld id="{6553D8EF-B015-45ED-9D8C-D44E40086F0F}"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CD3F8742-C771-4258-82AE-5109F35DF647}" type="slidenum">
              <a:rPr lang="uk-UA" smtClean="0"/>
              <a:pPr>
                <a:defRPr/>
              </a:pPr>
              <a:t>‹№›</a:t>
            </a:fld>
            <a:endParaRPr lang="uk-UA"/>
          </a:p>
        </p:txBody>
      </p:sp>
    </p:spTree>
    <p:extLst>
      <p:ext uri="{BB962C8B-B14F-4D97-AF65-F5344CB8AC3E}">
        <p14:creationId xmlns:p14="http://schemas.microsoft.com/office/powerpoint/2010/main" val="4221320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360577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B9D6D3DB-A18E-41A3-953E-DC6DB85C6311}" type="datetimeFigureOut">
              <a:rPr lang="uk-UA"/>
              <a:pPr>
                <a:defRPr/>
              </a:pPr>
              <a:t>06.12.2021</a:t>
            </a:fld>
            <a:endParaRPr lang="uk-UA"/>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uk-UA"/>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98047BAF-611E-4678-8743-32CB82427E6C}" type="slidenum">
              <a:rPr lang="uk-UA"/>
              <a:pPr>
                <a:defRPr/>
              </a:pPr>
              <a:t>‹№›</a:t>
            </a:fld>
            <a:endParaRPr lang="uk-UA"/>
          </a:p>
        </p:txBody>
      </p:sp>
    </p:spTree>
    <p:extLst>
      <p:ext uri="{BB962C8B-B14F-4D97-AF65-F5344CB8AC3E}">
        <p14:creationId xmlns:p14="http://schemas.microsoft.com/office/powerpoint/2010/main" val="11605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138614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6E7CD204-9C1B-41C4-B9B9-79A8C80017F8}" type="slidenum">
              <a:rPr lang="uk-UA" smtClean="0"/>
              <a:pPr>
                <a:defRPr/>
              </a:pPr>
              <a:t>‹№›</a:t>
            </a:fld>
            <a:endParaRPr lang="uk-UA" dirty="0"/>
          </a:p>
        </p:txBody>
      </p:sp>
    </p:spTree>
    <p:extLst>
      <p:ext uri="{BB962C8B-B14F-4D97-AF65-F5344CB8AC3E}">
        <p14:creationId xmlns:p14="http://schemas.microsoft.com/office/powerpoint/2010/main" val="172272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Клацніть, щоб редагувати стиль зразка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175932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pPr>
              <a:defRPr/>
            </a:pPr>
            <a:fld id="{1AF88A6D-CDBA-4B7E-88D1-03F9B9E519AF}" type="datetimeFigureOut">
              <a:rPr lang="uk-UA" smtClean="0"/>
              <a:pPr>
                <a:defRPr/>
              </a:pPr>
              <a:t>06.12.2021</a:t>
            </a:fld>
            <a:endParaRPr lang="uk-UA"/>
          </a:p>
        </p:txBody>
      </p:sp>
      <p:sp>
        <p:nvSpPr>
          <p:cNvPr id="8" name="Footer Placeholder 7"/>
          <p:cNvSpPr>
            <a:spLocks noGrp="1"/>
          </p:cNvSpPr>
          <p:nvPr>
            <p:ph type="ftr" sz="quarter" idx="11"/>
          </p:nvPr>
        </p:nvSpPr>
        <p:spPr/>
        <p:txBody>
          <a:bodyPr/>
          <a:lstStyle/>
          <a:p>
            <a:pPr>
              <a:defRPr/>
            </a:pPr>
            <a:endParaRPr lang="uk-UA"/>
          </a:p>
        </p:txBody>
      </p:sp>
      <p:sp>
        <p:nvSpPr>
          <p:cNvPr id="9" name="Slide Number Placeholder 8"/>
          <p:cNvSpPr>
            <a:spLocks noGrp="1"/>
          </p:cNvSpPr>
          <p:nvPr>
            <p:ph type="sldNum" sz="quarter" idx="12"/>
          </p:nvPr>
        </p:nvSpPr>
        <p:spPr/>
        <p:txBody>
          <a:bodyPr/>
          <a:lstStyle/>
          <a:p>
            <a:pPr>
              <a:defRPr/>
            </a:pPr>
            <a:fld id="{A4346338-AB68-4FAA-A015-FC352C41DD5F}" type="slidenum">
              <a:rPr lang="uk-UA" smtClean="0"/>
              <a:pPr>
                <a:defRPr/>
              </a:pPr>
              <a:t>‹№›</a:t>
            </a:fld>
            <a:endParaRPr lang="uk-UA"/>
          </a:p>
        </p:txBody>
      </p:sp>
    </p:spTree>
    <p:extLst>
      <p:ext uri="{BB962C8B-B14F-4D97-AF65-F5344CB8AC3E}">
        <p14:creationId xmlns:p14="http://schemas.microsoft.com/office/powerpoint/2010/main" val="384326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pPr>
              <a:defRPr/>
            </a:pPr>
            <a:fld id="{DCC784D1-E20A-4C1A-B44D-0C8DA540FF65}" type="datetimeFigureOut">
              <a:rPr lang="uk-UA" smtClean="0"/>
              <a:pPr>
                <a:defRPr/>
              </a:pPr>
              <a:t>06.12.2021</a:t>
            </a:fld>
            <a:endParaRPr lang="uk-UA"/>
          </a:p>
        </p:txBody>
      </p:sp>
      <p:sp>
        <p:nvSpPr>
          <p:cNvPr id="4" name="Footer Placeholder 3"/>
          <p:cNvSpPr>
            <a:spLocks noGrp="1"/>
          </p:cNvSpPr>
          <p:nvPr>
            <p:ph type="ftr" sz="quarter" idx="11"/>
          </p:nvPr>
        </p:nvSpPr>
        <p:spPr/>
        <p:txBody>
          <a:bodyPr/>
          <a:lstStyle/>
          <a:p>
            <a:pPr>
              <a:defRPr/>
            </a:pPr>
            <a:endParaRPr lang="uk-UA"/>
          </a:p>
        </p:txBody>
      </p:sp>
      <p:sp>
        <p:nvSpPr>
          <p:cNvPr id="5" name="Slide Number Placeholder 4"/>
          <p:cNvSpPr>
            <a:spLocks noGrp="1"/>
          </p:cNvSpPr>
          <p:nvPr>
            <p:ph type="sldNum" sz="quarter" idx="12"/>
          </p:nvPr>
        </p:nvSpPr>
        <p:spPr/>
        <p:txBody>
          <a:bodyPr/>
          <a:lstStyle/>
          <a:p>
            <a:pPr>
              <a:defRPr/>
            </a:pPr>
            <a:fld id="{D79976E6-0D5F-4A30-BE80-EFF3578D038D}" type="slidenum">
              <a:rPr lang="uk-UA" smtClean="0"/>
              <a:pPr>
                <a:defRPr/>
              </a:pPr>
              <a:t>‹№›</a:t>
            </a:fld>
            <a:endParaRPr lang="uk-UA"/>
          </a:p>
        </p:txBody>
      </p:sp>
    </p:spTree>
    <p:extLst>
      <p:ext uri="{BB962C8B-B14F-4D97-AF65-F5344CB8AC3E}">
        <p14:creationId xmlns:p14="http://schemas.microsoft.com/office/powerpoint/2010/main" val="149674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1BABF2-252E-47E7-97A4-CF937A361B5A}" type="datetimeFigureOut">
              <a:rPr lang="uk-UA" smtClean="0"/>
              <a:pPr>
                <a:defRPr/>
              </a:pPr>
              <a:t>06.12.2021</a:t>
            </a:fld>
            <a:endParaRPr lang="uk-UA"/>
          </a:p>
        </p:txBody>
      </p:sp>
      <p:sp>
        <p:nvSpPr>
          <p:cNvPr id="3" name="Footer Placeholder 2"/>
          <p:cNvSpPr>
            <a:spLocks noGrp="1"/>
          </p:cNvSpPr>
          <p:nvPr>
            <p:ph type="ftr" sz="quarter" idx="11"/>
          </p:nvPr>
        </p:nvSpPr>
        <p:spPr/>
        <p:txBody>
          <a:bodyPr/>
          <a:lstStyle/>
          <a:p>
            <a:pPr>
              <a:defRPr/>
            </a:pPr>
            <a:endParaRPr lang="uk-UA"/>
          </a:p>
        </p:txBody>
      </p:sp>
      <p:sp>
        <p:nvSpPr>
          <p:cNvPr id="4" name="Slide Number Placeholder 3"/>
          <p:cNvSpPr>
            <a:spLocks noGrp="1"/>
          </p:cNvSpPr>
          <p:nvPr>
            <p:ph type="sldNum" sz="quarter" idx="12"/>
          </p:nvPr>
        </p:nvSpPr>
        <p:spPr/>
        <p:txBody>
          <a:bodyPr/>
          <a:lstStyle/>
          <a:p>
            <a:pPr>
              <a:defRPr/>
            </a:pPr>
            <a:fld id="{8C2E9C93-EBBF-4406-9A07-9F5B48A84D1E}" type="slidenum">
              <a:rPr lang="uk-UA" smtClean="0"/>
              <a:pPr>
                <a:defRPr/>
              </a:pPr>
              <a:t>‹№›</a:t>
            </a:fld>
            <a:endParaRPr lang="uk-UA"/>
          </a:p>
        </p:txBody>
      </p:sp>
    </p:spTree>
    <p:extLst>
      <p:ext uri="{BB962C8B-B14F-4D97-AF65-F5344CB8AC3E}">
        <p14:creationId xmlns:p14="http://schemas.microsoft.com/office/powerpoint/2010/main" val="174279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332607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pPr>
              <a:defRPr/>
            </a:pPr>
            <a:fld id="{69605F8F-43D9-44E3-BA2D-249B164BD8B0}" type="datetimeFigureOut">
              <a:rPr lang="uk-UA" smtClean="0"/>
              <a:pPr>
                <a:defRPr/>
              </a:pPr>
              <a:t>06.12.2021</a:t>
            </a:fld>
            <a:endParaRPr lang="uk-UA"/>
          </a:p>
        </p:txBody>
      </p:sp>
      <p:sp>
        <p:nvSpPr>
          <p:cNvPr id="6" name="Footer Placeholder 5"/>
          <p:cNvSpPr>
            <a:spLocks noGrp="1"/>
          </p:cNvSpPr>
          <p:nvPr>
            <p:ph type="ftr" sz="quarter" idx="11"/>
          </p:nvPr>
        </p:nvSpPr>
        <p:spPr>
          <a:xfrm>
            <a:off x="533400" y="6172200"/>
            <a:ext cx="5811724" cy="365125"/>
          </a:xfrm>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258210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69605F8F-43D9-44E3-BA2D-249B164BD8B0}" type="datetimeFigureOut">
              <a:rPr lang="uk-UA" smtClean="0"/>
              <a:pPr>
                <a:defRPr/>
              </a:pPr>
              <a:t>06.12.2021</a:t>
            </a:fld>
            <a:endParaRPr lang="uk-UA"/>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uk-UA"/>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6E7CD204-9C1B-41C4-B9B9-79A8C80017F8}" type="slidenum">
              <a:rPr lang="uk-UA" smtClean="0"/>
              <a:pPr>
                <a:defRPr/>
              </a:pPr>
              <a:t>‹№›</a:t>
            </a:fld>
            <a:endParaRPr lang="uk-UA"/>
          </a:p>
        </p:txBody>
      </p:sp>
    </p:spTree>
    <p:extLst>
      <p:ext uri="{BB962C8B-B14F-4D97-AF65-F5344CB8AC3E}">
        <p14:creationId xmlns:p14="http://schemas.microsoft.com/office/powerpoint/2010/main" val="1612719885"/>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pPr eaLnBrk="1" hangingPunct="1"/>
            <a:br>
              <a:rPr lang="uk-UA"/>
            </a:br>
            <a:endParaRPr lang="uk-UA"/>
          </a:p>
        </p:txBody>
      </p:sp>
      <p:sp>
        <p:nvSpPr>
          <p:cNvPr id="13314" name="Підзаголовок 2"/>
          <p:cNvSpPr>
            <a:spLocks noGrp="1"/>
          </p:cNvSpPr>
          <p:nvPr>
            <p:ph type="subTitle" idx="1"/>
          </p:nvPr>
        </p:nvSpPr>
        <p:spPr>
          <a:xfrm>
            <a:off x="355295" y="1811338"/>
            <a:ext cx="7056909" cy="2514600"/>
          </a:xfrm>
        </p:spPr>
        <p:txBody>
          <a:bodyPr/>
          <a:lstStyle/>
          <a:p>
            <a:pPr eaLnBrk="1" hangingPunct="1"/>
            <a:r>
              <a:rPr lang="uk-UA" b="1" dirty="0">
                <a:solidFill>
                  <a:schemeClr val="tx1"/>
                </a:solidFill>
              </a:rPr>
              <a:t> </a:t>
            </a:r>
            <a:endParaRPr lang="en-US" b="1" dirty="0">
              <a:solidFill>
                <a:schemeClr val="tx1"/>
              </a:solidFill>
            </a:endParaRPr>
          </a:p>
          <a:p>
            <a:pPr eaLnBrk="1" hangingPunct="1"/>
            <a:r>
              <a:rPr lang="ru-RU" sz="2800" b="1" dirty="0" err="1">
                <a:solidFill>
                  <a:schemeClr val="tx1"/>
                </a:solidFill>
              </a:rPr>
              <a:t>Механізми</a:t>
            </a:r>
            <a:r>
              <a:rPr lang="ru-RU" sz="2800" b="1" dirty="0">
                <a:solidFill>
                  <a:schemeClr val="tx1"/>
                </a:solidFill>
              </a:rPr>
              <a:t> впровадження </a:t>
            </a:r>
            <a:r>
              <a:rPr lang="ru-RU" sz="2800" b="1" dirty="0" err="1">
                <a:solidFill>
                  <a:schemeClr val="tx1"/>
                </a:solidFill>
              </a:rPr>
              <a:t>Стратегії</a:t>
            </a:r>
            <a:r>
              <a:rPr lang="ru-RU" sz="2800" b="1" dirty="0">
                <a:solidFill>
                  <a:schemeClr val="tx1"/>
                </a:solidFill>
              </a:rPr>
              <a:t> </a:t>
            </a:r>
            <a:r>
              <a:rPr lang="ru-RU" sz="2800" b="1" dirty="0" err="1">
                <a:solidFill>
                  <a:schemeClr val="tx1"/>
                </a:solidFill>
              </a:rPr>
              <a:t>протидії</a:t>
            </a:r>
            <a:r>
              <a:rPr lang="ru-RU" sz="2800" b="1" dirty="0">
                <a:solidFill>
                  <a:schemeClr val="tx1"/>
                </a:solidFill>
              </a:rPr>
              <a:t> </a:t>
            </a:r>
            <a:r>
              <a:rPr lang="ru-RU" sz="2800" b="1" dirty="0" err="1">
                <a:solidFill>
                  <a:schemeClr val="tx1"/>
                </a:solidFill>
              </a:rPr>
              <a:t>алкоголізму</a:t>
            </a:r>
            <a:r>
              <a:rPr lang="ru-RU" sz="2800" b="1" dirty="0">
                <a:solidFill>
                  <a:schemeClr val="tx1"/>
                </a:solidFill>
              </a:rPr>
              <a:t> та </a:t>
            </a:r>
            <a:r>
              <a:rPr lang="ru-RU" sz="2800" b="1" dirty="0" err="1">
                <a:solidFill>
                  <a:schemeClr val="tx1"/>
                </a:solidFill>
              </a:rPr>
              <a:t>наркоманії</a:t>
            </a:r>
            <a:r>
              <a:rPr lang="ru-RU" sz="2800" b="1" dirty="0">
                <a:solidFill>
                  <a:schemeClr val="tx1"/>
                </a:solidFill>
              </a:rPr>
              <a:t>  у </a:t>
            </a:r>
            <a:r>
              <a:rPr lang="ru-RU" sz="2800" b="1" dirty="0" err="1">
                <a:solidFill>
                  <a:schemeClr val="tx1"/>
                </a:solidFill>
              </a:rPr>
              <a:t>Львівській</a:t>
            </a:r>
            <a:r>
              <a:rPr lang="ru-RU" sz="2800" b="1" dirty="0">
                <a:solidFill>
                  <a:schemeClr val="tx1"/>
                </a:solidFill>
              </a:rPr>
              <a:t> </a:t>
            </a:r>
            <a:r>
              <a:rPr lang="ru-RU" sz="2800" b="1" dirty="0" err="1">
                <a:solidFill>
                  <a:schemeClr val="tx1"/>
                </a:solidFill>
              </a:rPr>
              <a:t>області</a:t>
            </a:r>
            <a:r>
              <a:rPr lang="ru-RU" sz="2800" b="1" dirty="0">
                <a:solidFill>
                  <a:schemeClr val="tx1"/>
                </a:solidFill>
              </a:rPr>
              <a:t> в </a:t>
            </a:r>
            <a:r>
              <a:rPr lang="ru-RU" sz="2800" b="1" dirty="0" err="1">
                <a:solidFill>
                  <a:schemeClr val="tx1"/>
                </a:solidFill>
              </a:rPr>
              <a:t>контексті</a:t>
            </a:r>
            <a:r>
              <a:rPr lang="ru-RU" sz="2800" b="1" dirty="0">
                <a:solidFill>
                  <a:schemeClr val="tx1"/>
                </a:solidFill>
              </a:rPr>
              <a:t> </a:t>
            </a:r>
            <a:r>
              <a:rPr lang="ru-RU" sz="2800" b="1" dirty="0" err="1">
                <a:solidFill>
                  <a:schemeClr val="tx1"/>
                </a:solidFill>
              </a:rPr>
              <a:t>децентралізації</a:t>
            </a:r>
            <a:r>
              <a:rPr lang="ru-RU" sz="2800" b="1" dirty="0">
                <a:solidFill>
                  <a:schemeClr val="tx1"/>
                </a:solidFill>
              </a:rPr>
              <a:t> </a:t>
            </a:r>
            <a:r>
              <a:rPr lang="uk-UA" sz="2800" b="1" dirty="0">
                <a:solidFill>
                  <a:schemeClr val="tx1"/>
                </a:solidFill>
              </a:rPr>
              <a:t> </a:t>
            </a:r>
          </a:p>
          <a:p>
            <a:pPr eaLnBrk="1" hangingPunct="1"/>
            <a:endParaRPr lang="uk-UA" b="1" dirty="0">
              <a:solidFill>
                <a:schemeClr val="tx1"/>
              </a:solidFill>
            </a:endParaRPr>
          </a:p>
        </p:txBody>
      </p:sp>
      <p:sp>
        <p:nvSpPr>
          <p:cNvPr id="13316" name="Прямокутник 4"/>
          <p:cNvSpPr>
            <a:spLocks noChangeArrowheads="1"/>
          </p:cNvSpPr>
          <p:nvPr/>
        </p:nvSpPr>
        <p:spPr bwMode="auto">
          <a:xfrm>
            <a:off x="2268538" y="3068638"/>
            <a:ext cx="4572000" cy="641350"/>
          </a:xfrm>
          <a:prstGeom prst="rect">
            <a:avLst/>
          </a:prstGeom>
          <a:noFill/>
          <a:ln w="9525">
            <a:noFill/>
            <a:miter lim="800000"/>
            <a:headEnd/>
            <a:tailEnd/>
          </a:ln>
        </p:spPr>
        <p:txBody>
          <a:bodyPr>
            <a:spAutoFit/>
          </a:bodyPr>
          <a:lstStyle/>
          <a:p>
            <a:br>
              <a:rPr lang="uk-UA">
                <a:latin typeface="Calibri" pitchFamily="34" charset="0"/>
              </a:rPr>
            </a:br>
            <a:endParaRPr lang="uk-UA">
              <a:latin typeface="Calibri" pitchFamily="34" charset="0"/>
            </a:endParaRPr>
          </a:p>
        </p:txBody>
      </p:sp>
      <p:sp>
        <p:nvSpPr>
          <p:cNvPr id="13318" name="Rectangle 6"/>
          <p:cNvSpPr>
            <a:spLocks noChangeArrowheads="1"/>
          </p:cNvSpPr>
          <p:nvPr/>
        </p:nvSpPr>
        <p:spPr bwMode="auto">
          <a:xfrm>
            <a:off x="0" y="0"/>
            <a:ext cx="228600" cy="276225"/>
          </a:xfrm>
          <a:prstGeom prst="rect">
            <a:avLst/>
          </a:prstGeom>
          <a:noFill/>
          <a:ln w="9525">
            <a:noFill/>
            <a:miter lim="800000"/>
            <a:headEnd/>
            <a:tailEnd/>
          </a:ln>
        </p:spPr>
        <p:txBody>
          <a:bodyPr wrap="none" anchor="ctr">
            <a:spAutoFit/>
          </a:bodyPr>
          <a:lstStyle/>
          <a:p>
            <a:pPr algn="just">
              <a:tabLst>
                <a:tab pos="112713" algn="l"/>
              </a:tabLst>
            </a:pPr>
            <a:r>
              <a:rPr lang="en-US" sz="1200">
                <a:solidFill>
                  <a:srgbClr val="1F3864"/>
                </a:solidFill>
                <a:ea typeface="游明朝" charset="-128"/>
              </a:rPr>
              <a:t> </a:t>
            </a:r>
            <a:endParaRPr lang="uk-UA"/>
          </a:p>
        </p:txBody>
      </p:sp>
      <p:sp>
        <p:nvSpPr>
          <p:cNvPr id="13320" name="Заголовок 1"/>
          <p:cNvSpPr>
            <a:spLocks/>
          </p:cNvSpPr>
          <p:nvPr/>
        </p:nvSpPr>
        <p:spPr bwMode="auto">
          <a:xfrm>
            <a:off x="2483768" y="4437063"/>
            <a:ext cx="5976020" cy="1800225"/>
          </a:xfrm>
          <a:prstGeom prst="rect">
            <a:avLst/>
          </a:prstGeom>
          <a:noFill/>
          <a:ln w="9525">
            <a:noFill/>
            <a:miter lim="800000"/>
            <a:headEnd/>
            <a:tailEnd/>
          </a:ln>
        </p:spPr>
        <p:txBody>
          <a:bodyPr anchor="ctr"/>
          <a:lstStyle/>
          <a:p>
            <a:r>
              <a:rPr lang="uk-UA" sz="2400" b="1" i="1" dirty="0">
                <a:latin typeface="Calibri" pitchFamily="34" charset="0"/>
              </a:rPr>
              <a:t> </a:t>
            </a:r>
            <a:br>
              <a:rPr lang="uk-UA" sz="2400" i="1" dirty="0">
                <a:latin typeface="Calibri" pitchFamily="34" charset="0"/>
              </a:rPr>
            </a:br>
            <a:r>
              <a:rPr lang="de-DE" sz="2400" b="1" i="1" dirty="0" err="1">
                <a:latin typeface="Calibri" pitchFamily="34" charset="0"/>
              </a:rPr>
              <a:t>Козак</a:t>
            </a:r>
            <a:r>
              <a:rPr lang="de-DE" sz="2400" b="1" i="1" dirty="0">
                <a:latin typeface="Calibri" pitchFamily="34" charset="0"/>
              </a:rPr>
              <a:t> </a:t>
            </a:r>
            <a:r>
              <a:rPr lang="de-DE" sz="2400" b="1" i="1" dirty="0" err="1">
                <a:latin typeface="Calibri" pitchFamily="34" charset="0"/>
              </a:rPr>
              <a:t>Марта</a:t>
            </a:r>
            <a:r>
              <a:rPr lang="de-DE" sz="2400" i="1" dirty="0">
                <a:latin typeface="Calibri" pitchFamily="34" charset="0"/>
              </a:rPr>
              <a:t> </a:t>
            </a:r>
            <a:br>
              <a:rPr lang="uk-UA" sz="2400" i="1" dirty="0">
                <a:latin typeface="Calibri" pitchFamily="34" charset="0"/>
              </a:rPr>
            </a:br>
            <a:r>
              <a:rPr lang="uk-UA" sz="2400" i="1" dirty="0">
                <a:latin typeface="Calibri" pitchFamily="34" charset="0"/>
              </a:rPr>
              <a:t> </a:t>
            </a:r>
            <a:endParaRPr lang="uk-UA" sz="4400" dirty="0">
              <a:latin typeface="Calibri" pitchFamily="34" charset="0"/>
            </a:endParaRPr>
          </a:p>
        </p:txBody>
      </p:sp>
      <p:pic>
        <p:nvPicPr>
          <p:cNvPr id="2" name="Рисунок 1">
            <a:extLst>
              <a:ext uri="{FF2B5EF4-FFF2-40B4-BE49-F238E27FC236}">
                <a16:creationId xmlns:a16="http://schemas.microsoft.com/office/drawing/2014/main" id="{9AF4A197-A30A-4793-B79D-FD3A9906BD8B}"/>
              </a:ext>
            </a:extLst>
          </p:cNvPr>
          <p:cNvPicPr>
            <a:picLocks noChangeAspect="1"/>
          </p:cNvPicPr>
          <p:nvPr/>
        </p:nvPicPr>
        <p:blipFill>
          <a:blip r:embed="rId3"/>
          <a:stretch>
            <a:fillRect/>
          </a:stretch>
        </p:blipFill>
        <p:spPr>
          <a:xfrm>
            <a:off x="7381890" y="1"/>
            <a:ext cx="175511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6365D-A3A5-4F8F-8DF8-450808656A13}"/>
              </a:ext>
            </a:extLst>
          </p:cNvPr>
          <p:cNvSpPr>
            <a:spLocks noGrp="1"/>
          </p:cNvSpPr>
          <p:nvPr>
            <p:ph type="title"/>
          </p:nvPr>
        </p:nvSpPr>
        <p:spPr>
          <a:xfrm>
            <a:off x="179512" y="332656"/>
            <a:ext cx="8641591" cy="1172771"/>
          </a:xfrm>
        </p:spPr>
        <p:txBody>
          <a:bodyPr>
            <a:normAutofit fontScale="90000"/>
          </a:bodyPr>
          <a:lstStyle/>
          <a:p>
            <a:pPr algn="ctr"/>
            <a:r>
              <a:rPr lang="ru-RU" sz="3200" dirty="0" err="1">
                <a:solidFill>
                  <a:srgbClr val="C00000"/>
                </a:solidFill>
              </a:rPr>
              <a:t>Управління</a:t>
            </a:r>
            <a:r>
              <a:rPr lang="ru-RU" sz="3200" dirty="0">
                <a:solidFill>
                  <a:srgbClr val="C00000"/>
                </a:solidFill>
              </a:rPr>
              <a:t> системою </a:t>
            </a:r>
            <a:r>
              <a:rPr lang="ru-RU" sz="3200" dirty="0" err="1">
                <a:solidFill>
                  <a:srgbClr val="C00000"/>
                </a:solidFill>
              </a:rPr>
              <a:t>надання</a:t>
            </a:r>
            <a:r>
              <a:rPr lang="ru-RU" sz="3200" dirty="0">
                <a:solidFill>
                  <a:srgbClr val="C00000"/>
                </a:solidFill>
              </a:rPr>
              <a:t> </a:t>
            </a:r>
            <a:r>
              <a:rPr lang="ru-RU" sz="3200" dirty="0" err="1">
                <a:solidFill>
                  <a:srgbClr val="C00000"/>
                </a:solidFill>
              </a:rPr>
              <a:t>соцільних</a:t>
            </a:r>
            <a:r>
              <a:rPr lang="ru-RU" sz="3200" dirty="0">
                <a:solidFill>
                  <a:srgbClr val="C00000"/>
                </a:solidFill>
              </a:rPr>
              <a:t> </a:t>
            </a:r>
            <a:r>
              <a:rPr lang="ru-RU" sz="3200" dirty="0" err="1">
                <a:solidFill>
                  <a:srgbClr val="C00000"/>
                </a:solidFill>
              </a:rPr>
              <a:t>послуг</a:t>
            </a:r>
            <a:r>
              <a:rPr lang="ru-RU" sz="3200" dirty="0">
                <a:solidFill>
                  <a:srgbClr val="C00000"/>
                </a:solidFill>
              </a:rPr>
              <a:t> на </a:t>
            </a:r>
            <a:r>
              <a:rPr lang="ru-RU" sz="3200" dirty="0" err="1">
                <a:solidFill>
                  <a:srgbClr val="C00000"/>
                </a:solidFill>
              </a:rPr>
              <a:t>рівні</a:t>
            </a:r>
            <a:r>
              <a:rPr lang="ru-RU" sz="3200" dirty="0">
                <a:solidFill>
                  <a:srgbClr val="C00000"/>
                </a:solidFill>
              </a:rPr>
              <a:t> </a:t>
            </a:r>
            <a:r>
              <a:rPr lang="ru-RU" sz="3200" dirty="0" err="1">
                <a:solidFill>
                  <a:srgbClr val="C00000"/>
                </a:solidFill>
              </a:rPr>
              <a:t>територіальної</a:t>
            </a:r>
            <a:r>
              <a:rPr lang="ru-RU" sz="3200" dirty="0">
                <a:solidFill>
                  <a:srgbClr val="C00000"/>
                </a:solidFill>
              </a:rPr>
              <a:t> </a:t>
            </a:r>
            <a:r>
              <a:rPr lang="ru-RU" sz="3200" dirty="0" err="1">
                <a:solidFill>
                  <a:srgbClr val="C00000"/>
                </a:solidFill>
              </a:rPr>
              <a:t>громади</a:t>
            </a:r>
            <a:endParaRPr lang="uk-UA" sz="3200" dirty="0">
              <a:solidFill>
                <a:srgbClr val="C00000"/>
              </a:solidFill>
            </a:endParaRPr>
          </a:p>
        </p:txBody>
      </p:sp>
      <p:pic>
        <p:nvPicPr>
          <p:cNvPr id="4" name="Місце для вмісту 3">
            <a:extLst>
              <a:ext uri="{FF2B5EF4-FFF2-40B4-BE49-F238E27FC236}">
                <a16:creationId xmlns:a16="http://schemas.microsoft.com/office/drawing/2014/main" id="{3139B73D-D123-4E92-82BD-356C006D2800}"/>
              </a:ext>
            </a:extLst>
          </p:cNvPr>
          <p:cNvPicPr>
            <a:picLocks noGrp="1"/>
          </p:cNvPicPr>
          <p:nvPr>
            <p:ph idx="1"/>
          </p:nvPr>
        </p:nvPicPr>
        <p:blipFill>
          <a:blip r:embed="rId3"/>
          <a:stretch>
            <a:fillRect/>
          </a:stretch>
        </p:blipFill>
        <p:spPr>
          <a:xfrm>
            <a:off x="1367644" y="1772816"/>
            <a:ext cx="6408712" cy="4680520"/>
          </a:xfrm>
          <a:prstGeom prst="rect">
            <a:avLst/>
          </a:prstGeom>
        </p:spPr>
      </p:pic>
    </p:spTree>
    <p:extLst>
      <p:ext uri="{BB962C8B-B14F-4D97-AF65-F5344CB8AC3E}">
        <p14:creationId xmlns:p14="http://schemas.microsoft.com/office/powerpoint/2010/main" val="46940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ECF17-4C68-4069-BA7D-33226EB6BA58}"/>
              </a:ext>
            </a:extLst>
          </p:cNvPr>
          <p:cNvSpPr>
            <a:spLocks noGrp="1"/>
          </p:cNvSpPr>
          <p:nvPr>
            <p:ph type="title"/>
          </p:nvPr>
        </p:nvSpPr>
        <p:spPr>
          <a:xfrm>
            <a:off x="1763688" y="274638"/>
            <a:ext cx="6923112" cy="1143000"/>
          </a:xfrm>
        </p:spPr>
        <p:txBody>
          <a:bodyPr>
            <a:normAutofit fontScale="90000"/>
          </a:bodyPr>
          <a:lstStyle/>
          <a:p>
            <a:r>
              <a:rPr lang="ru-RU" sz="3600" b="1" dirty="0" err="1"/>
              <a:t>Принципи</a:t>
            </a:r>
            <a:r>
              <a:rPr lang="ru-RU" sz="3600" b="1" dirty="0"/>
              <a:t> </a:t>
            </a:r>
            <a:r>
              <a:rPr lang="ru-RU" sz="3600" b="1" dirty="0" err="1"/>
              <a:t>створення</a:t>
            </a:r>
            <a:r>
              <a:rPr lang="ru-RU" sz="3600" b="1" dirty="0"/>
              <a:t> </a:t>
            </a:r>
            <a:r>
              <a:rPr lang="ru-RU" sz="3600" b="1" dirty="0" err="1"/>
              <a:t>стратегії</a:t>
            </a:r>
            <a:r>
              <a:rPr lang="ru-RU" sz="3600" b="1" dirty="0"/>
              <a:t> </a:t>
            </a:r>
            <a:r>
              <a:rPr lang="ru-RU" sz="3600" b="1" dirty="0" err="1"/>
              <a:t>протидії</a:t>
            </a:r>
            <a:r>
              <a:rPr lang="ru-RU" sz="3600" b="1" dirty="0"/>
              <a:t> </a:t>
            </a:r>
            <a:r>
              <a:rPr lang="ru-RU" sz="3600" b="1" dirty="0" err="1"/>
              <a:t>залежностям</a:t>
            </a:r>
            <a:r>
              <a:rPr lang="ru-RU" sz="3600" b="1" dirty="0"/>
              <a:t> в ОТГ </a:t>
            </a:r>
            <a:endParaRPr lang="uk-UA" sz="3600" b="1" dirty="0"/>
          </a:p>
        </p:txBody>
      </p:sp>
      <p:sp>
        <p:nvSpPr>
          <p:cNvPr id="6" name="Місце для вмісту 5">
            <a:extLst>
              <a:ext uri="{FF2B5EF4-FFF2-40B4-BE49-F238E27FC236}">
                <a16:creationId xmlns:a16="http://schemas.microsoft.com/office/drawing/2014/main" id="{31EDE851-1C70-4E64-A14F-8EFFE3123FBE}"/>
              </a:ext>
            </a:extLst>
          </p:cNvPr>
          <p:cNvSpPr>
            <a:spLocks noGrp="1"/>
          </p:cNvSpPr>
          <p:nvPr>
            <p:ph sz="half" idx="2"/>
          </p:nvPr>
        </p:nvSpPr>
        <p:spPr>
          <a:xfrm>
            <a:off x="2267744" y="1600200"/>
            <a:ext cx="6419056" cy="4525963"/>
          </a:xfrm>
        </p:spPr>
        <p:txBody>
          <a:bodyPr>
            <a:normAutofit lnSpcReduction="10000"/>
          </a:bodyPr>
          <a:lstStyle/>
          <a:p>
            <a:pPr>
              <a:buFont typeface="Wingdings" panose="05000000000000000000" pitchFamily="2" charset="2"/>
              <a:buChar char="v"/>
            </a:pPr>
            <a:r>
              <a:rPr lang="uk-UA" sz="4000" dirty="0"/>
              <a:t>Реалізму </a:t>
            </a:r>
          </a:p>
          <a:p>
            <a:pPr>
              <a:buFont typeface="Wingdings" panose="05000000000000000000" pitchFamily="2" charset="2"/>
              <a:buChar char="v"/>
            </a:pPr>
            <a:r>
              <a:rPr lang="uk-UA" sz="4000" dirty="0"/>
              <a:t>Універсальності </a:t>
            </a:r>
          </a:p>
          <a:p>
            <a:pPr>
              <a:buFont typeface="Wingdings" panose="05000000000000000000" pitchFamily="2" charset="2"/>
              <a:buChar char="v"/>
            </a:pPr>
            <a:r>
              <a:rPr lang="uk-UA" sz="4000" dirty="0"/>
              <a:t>Участі </a:t>
            </a:r>
          </a:p>
          <a:p>
            <a:pPr>
              <a:buFont typeface="Wingdings" panose="05000000000000000000" pitchFamily="2" charset="2"/>
              <a:buChar char="v"/>
            </a:pPr>
            <a:r>
              <a:rPr lang="uk-UA" sz="4000" dirty="0"/>
              <a:t>Узгодженості </a:t>
            </a:r>
          </a:p>
          <a:p>
            <a:pPr>
              <a:buFont typeface="Wingdings" panose="05000000000000000000" pitchFamily="2" charset="2"/>
              <a:buChar char="v"/>
            </a:pPr>
            <a:r>
              <a:rPr lang="uk-UA" sz="4000" dirty="0"/>
              <a:t>Соціального партнерства </a:t>
            </a:r>
          </a:p>
        </p:txBody>
      </p:sp>
      <p:pic>
        <p:nvPicPr>
          <p:cNvPr id="5" name="Рисунок 4">
            <a:extLst>
              <a:ext uri="{FF2B5EF4-FFF2-40B4-BE49-F238E27FC236}">
                <a16:creationId xmlns:a16="http://schemas.microsoft.com/office/drawing/2014/main" id="{11A41142-8705-4610-821C-C0CCE597B83F}"/>
              </a:ext>
            </a:extLst>
          </p:cNvPr>
          <p:cNvPicPr>
            <a:picLocks noChangeAspect="1"/>
          </p:cNvPicPr>
          <p:nvPr/>
        </p:nvPicPr>
        <p:blipFill>
          <a:blip r:embed="rId3"/>
          <a:stretch>
            <a:fillRect/>
          </a:stretch>
        </p:blipFill>
        <p:spPr>
          <a:xfrm>
            <a:off x="1" y="0"/>
            <a:ext cx="1475655" cy="6858000"/>
          </a:xfrm>
          <a:prstGeom prst="rect">
            <a:avLst/>
          </a:prstGeom>
          <a:noFill/>
        </p:spPr>
      </p:pic>
    </p:spTree>
    <p:extLst>
      <p:ext uri="{BB962C8B-B14F-4D97-AF65-F5344CB8AC3E}">
        <p14:creationId xmlns:p14="http://schemas.microsoft.com/office/powerpoint/2010/main" val="393498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1979712" y="332655"/>
            <a:ext cx="6408712" cy="850947"/>
          </a:xfrm>
        </p:spPr>
        <p:txBody>
          <a:bodyPr>
            <a:normAutofit fontScale="90000"/>
          </a:bodyPr>
          <a:lstStyle/>
          <a:p>
            <a:r>
              <a:rPr lang="ru-RU" sz="4000" b="1" dirty="0"/>
              <a:t> </a:t>
            </a:r>
            <a:r>
              <a:rPr lang="ru-RU" sz="3200" b="1" dirty="0"/>
              <a:t>Впровадження </a:t>
            </a:r>
            <a:r>
              <a:rPr lang="ru-RU" sz="3200" b="1" dirty="0" err="1"/>
              <a:t>Стратегії</a:t>
            </a:r>
            <a:r>
              <a:rPr lang="ru-RU" sz="3200" b="1" dirty="0"/>
              <a:t> </a:t>
            </a:r>
            <a:r>
              <a:rPr lang="ru-RU" sz="3200" b="1" dirty="0" err="1"/>
              <a:t>протидії</a:t>
            </a:r>
            <a:r>
              <a:rPr lang="ru-RU" sz="3200" b="1" dirty="0"/>
              <a:t> </a:t>
            </a:r>
            <a:r>
              <a:rPr lang="ru-RU" sz="3200" b="1" dirty="0" err="1"/>
              <a:t>алкоголізму</a:t>
            </a:r>
            <a:r>
              <a:rPr lang="ru-RU" sz="3200" b="1" dirty="0"/>
              <a:t> та </a:t>
            </a:r>
            <a:r>
              <a:rPr lang="ru-RU" sz="3200" b="1" dirty="0" err="1"/>
              <a:t>наркоманії</a:t>
            </a:r>
            <a:r>
              <a:rPr lang="ru-RU" sz="3200" b="1" dirty="0"/>
              <a:t>   </a:t>
            </a:r>
            <a:r>
              <a:rPr lang="ru-RU" sz="3200" b="1" dirty="0" err="1"/>
              <a:t>нарівні</a:t>
            </a:r>
            <a:r>
              <a:rPr lang="ru-RU" sz="3200" b="1" dirty="0"/>
              <a:t>  ОТГ </a:t>
            </a:r>
          </a:p>
        </p:txBody>
      </p:sp>
      <p:graphicFrame>
        <p:nvGraphicFramePr>
          <p:cNvPr id="3" name="Схема 2">
            <a:extLst>
              <a:ext uri="{FF2B5EF4-FFF2-40B4-BE49-F238E27FC236}">
                <a16:creationId xmlns:a16="http://schemas.microsoft.com/office/drawing/2014/main" id="{84140281-E19A-41F4-976F-6E890C8C57FC}"/>
              </a:ext>
            </a:extLst>
          </p:cNvPr>
          <p:cNvGraphicFramePr/>
          <p:nvPr>
            <p:extLst>
              <p:ext uri="{D42A27DB-BD31-4B8C-83A1-F6EECF244321}">
                <p14:modId xmlns:p14="http://schemas.microsoft.com/office/powerpoint/2010/main" val="2186655441"/>
              </p:ext>
            </p:extLst>
          </p:nvPr>
        </p:nvGraphicFramePr>
        <p:xfrm>
          <a:off x="1907704" y="1844824"/>
          <a:ext cx="6120679" cy="354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a:extLst>
              <a:ext uri="{FF2B5EF4-FFF2-40B4-BE49-F238E27FC236}">
                <a16:creationId xmlns:a16="http://schemas.microsoft.com/office/drawing/2014/main" id="{2C45D2D2-CD48-497D-8879-3D7E0FA61215}"/>
              </a:ext>
            </a:extLst>
          </p:cNvPr>
          <p:cNvPicPr>
            <a:picLocks noChangeAspect="1"/>
          </p:cNvPicPr>
          <p:nvPr/>
        </p:nvPicPr>
        <p:blipFill>
          <a:blip r:embed="rId8"/>
          <a:stretch>
            <a:fillRect/>
          </a:stretch>
        </p:blipFill>
        <p:spPr>
          <a:xfrm>
            <a:off x="1" y="0"/>
            <a:ext cx="1475656"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B2333C-A7C5-424F-9585-54F2A874C0EE}"/>
              </a:ext>
            </a:extLst>
          </p:cNvPr>
          <p:cNvSpPr>
            <a:spLocks noGrp="1"/>
          </p:cNvSpPr>
          <p:nvPr>
            <p:ph type="title"/>
          </p:nvPr>
        </p:nvSpPr>
        <p:spPr>
          <a:xfrm>
            <a:off x="971600" y="641226"/>
            <a:ext cx="6554867" cy="1524000"/>
          </a:xfrm>
        </p:spPr>
        <p:txBody>
          <a:bodyPr>
            <a:normAutofit fontScale="90000"/>
          </a:bodyPr>
          <a:lstStyle/>
          <a:p>
            <a:r>
              <a:rPr lang="uk-UA" dirty="0"/>
              <a:t>Процес планування соціальних послуг: від визначення потреб до фінансування</a:t>
            </a:r>
          </a:p>
        </p:txBody>
      </p:sp>
      <p:pic>
        <p:nvPicPr>
          <p:cNvPr id="4" name="Місце для вмісту 3">
            <a:extLst>
              <a:ext uri="{FF2B5EF4-FFF2-40B4-BE49-F238E27FC236}">
                <a16:creationId xmlns:a16="http://schemas.microsoft.com/office/drawing/2014/main" id="{A7EE28D8-A3D8-43D0-A97F-91B7ED8018F5}"/>
              </a:ext>
            </a:extLst>
          </p:cNvPr>
          <p:cNvPicPr>
            <a:picLocks noGrp="1"/>
          </p:cNvPicPr>
          <p:nvPr>
            <p:ph idx="1"/>
          </p:nvPr>
        </p:nvPicPr>
        <p:blipFill>
          <a:blip r:embed="rId2"/>
          <a:stretch>
            <a:fillRect/>
          </a:stretch>
        </p:blipFill>
        <p:spPr>
          <a:xfrm>
            <a:off x="861721" y="3212976"/>
            <a:ext cx="6647234" cy="1523999"/>
          </a:xfrm>
          <a:prstGeom prst="rect">
            <a:avLst/>
          </a:prstGeom>
        </p:spPr>
      </p:pic>
    </p:spTree>
    <p:extLst>
      <p:ext uri="{BB962C8B-B14F-4D97-AF65-F5344CB8AC3E}">
        <p14:creationId xmlns:p14="http://schemas.microsoft.com/office/powerpoint/2010/main" val="410238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p:cNvSpPr>
          <p:nvPr>
            <p:ph type="title"/>
          </p:nvPr>
        </p:nvSpPr>
        <p:spPr>
          <a:xfrm>
            <a:off x="1548124" y="503821"/>
            <a:ext cx="7149789" cy="1143000"/>
          </a:xfrm>
        </p:spPr>
        <p:txBody>
          <a:bodyPr>
            <a:normAutofit/>
          </a:bodyPr>
          <a:lstStyle/>
          <a:p>
            <a:pPr algn="ctr"/>
            <a:r>
              <a:rPr lang="uk-UA" dirty="0"/>
              <a:t> Оцінка потреб   на рівні громади (приклад)  </a:t>
            </a:r>
            <a:endParaRPr lang="ru-RU" dirty="0"/>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3670962245"/>
              </p:ext>
            </p:extLst>
          </p:nvPr>
        </p:nvGraphicFramePr>
        <p:xfrm>
          <a:off x="1835696" y="1913223"/>
          <a:ext cx="6738701" cy="4434904"/>
        </p:xfrm>
        <a:graphic>
          <a:graphicData uri="http://schemas.openxmlformats.org/drawingml/2006/chart">
            <c:chart xmlns:c="http://schemas.openxmlformats.org/drawingml/2006/chart" xmlns:r="http://schemas.openxmlformats.org/officeDocument/2006/relationships" r:id="rId3"/>
          </a:graphicData>
        </a:graphic>
      </p:graphicFrame>
      <p:pic>
        <p:nvPicPr>
          <p:cNvPr id="2" name="Рисунок 1">
            <a:extLst>
              <a:ext uri="{FF2B5EF4-FFF2-40B4-BE49-F238E27FC236}">
                <a16:creationId xmlns:a16="http://schemas.microsoft.com/office/drawing/2014/main" id="{9F99B8B9-80DF-48A3-BC9A-741C4D9B65C1}"/>
              </a:ext>
            </a:extLst>
          </p:cNvPr>
          <p:cNvPicPr>
            <a:picLocks noChangeAspect="1"/>
          </p:cNvPicPr>
          <p:nvPr/>
        </p:nvPicPr>
        <p:blipFill>
          <a:blip r:embed="rId4"/>
          <a:stretch>
            <a:fillRect/>
          </a:stretch>
        </p:blipFill>
        <p:spPr>
          <a:xfrm>
            <a:off x="-36973" y="1"/>
            <a:ext cx="1440621"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p:cNvSpPr>
          <p:nvPr>
            <p:ph type="title"/>
          </p:nvPr>
        </p:nvSpPr>
        <p:spPr>
          <a:xfrm>
            <a:off x="1835696" y="548680"/>
            <a:ext cx="6779096" cy="1143000"/>
          </a:xfrm>
        </p:spPr>
        <p:txBody>
          <a:bodyPr>
            <a:normAutofit fontScale="90000"/>
          </a:bodyPr>
          <a:lstStyle/>
          <a:p>
            <a:r>
              <a:rPr lang="uk-UA" sz="4000" dirty="0"/>
              <a:t> Концептуалізація соціальних  послуг  на рівні громади </a:t>
            </a:r>
            <a:endParaRPr lang="ru-RU" sz="4000" dirty="0"/>
          </a:p>
        </p:txBody>
      </p:sp>
      <p:graphicFrame>
        <p:nvGraphicFramePr>
          <p:cNvPr id="35846" name="Object 6"/>
          <p:cNvGraphicFramePr>
            <a:graphicFrameLocks noChangeAspect="1"/>
          </p:cNvGraphicFramePr>
          <p:nvPr>
            <p:extLst>
              <p:ext uri="{D42A27DB-BD31-4B8C-83A1-F6EECF244321}">
                <p14:modId xmlns:p14="http://schemas.microsoft.com/office/powerpoint/2010/main" val="1849436340"/>
              </p:ext>
            </p:extLst>
          </p:nvPr>
        </p:nvGraphicFramePr>
        <p:xfrm>
          <a:off x="1763713" y="2060575"/>
          <a:ext cx="6262687" cy="4522788"/>
        </p:xfrm>
        <a:graphic>
          <a:graphicData uri="http://schemas.openxmlformats.org/presentationml/2006/ole">
            <mc:AlternateContent xmlns:mc="http://schemas.openxmlformats.org/markup-compatibility/2006">
              <mc:Choice xmlns:v="urn:schemas-microsoft-com:vml" Requires="v">
                <p:oleObj spid="_x0000_s35879" name="Chart" r:id="rId4" imgW="6286383" imgH="2371636" progId="Excel.Chart.8">
                  <p:embed/>
                </p:oleObj>
              </mc:Choice>
              <mc:Fallback>
                <p:oleObj name="Chart" r:id="rId4" imgW="6286383" imgH="2371636" progId="Excel.Char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2060575"/>
                        <a:ext cx="6262687" cy="4522788"/>
                      </a:xfrm>
                      <a:prstGeom prst="rect">
                        <a:avLst/>
                      </a:prstGeom>
                      <a:noFill/>
                    </p:spPr>
                  </p:pic>
                </p:oleObj>
              </mc:Fallback>
            </mc:AlternateContent>
          </a:graphicData>
        </a:graphic>
      </p:graphicFrame>
      <p:pic>
        <p:nvPicPr>
          <p:cNvPr id="2" name="Рисунок 1">
            <a:extLst>
              <a:ext uri="{FF2B5EF4-FFF2-40B4-BE49-F238E27FC236}">
                <a16:creationId xmlns:a16="http://schemas.microsoft.com/office/drawing/2014/main" id="{4A37C0F6-B645-4474-BEA4-7B9BDC0D561C}"/>
              </a:ext>
            </a:extLst>
          </p:cNvPr>
          <p:cNvPicPr>
            <a:picLocks noChangeAspect="1"/>
          </p:cNvPicPr>
          <p:nvPr/>
        </p:nvPicPr>
        <p:blipFill>
          <a:blip r:embed="rId6"/>
          <a:stretch>
            <a:fillRect/>
          </a:stretch>
        </p:blipFill>
        <p:spPr>
          <a:xfrm>
            <a:off x="-1" y="1"/>
            <a:ext cx="140364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F01F5-7D2B-4A55-AE47-A4E5DA602633}"/>
              </a:ext>
            </a:extLst>
          </p:cNvPr>
          <p:cNvSpPr>
            <a:spLocks noGrp="1"/>
          </p:cNvSpPr>
          <p:nvPr>
            <p:ph type="title"/>
          </p:nvPr>
        </p:nvSpPr>
        <p:spPr>
          <a:xfrm>
            <a:off x="719014" y="260648"/>
            <a:ext cx="6554867" cy="1524000"/>
          </a:xfrm>
        </p:spPr>
        <p:txBody>
          <a:bodyPr>
            <a:normAutofit fontScale="90000"/>
          </a:bodyPr>
          <a:lstStyle/>
          <a:p>
            <a:r>
              <a:rPr lang="uk-UA" dirty="0">
                <a:effectLst>
                  <a:outerShdw blurRad="38100" dist="38100" dir="2700000" algn="tl">
                    <a:srgbClr val="000000">
                      <a:alpha val="43137"/>
                    </a:srgbClr>
                  </a:outerShdw>
                </a:effectLst>
              </a:rPr>
              <a:t>Ресурси активізації громади у сфері надання соціальних послуг</a:t>
            </a:r>
          </a:p>
        </p:txBody>
      </p:sp>
      <p:graphicFrame>
        <p:nvGraphicFramePr>
          <p:cNvPr id="4" name="Місце для вмісту 3">
            <a:extLst>
              <a:ext uri="{FF2B5EF4-FFF2-40B4-BE49-F238E27FC236}">
                <a16:creationId xmlns:a16="http://schemas.microsoft.com/office/drawing/2014/main" id="{6DA0C313-33A0-49FE-9EC1-2D6CA1E590BD}"/>
              </a:ext>
            </a:extLst>
          </p:cNvPr>
          <p:cNvGraphicFramePr>
            <a:graphicFrameLocks noGrp="1"/>
          </p:cNvGraphicFramePr>
          <p:nvPr>
            <p:ph idx="1"/>
            <p:extLst>
              <p:ext uri="{D42A27DB-BD31-4B8C-83A1-F6EECF244321}">
                <p14:modId xmlns:p14="http://schemas.microsoft.com/office/powerpoint/2010/main" val="427253664"/>
              </p:ext>
            </p:extLst>
          </p:nvPr>
        </p:nvGraphicFramePr>
        <p:xfrm>
          <a:off x="395536" y="1916832"/>
          <a:ext cx="7927032" cy="419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59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60648"/>
            <a:ext cx="7101703" cy="1143000"/>
          </a:xfrm>
        </p:spPr>
        <p:txBody>
          <a:bodyPr rtlCol="0">
            <a:normAutofit fontScale="90000"/>
          </a:bodyPr>
          <a:lstStyle/>
          <a:p>
            <a:pPr eaLnBrk="1" fontAlgn="auto" hangingPunct="1">
              <a:spcAft>
                <a:spcPts val="0"/>
              </a:spcAft>
              <a:defRPr/>
            </a:pPr>
            <a:r>
              <a:rPr lang="uk-UA" b="1" dirty="0"/>
              <a:t> Оцінка  ресурсів необхідних для ефективної  роботи з </a:t>
            </a:r>
            <a:r>
              <a:rPr lang="uk-UA" b="1" dirty="0" err="1"/>
              <a:t>узалежненнями</a:t>
            </a:r>
            <a:r>
              <a:rPr lang="uk-UA" b="1" dirty="0"/>
              <a:t> в  ОТГ   </a:t>
            </a:r>
          </a:p>
        </p:txBody>
      </p:sp>
      <p:sp>
        <p:nvSpPr>
          <p:cNvPr id="23554" name="Місце для вмісту 2"/>
          <p:cNvSpPr>
            <a:spLocks noGrp="1"/>
          </p:cNvSpPr>
          <p:nvPr>
            <p:ph idx="1"/>
          </p:nvPr>
        </p:nvSpPr>
        <p:spPr>
          <a:xfrm>
            <a:off x="1835696" y="1600200"/>
            <a:ext cx="6851104" cy="4525963"/>
          </a:xfrm>
        </p:spPr>
        <p:txBody>
          <a:bodyPr>
            <a:normAutofit fontScale="92500"/>
          </a:bodyPr>
          <a:lstStyle/>
          <a:p>
            <a:pPr eaLnBrk="1" hangingPunct="1">
              <a:lnSpc>
                <a:spcPct val="80000"/>
              </a:lnSpc>
            </a:pPr>
            <a:r>
              <a:rPr lang="uk-UA" sz="3400" b="1" dirty="0"/>
              <a:t> </a:t>
            </a:r>
            <a:r>
              <a:rPr lang="uk-UA" sz="2800" b="1" dirty="0"/>
              <a:t>Людські  ( </a:t>
            </a:r>
            <a:r>
              <a:rPr lang="uk-UA" sz="2800" i="1" dirty="0">
                <a:ln w="0"/>
                <a:solidFill>
                  <a:schemeClr val="tx1"/>
                </a:solidFill>
                <a:effectLst>
                  <a:outerShdw blurRad="38100" dist="19050" dir="2700000" algn="tl" rotWithShape="0">
                    <a:schemeClr val="dk1">
                      <a:alpha val="40000"/>
                    </a:schemeClr>
                  </a:outerShdw>
                </a:effectLst>
              </a:rPr>
              <a:t>староста , ФСР,  освітяни,  медичні працівники,  представники  релігійних згромаджень,   громадські організації, активні громадяни </a:t>
            </a:r>
            <a:r>
              <a:rPr lang="uk-UA" sz="2800" i="1" dirty="0"/>
              <a:t>) </a:t>
            </a:r>
          </a:p>
          <a:p>
            <a:pPr eaLnBrk="1" hangingPunct="1">
              <a:lnSpc>
                <a:spcPct val="80000"/>
              </a:lnSpc>
            </a:pPr>
            <a:r>
              <a:rPr lang="uk-UA" sz="2800" dirty="0"/>
              <a:t>  </a:t>
            </a:r>
            <a:r>
              <a:rPr lang="uk-UA" sz="2800" b="1" dirty="0"/>
              <a:t>Матеріальні ресурси  </a:t>
            </a:r>
            <a:r>
              <a:rPr lang="uk-UA" sz="2800" i="1" dirty="0"/>
              <a:t>( </a:t>
            </a:r>
            <a:r>
              <a:rPr lang="uk-UA" sz="2800" i="1" dirty="0">
                <a:ln w="0"/>
                <a:solidFill>
                  <a:schemeClr val="tx1"/>
                </a:solidFill>
                <a:effectLst>
                  <a:outerShdw blurRad="38100" dist="19050" dir="2700000" algn="tl" rotWithShape="0">
                    <a:schemeClr val="dk1">
                      <a:alpha val="40000"/>
                    </a:schemeClr>
                  </a:outerShdw>
                </a:effectLst>
              </a:rPr>
              <a:t>приміщення: адміністрації, клубу, освітніх закладів, ФАПів, церков,  транспорт ,тощо</a:t>
            </a:r>
            <a:r>
              <a:rPr lang="uk-UA" sz="2800" i="1" dirty="0"/>
              <a:t>)</a:t>
            </a:r>
          </a:p>
          <a:p>
            <a:pPr eaLnBrk="1" hangingPunct="1">
              <a:lnSpc>
                <a:spcPct val="80000"/>
              </a:lnSpc>
            </a:pPr>
            <a:r>
              <a:rPr lang="uk-UA" sz="2800" dirty="0"/>
              <a:t> </a:t>
            </a:r>
            <a:r>
              <a:rPr lang="uk-UA" sz="2800" b="1" dirty="0"/>
              <a:t>Фінансов</a:t>
            </a:r>
            <a:r>
              <a:rPr lang="uk-UA" sz="2800" dirty="0"/>
              <a:t>і  (</a:t>
            </a:r>
            <a:r>
              <a:rPr lang="uk-UA" sz="2800" i="1" dirty="0">
                <a:ln w="0"/>
                <a:solidFill>
                  <a:schemeClr val="tx1"/>
                </a:solidFill>
                <a:effectLst>
                  <a:outerShdw blurRad="38100" dist="19050" dir="2700000" algn="tl" rotWithShape="0">
                    <a:schemeClr val="dk1">
                      <a:alpha val="40000"/>
                    </a:schemeClr>
                  </a:outerShdw>
                </a:effectLst>
              </a:rPr>
              <a:t>субвенція з державного</a:t>
            </a:r>
          </a:p>
          <a:p>
            <a:pPr eaLnBrk="1" hangingPunct="1">
              <a:lnSpc>
                <a:spcPct val="80000"/>
              </a:lnSpc>
              <a:buFont typeface="Arial" charset="0"/>
              <a:buNone/>
            </a:pPr>
            <a:r>
              <a:rPr lang="uk-UA" sz="2800" i="1" dirty="0">
                <a:ln w="0"/>
                <a:solidFill>
                  <a:schemeClr val="tx1"/>
                </a:solidFill>
                <a:effectLst>
                  <a:outerShdw blurRad="38100" dist="19050" dir="2700000" algn="tl" rotWithShape="0">
                    <a:schemeClr val="dk1">
                      <a:alpha val="40000"/>
                    </a:schemeClr>
                  </a:outerShdw>
                </a:effectLst>
              </a:rPr>
              <a:t>Бюджету ; кошти місцевого бюджету ; благодійні внески ; донорські кошти</a:t>
            </a:r>
            <a:r>
              <a:rPr lang="uk-UA" sz="2800" i="1" dirty="0"/>
              <a:t>) </a:t>
            </a:r>
          </a:p>
          <a:p>
            <a:pPr eaLnBrk="1" hangingPunct="1">
              <a:lnSpc>
                <a:spcPct val="80000"/>
              </a:lnSpc>
              <a:buFont typeface="Arial" charset="0"/>
              <a:buNone/>
            </a:pPr>
            <a:r>
              <a:rPr lang="uk-UA" sz="2700" b="1" dirty="0"/>
              <a:t> </a:t>
            </a:r>
            <a:endParaRPr lang="uk-UA" sz="2700" dirty="0"/>
          </a:p>
        </p:txBody>
      </p:sp>
      <p:pic>
        <p:nvPicPr>
          <p:cNvPr id="3" name="Рисунок 2">
            <a:extLst>
              <a:ext uri="{FF2B5EF4-FFF2-40B4-BE49-F238E27FC236}">
                <a16:creationId xmlns:a16="http://schemas.microsoft.com/office/drawing/2014/main" id="{EF322AA1-F8A7-4014-BF7B-432B56A18765}"/>
              </a:ext>
            </a:extLst>
          </p:cNvPr>
          <p:cNvPicPr>
            <a:picLocks noChangeAspect="1"/>
          </p:cNvPicPr>
          <p:nvPr/>
        </p:nvPicPr>
        <p:blipFill>
          <a:blip r:embed="rId3"/>
          <a:stretch>
            <a:fillRect/>
          </a:stretch>
        </p:blipFill>
        <p:spPr>
          <a:xfrm>
            <a:off x="0" y="0"/>
            <a:ext cx="1547664" cy="68579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8367" y="4226140"/>
            <a:ext cx="6554867" cy="1524000"/>
          </a:xfrm>
        </p:spPr>
        <p:txBody>
          <a:bodyPr rtlCol="0">
            <a:normAutofit/>
          </a:bodyPr>
          <a:lstStyle/>
          <a:p>
            <a:pPr eaLnBrk="1" fontAlgn="auto" hangingPunct="1">
              <a:spcAft>
                <a:spcPts val="0"/>
              </a:spcAft>
              <a:defRPr/>
            </a:pPr>
            <a:r>
              <a:rPr lang="uk-UA" b="1" dirty="0"/>
              <a:t>Трансформація концепції Залучення ресурсів </a:t>
            </a:r>
          </a:p>
        </p:txBody>
      </p:sp>
      <p:sp>
        <p:nvSpPr>
          <p:cNvPr id="3" name="Місце для вмісту 2"/>
          <p:cNvSpPr>
            <a:spLocks noGrp="1"/>
          </p:cNvSpPr>
          <p:nvPr>
            <p:ph idx="1"/>
          </p:nvPr>
        </p:nvSpPr>
        <p:spPr>
          <a:xfrm>
            <a:off x="539552" y="431805"/>
            <a:ext cx="6554867" cy="3767670"/>
          </a:xfrm>
        </p:spPr>
        <p:txBody>
          <a:bodyPr>
            <a:normAutofit/>
          </a:bodyPr>
          <a:lstStyle/>
          <a:p>
            <a:pPr eaLnBrk="1" hangingPunct="1">
              <a:lnSpc>
                <a:spcPct val="90000"/>
              </a:lnSpc>
              <a:buFont typeface="Arial" charset="0"/>
              <a:buNone/>
            </a:pPr>
            <a:r>
              <a:rPr lang="ru-RU" sz="2700" dirty="0"/>
              <a:t>  </a:t>
            </a:r>
          </a:p>
          <a:p>
            <a:pPr eaLnBrk="1" hangingPunct="1">
              <a:lnSpc>
                <a:spcPct val="90000"/>
              </a:lnSpc>
              <a:buFont typeface="Arial" charset="0"/>
              <a:buNone/>
            </a:pPr>
            <a:r>
              <a:rPr lang="ru-RU" sz="2700" dirty="0"/>
              <a:t>  </a:t>
            </a:r>
            <a:endParaRPr lang="uk-UA" sz="2700" dirty="0"/>
          </a:p>
          <a:p>
            <a:pPr algn="just" eaLnBrk="1" hangingPunct="1">
              <a:lnSpc>
                <a:spcPct val="90000"/>
              </a:lnSpc>
              <a:buFont typeface="Arial" charset="0"/>
              <a:buNone/>
            </a:pPr>
            <a:r>
              <a:rPr lang="ru-RU" sz="2700" dirty="0"/>
              <a:t>   </a:t>
            </a:r>
            <a:endParaRPr lang="uk-UA" sz="2700" dirty="0"/>
          </a:p>
        </p:txBody>
      </p:sp>
      <p:graphicFrame>
        <p:nvGraphicFramePr>
          <p:cNvPr id="4" name="Схема 3">
            <a:extLst>
              <a:ext uri="{FF2B5EF4-FFF2-40B4-BE49-F238E27FC236}">
                <a16:creationId xmlns:a16="http://schemas.microsoft.com/office/drawing/2014/main" id="{9385FE82-3365-4DBD-A8EC-B46845995208}"/>
              </a:ext>
            </a:extLst>
          </p:cNvPr>
          <p:cNvGraphicFramePr/>
          <p:nvPr>
            <p:extLst>
              <p:ext uri="{D42A27DB-BD31-4B8C-83A1-F6EECF244321}">
                <p14:modId xmlns:p14="http://schemas.microsoft.com/office/powerpoint/2010/main" val="4215783522"/>
              </p:ext>
            </p:extLst>
          </p:nvPr>
        </p:nvGraphicFramePr>
        <p:xfrm>
          <a:off x="2087215" y="570752"/>
          <a:ext cx="6256019" cy="422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a:extLst>
              <a:ext uri="{FF2B5EF4-FFF2-40B4-BE49-F238E27FC236}">
                <a16:creationId xmlns:a16="http://schemas.microsoft.com/office/drawing/2014/main" id="{E12A4606-D96F-4F5C-8CFE-F3A2E3D8E72B}"/>
              </a:ext>
            </a:extLst>
          </p:cNvPr>
          <p:cNvPicPr>
            <a:picLocks noChangeAspect="1"/>
          </p:cNvPicPr>
          <p:nvPr/>
        </p:nvPicPr>
        <p:blipFill>
          <a:blip r:embed="rId8"/>
          <a:stretch>
            <a:fillRect/>
          </a:stretch>
        </p:blipFill>
        <p:spPr>
          <a:xfrm>
            <a:off x="0" y="0"/>
            <a:ext cx="1547664" cy="68579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835696" y="188913"/>
            <a:ext cx="7308304" cy="1354137"/>
          </a:xfrm>
        </p:spPr>
        <p:txBody>
          <a:bodyPr/>
          <a:lstStyle/>
          <a:p>
            <a:pPr eaLnBrk="1" hangingPunct="1"/>
            <a:r>
              <a:rPr lang="uk-UA" dirty="0"/>
              <a:t>   </a:t>
            </a:r>
            <a:r>
              <a:rPr lang="uk-UA" sz="3600" b="1" dirty="0"/>
              <a:t>Напрямки роботи в громаді ОТГ</a:t>
            </a:r>
            <a:r>
              <a:rPr lang="uk-UA" sz="3600" dirty="0"/>
              <a:t> </a:t>
            </a:r>
          </a:p>
        </p:txBody>
      </p:sp>
      <p:pic>
        <p:nvPicPr>
          <p:cNvPr id="2" name="Рисунок 1">
            <a:extLst>
              <a:ext uri="{FF2B5EF4-FFF2-40B4-BE49-F238E27FC236}">
                <a16:creationId xmlns:a16="http://schemas.microsoft.com/office/drawing/2014/main" id="{F1CAE98D-EBFA-490E-88AA-712C51830D68}"/>
              </a:ext>
            </a:extLst>
          </p:cNvPr>
          <p:cNvPicPr>
            <a:picLocks noChangeAspect="1"/>
          </p:cNvPicPr>
          <p:nvPr/>
        </p:nvPicPr>
        <p:blipFill>
          <a:blip r:embed="rId3"/>
          <a:stretch>
            <a:fillRect/>
          </a:stretch>
        </p:blipFill>
        <p:spPr>
          <a:xfrm>
            <a:off x="1" y="0"/>
            <a:ext cx="1547664" cy="6858000"/>
          </a:xfrm>
          <a:prstGeom prst="rect">
            <a:avLst/>
          </a:prstGeom>
        </p:spPr>
      </p:pic>
      <p:graphicFrame>
        <p:nvGraphicFramePr>
          <p:cNvPr id="3" name="Таблиця 2">
            <a:extLst>
              <a:ext uri="{FF2B5EF4-FFF2-40B4-BE49-F238E27FC236}">
                <a16:creationId xmlns:a16="http://schemas.microsoft.com/office/drawing/2014/main" id="{AB88EA79-1C93-4EF2-93BE-7EA489EF5CD2}"/>
              </a:ext>
            </a:extLst>
          </p:cNvPr>
          <p:cNvGraphicFramePr>
            <a:graphicFrameLocks noGrp="1"/>
          </p:cNvGraphicFramePr>
          <p:nvPr>
            <p:extLst>
              <p:ext uri="{D42A27DB-BD31-4B8C-83A1-F6EECF244321}">
                <p14:modId xmlns:p14="http://schemas.microsoft.com/office/powerpoint/2010/main" val="2812724372"/>
              </p:ext>
            </p:extLst>
          </p:nvPr>
        </p:nvGraphicFramePr>
        <p:xfrm>
          <a:off x="1907704" y="1916832"/>
          <a:ext cx="6096000" cy="3291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989340853"/>
                    </a:ext>
                  </a:extLst>
                </a:gridCol>
                <a:gridCol w="3048000">
                  <a:extLst>
                    <a:ext uri="{9D8B030D-6E8A-4147-A177-3AD203B41FA5}">
                      <a16:colId xmlns:a16="http://schemas.microsoft.com/office/drawing/2014/main" val="2064812499"/>
                    </a:ext>
                  </a:extLst>
                </a:gridCol>
              </a:tblGrid>
              <a:tr h="370840">
                <a:tc>
                  <a:txBody>
                    <a:bodyPr/>
                    <a:lstStyle/>
                    <a:p>
                      <a:r>
                        <a:rPr lang="uk-UA" b="1" dirty="0"/>
                        <a:t>Попередження СЖО </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b="1" dirty="0">
                          <a:solidFill>
                            <a:srgbClr val="FF0000"/>
                          </a:solidFill>
                        </a:rPr>
                        <a:t>Універсальна  профілактика</a:t>
                      </a:r>
                    </a:p>
                    <a:p>
                      <a:endParaRPr lang="uk-UA" dirty="0"/>
                    </a:p>
                  </a:txBody>
                  <a:tcPr/>
                </a:tc>
                <a:extLst>
                  <a:ext uri="{0D108BD9-81ED-4DB2-BD59-A6C34878D82A}">
                    <a16:rowId xmlns:a16="http://schemas.microsoft.com/office/drawing/2014/main" val="4281481498"/>
                  </a:ext>
                </a:extLst>
              </a:tr>
              <a:tr h="370840">
                <a:tc>
                  <a:txBody>
                    <a:bodyPr/>
                    <a:lstStyle/>
                    <a:p>
                      <a:r>
                        <a:rPr lang="uk-UA" b="1" dirty="0"/>
                        <a:t>Мінімізація /</a:t>
                      </a:r>
                    </a:p>
                    <a:p>
                      <a:r>
                        <a:rPr lang="uk-UA" b="1" dirty="0"/>
                        <a:t>подолання СЖО- </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b="1" dirty="0">
                          <a:solidFill>
                            <a:srgbClr val="FF0000"/>
                          </a:solidFill>
                        </a:rPr>
                        <a:t>Селективна та індикативна профілактика, </a:t>
                      </a:r>
                    </a:p>
                    <a:p>
                      <a:pPr marL="0" marR="0" lvl="0" indent="0" algn="l" defTabSz="457200" rtl="0" eaLnBrk="1" fontAlgn="auto" latinLnBrk="0" hangingPunct="1">
                        <a:lnSpc>
                          <a:spcPct val="100000"/>
                        </a:lnSpc>
                        <a:spcBef>
                          <a:spcPts val="0"/>
                        </a:spcBef>
                        <a:spcAft>
                          <a:spcPts val="0"/>
                        </a:spcAft>
                        <a:buClrTx/>
                        <a:buSzTx/>
                        <a:buFontTx/>
                        <a:buNone/>
                        <a:tabLst/>
                        <a:defRPr/>
                      </a:pPr>
                      <a:r>
                        <a:rPr lang="uk-UA" b="1" dirty="0">
                          <a:solidFill>
                            <a:srgbClr val="FF0000"/>
                          </a:solidFill>
                        </a:rPr>
                        <a:t>терапія </a:t>
                      </a:r>
                      <a:r>
                        <a:rPr lang="uk-UA" b="1" dirty="0" err="1">
                          <a:solidFill>
                            <a:srgbClr val="FF0000"/>
                          </a:solidFill>
                        </a:rPr>
                        <a:t>залежностей</a:t>
                      </a:r>
                      <a:r>
                        <a:rPr lang="uk-UA" b="1" dirty="0">
                          <a:solidFill>
                            <a:srgbClr val="FF0000"/>
                          </a:solidFill>
                        </a:rPr>
                        <a:t> </a:t>
                      </a:r>
                    </a:p>
                    <a:p>
                      <a:endParaRPr lang="uk-UA" dirty="0"/>
                    </a:p>
                  </a:txBody>
                  <a:tcPr/>
                </a:tc>
                <a:extLst>
                  <a:ext uri="{0D108BD9-81ED-4DB2-BD59-A6C34878D82A}">
                    <a16:rowId xmlns:a16="http://schemas.microsoft.com/office/drawing/2014/main" val="3931104632"/>
                  </a:ext>
                </a:extLst>
              </a:tr>
              <a:tr h="370840">
                <a:tc>
                  <a:txBody>
                    <a:bodyPr/>
                    <a:lstStyle/>
                    <a:p>
                      <a:r>
                        <a:rPr lang="uk-UA" b="1" dirty="0"/>
                        <a:t>Захист дитини(особи)- </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b="1" dirty="0">
                          <a:solidFill>
                            <a:srgbClr val="FF0000"/>
                          </a:solidFill>
                        </a:rPr>
                        <a:t>Заходи соціальної політики </a:t>
                      </a:r>
                    </a:p>
                    <a:p>
                      <a:endParaRPr lang="uk-UA" dirty="0"/>
                    </a:p>
                  </a:txBody>
                  <a:tcPr/>
                </a:tc>
                <a:extLst>
                  <a:ext uri="{0D108BD9-81ED-4DB2-BD59-A6C34878D82A}">
                    <a16:rowId xmlns:a16="http://schemas.microsoft.com/office/drawing/2014/main" val="342759112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8A949B3-40AA-408D-97B9-BFDD61F4659F}"/>
              </a:ext>
            </a:extLst>
          </p:cNvPr>
          <p:cNvPicPr>
            <a:picLocks noChangeAspect="1"/>
          </p:cNvPicPr>
          <p:nvPr/>
        </p:nvPicPr>
        <p:blipFill>
          <a:blip r:embed="rId3"/>
          <a:stretch>
            <a:fillRect/>
          </a:stretch>
        </p:blipFill>
        <p:spPr>
          <a:xfrm>
            <a:off x="1" y="4763"/>
            <a:ext cx="1187624" cy="6858000"/>
          </a:xfrm>
          <a:prstGeom prst="rect">
            <a:avLst/>
          </a:prstGeom>
          <a:noFill/>
        </p:spPr>
      </p:pic>
      <p:sp>
        <p:nvSpPr>
          <p:cNvPr id="31746" name="Rectangle 2"/>
          <p:cNvSpPr>
            <a:spLocks noGrp="1"/>
          </p:cNvSpPr>
          <p:nvPr>
            <p:ph type="title"/>
          </p:nvPr>
        </p:nvSpPr>
        <p:spPr>
          <a:xfrm>
            <a:off x="1755116" y="332656"/>
            <a:ext cx="7146226" cy="1858218"/>
          </a:xfrm>
        </p:spPr>
        <p:txBody>
          <a:bodyPr>
            <a:normAutofit fontScale="90000"/>
          </a:bodyPr>
          <a:lstStyle/>
          <a:p>
            <a:r>
              <a:rPr lang="ru-RU" sz="3200" b="1" dirty="0"/>
              <a:t>Про </a:t>
            </a:r>
            <a:r>
              <a:rPr lang="ru-RU" sz="3200" b="1" dirty="0" err="1"/>
              <a:t>визначення</a:t>
            </a:r>
            <a:r>
              <a:rPr lang="ru-RU" sz="3200" b="1" dirty="0"/>
              <a:t> </a:t>
            </a:r>
            <a:r>
              <a:rPr lang="ru-RU" sz="3200" b="1" dirty="0" err="1"/>
              <a:t>адміністративних</a:t>
            </a:r>
            <a:r>
              <a:rPr lang="ru-RU" sz="3200" b="1" dirty="0"/>
              <a:t> </a:t>
            </a:r>
            <a:r>
              <a:rPr lang="ru-RU" sz="3200" b="1" dirty="0" err="1"/>
              <a:t>центрів</a:t>
            </a:r>
            <a:r>
              <a:rPr lang="ru-RU" sz="3200" b="1" dirty="0"/>
              <a:t> та </a:t>
            </a:r>
            <a:r>
              <a:rPr lang="ru-RU" sz="3200" b="1" dirty="0" err="1"/>
              <a:t>затвердження</a:t>
            </a:r>
            <a:r>
              <a:rPr lang="ru-RU" sz="3200" b="1" dirty="0"/>
              <a:t> </a:t>
            </a:r>
            <a:r>
              <a:rPr lang="ru-RU" sz="3200" b="1" dirty="0" err="1"/>
              <a:t>територій</a:t>
            </a:r>
            <a:r>
              <a:rPr lang="ru-RU" sz="3200" b="1" dirty="0"/>
              <a:t> </a:t>
            </a:r>
            <a:r>
              <a:rPr lang="ru-RU" sz="3200" b="1" dirty="0" err="1"/>
              <a:t>територіальних</a:t>
            </a:r>
            <a:r>
              <a:rPr lang="ru-RU" sz="3200" b="1" dirty="0"/>
              <a:t> громад</a:t>
            </a:r>
            <a:br>
              <a:rPr lang="ru-RU" sz="3200" b="1" dirty="0"/>
            </a:br>
            <a:r>
              <a:rPr lang="ru-RU" sz="3200" b="1" dirty="0" err="1"/>
              <a:t>Львівської</a:t>
            </a:r>
            <a:r>
              <a:rPr lang="ru-RU" sz="3200" b="1" dirty="0"/>
              <a:t> </a:t>
            </a:r>
            <a:r>
              <a:rPr lang="ru-RU" sz="3200" b="1" dirty="0" err="1"/>
              <a:t>області</a:t>
            </a:r>
            <a:r>
              <a:rPr lang="ru-RU" sz="3200" b="1" dirty="0"/>
              <a:t> </a:t>
            </a:r>
            <a:r>
              <a:rPr lang="uk-UA" sz="3200" b="1" dirty="0"/>
              <a:t> </a:t>
            </a:r>
            <a:endParaRPr lang="ru-RU" sz="3200" b="1" dirty="0"/>
          </a:p>
        </p:txBody>
      </p:sp>
      <p:sp>
        <p:nvSpPr>
          <p:cNvPr id="31747" name="Rectangle 3"/>
          <p:cNvSpPr>
            <a:spLocks noGrp="1"/>
          </p:cNvSpPr>
          <p:nvPr>
            <p:ph idx="1"/>
          </p:nvPr>
        </p:nvSpPr>
        <p:spPr>
          <a:xfrm>
            <a:off x="2042154" y="3947046"/>
            <a:ext cx="5554182" cy="2258594"/>
          </a:xfrm>
        </p:spPr>
        <p:txBody>
          <a:bodyPr>
            <a:normAutofit/>
          </a:bodyPr>
          <a:lstStyle/>
          <a:p>
            <a:pPr>
              <a:buNone/>
            </a:pPr>
            <a:r>
              <a:rPr lang="ru-RU" dirty="0" err="1">
                <a:solidFill>
                  <a:schemeClr val="tx1"/>
                </a:solidFill>
                <a:effectLst>
                  <a:outerShdw blurRad="38100" dist="38100" dir="2700000" algn="tl">
                    <a:srgbClr val="000000">
                      <a:alpha val="43137"/>
                    </a:srgbClr>
                  </a:outerShdw>
                </a:effectLst>
              </a:rPr>
              <a:t>Площа</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області</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кв.км</a:t>
            </a:r>
            <a:r>
              <a:rPr lang="ru-RU" dirty="0">
                <a:solidFill>
                  <a:schemeClr val="tx1"/>
                </a:solidFill>
                <a:effectLst>
                  <a:outerShdw blurRad="38100" dist="38100" dir="2700000" algn="tl">
                    <a:srgbClr val="000000">
                      <a:alpha val="43137"/>
                    </a:srgbClr>
                  </a:outerShdw>
                </a:effectLst>
              </a:rPr>
              <a:t>: </a:t>
            </a:r>
            <a:r>
              <a:rPr lang="ru-RU" b="1" dirty="0">
                <a:solidFill>
                  <a:schemeClr val="tx1"/>
                </a:solidFill>
                <a:effectLst>
                  <a:outerShdw blurRad="38100" dist="38100" dir="2700000" algn="tl">
                    <a:srgbClr val="000000">
                      <a:alpha val="43137"/>
                    </a:srgbClr>
                  </a:outerShdw>
                </a:effectLst>
              </a:rPr>
              <a:t>21833 км 2</a:t>
            </a:r>
          </a:p>
          <a:p>
            <a:pPr>
              <a:buNone/>
            </a:pPr>
            <a:r>
              <a:rPr lang="ru-RU" dirty="0">
                <a:solidFill>
                  <a:schemeClr val="tx1"/>
                </a:solidFill>
                <a:effectLst>
                  <a:outerShdw blurRad="38100" dist="38100" dir="2700000" algn="tl">
                    <a:srgbClr val="000000">
                      <a:alpha val="43137"/>
                    </a:srgbClr>
                  </a:outerShdw>
                </a:effectLst>
              </a:rPr>
              <a:t>К-</a:t>
            </a:r>
            <a:r>
              <a:rPr lang="ru-RU" dirty="0" err="1">
                <a:solidFill>
                  <a:schemeClr val="tx1"/>
                </a:solidFill>
                <a:effectLst>
                  <a:outerShdw blurRad="38100" dist="38100" dir="2700000" algn="tl">
                    <a:srgbClr val="000000">
                      <a:alpha val="43137"/>
                    </a:srgbClr>
                  </a:outerShdw>
                </a:effectLst>
              </a:rPr>
              <a:t>ть</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населення</a:t>
            </a:r>
            <a:r>
              <a:rPr lang="ru-RU" dirty="0">
                <a:solidFill>
                  <a:schemeClr val="tx1"/>
                </a:solidFill>
                <a:effectLst>
                  <a:outerShdw blurRad="38100" dist="38100" dir="2700000" algn="tl">
                    <a:srgbClr val="000000">
                      <a:alpha val="43137"/>
                    </a:srgbClr>
                  </a:outerShdw>
                </a:effectLst>
              </a:rPr>
              <a:t>: </a:t>
            </a:r>
            <a:r>
              <a:rPr lang="ru-RU" b="1" dirty="0">
                <a:solidFill>
                  <a:schemeClr val="tx1"/>
                </a:solidFill>
                <a:effectLst>
                  <a:outerShdw blurRad="38100" dist="38100" dir="2700000" algn="tl">
                    <a:srgbClr val="000000">
                      <a:alpha val="43137"/>
                    </a:srgbClr>
                  </a:outerShdw>
                </a:effectLst>
              </a:rPr>
              <a:t>2512084</a:t>
            </a:r>
          </a:p>
          <a:p>
            <a:pPr>
              <a:buNone/>
            </a:pPr>
            <a:r>
              <a:rPr lang="ru-RU" dirty="0">
                <a:solidFill>
                  <a:schemeClr val="tx1"/>
                </a:solidFill>
                <a:effectLst>
                  <a:outerShdw blurRad="38100" dist="38100" dir="2700000" algn="tl">
                    <a:srgbClr val="000000">
                      <a:alpha val="43137"/>
                    </a:srgbClr>
                  </a:outerShdw>
                </a:effectLst>
              </a:rPr>
              <a:t>К-</a:t>
            </a:r>
            <a:r>
              <a:rPr lang="ru-RU" dirty="0" err="1">
                <a:solidFill>
                  <a:schemeClr val="tx1"/>
                </a:solidFill>
                <a:effectLst>
                  <a:outerShdw blurRad="38100" dist="38100" dir="2700000" algn="tl">
                    <a:srgbClr val="000000">
                      <a:alpha val="43137"/>
                    </a:srgbClr>
                  </a:outerShdw>
                </a:effectLst>
              </a:rPr>
              <a:t>ть</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об`єднаних</a:t>
            </a:r>
            <a:r>
              <a:rPr lang="ru-RU" dirty="0">
                <a:solidFill>
                  <a:schemeClr val="tx1"/>
                </a:solidFill>
                <a:effectLst>
                  <a:outerShdw blurRad="38100" dist="38100" dir="2700000" algn="tl">
                    <a:srgbClr val="000000">
                      <a:alpha val="43137"/>
                    </a:srgbClr>
                  </a:outerShdw>
                </a:effectLst>
              </a:rPr>
              <a:t> громад: </a:t>
            </a:r>
            <a:r>
              <a:rPr lang="ru-RU" b="1" dirty="0">
                <a:solidFill>
                  <a:schemeClr val="tx1"/>
                </a:solidFill>
                <a:effectLst>
                  <a:outerShdw blurRad="38100" dist="38100" dir="2700000" algn="tl">
                    <a:srgbClr val="000000">
                      <a:alpha val="43137"/>
                    </a:srgbClr>
                  </a:outerShdw>
                </a:effectLst>
              </a:rPr>
              <a:t>73</a:t>
            </a:r>
          </a:p>
          <a:p>
            <a:pPr>
              <a:buNone/>
            </a:pPr>
            <a:r>
              <a:rPr lang="ru-RU" dirty="0">
                <a:solidFill>
                  <a:schemeClr val="tx1"/>
                </a:solidFill>
                <a:effectLst>
                  <a:outerShdw blurRad="38100" dist="38100" dir="2700000" algn="tl">
                    <a:srgbClr val="000000">
                      <a:alpha val="43137"/>
                    </a:srgbClr>
                  </a:outerShdw>
                </a:effectLst>
              </a:rPr>
              <a:t>К-</a:t>
            </a:r>
            <a:r>
              <a:rPr lang="ru-RU" dirty="0" err="1">
                <a:solidFill>
                  <a:schemeClr val="tx1"/>
                </a:solidFill>
                <a:effectLst>
                  <a:outerShdw blurRad="38100" dist="38100" dir="2700000" algn="tl">
                    <a:srgbClr val="000000">
                      <a:alpha val="43137"/>
                    </a:srgbClr>
                  </a:outerShdw>
                </a:effectLst>
              </a:rPr>
              <a:t>ть</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районів</a:t>
            </a:r>
            <a:r>
              <a:rPr lang="ru-RU" dirty="0">
                <a:solidFill>
                  <a:schemeClr val="tx1"/>
                </a:solidFill>
                <a:effectLst>
                  <a:outerShdw blurRad="38100" dist="38100" dir="2700000" algn="tl">
                    <a:srgbClr val="000000">
                      <a:alpha val="43137"/>
                    </a:srgbClr>
                  </a:outerShdw>
                </a:effectLst>
              </a:rPr>
              <a:t>: </a:t>
            </a:r>
            <a:r>
              <a:rPr lang="ru-RU" b="1" dirty="0">
                <a:solidFill>
                  <a:schemeClr val="tx1"/>
                </a:solidFill>
              </a:rPr>
              <a:t>7</a:t>
            </a:r>
            <a:r>
              <a:rPr lang="uk-UA" dirty="0"/>
              <a:t>  </a:t>
            </a:r>
          </a:p>
          <a:p>
            <a:pPr>
              <a:buNone/>
            </a:pPr>
            <a:r>
              <a:rPr lang="uk-UA" b="1" dirty="0"/>
              <a:t> </a:t>
            </a:r>
            <a:endParaRPr lang="ru-RU" b="1" dirty="0"/>
          </a:p>
        </p:txBody>
      </p:sp>
      <p:sp>
        <p:nvSpPr>
          <p:cNvPr id="5" name="Прямокутник 4">
            <a:extLst>
              <a:ext uri="{FF2B5EF4-FFF2-40B4-BE49-F238E27FC236}">
                <a16:creationId xmlns:a16="http://schemas.microsoft.com/office/drawing/2014/main" id="{8E9007CA-859C-44B0-A149-794D94B35566}"/>
              </a:ext>
            </a:extLst>
          </p:cNvPr>
          <p:cNvSpPr/>
          <p:nvPr/>
        </p:nvSpPr>
        <p:spPr>
          <a:xfrm>
            <a:off x="4605861" y="2607295"/>
            <a:ext cx="4572000" cy="923330"/>
          </a:xfrm>
          <a:prstGeom prst="rect">
            <a:avLst/>
          </a:prstGeom>
        </p:spPr>
        <p:txBody>
          <a:bodyPr wrap="square">
            <a:spAutoFit/>
          </a:bodyPr>
          <a:lstStyle/>
          <a:p>
            <a:pPr>
              <a:buNone/>
            </a:pPr>
            <a:r>
              <a:rPr lang="uk-UA" b="1" dirty="0">
                <a:solidFill>
                  <a:srgbClr val="FFFF00"/>
                </a:solidFill>
              </a:rPr>
              <a:t>Затверджено : Розпорядженням  Кабінету Міністрів України  </a:t>
            </a:r>
          </a:p>
          <a:p>
            <a:r>
              <a:rPr lang="uk-UA" b="1" dirty="0">
                <a:solidFill>
                  <a:srgbClr val="FFFF00"/>
                </a:solidFill>
              </a:rPr>
              <a:t>Від 22 червня 2020р. № 718-р.</a:t>
            </a:r>
            <a:endParaRPr lang="uk-UA"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86BE50-0C00-4E4B-9FCC-4490B6790E8B}"/>
              </a:ext>
            </a:extLst>
          </p:cNvPr>
          <p:cNvSpPr>
            <a:spLocks noGrp="1"/>
          </p:cNvSpPr>
          <p:nvPr>
            <p:ph type="title"/>
          </p:nvPr>
        </p:nvSpPr>
        <p:spPr>
          <a:xfrm>
            <a:off x="1860848" y="214443"/>
            <a:ext cx="7283152" cy="2002234"/>
          </a:xfrm>
        </p:spPr>
        <p:txBody>
          <a:bodyPr>
            <a:normAutofit/>
          </a:bodyPr>
          <a:lstStyle/>
          <a:p>
            <a:r>
              <a:rPr lang="uk-UA" sz="3200" b="1" cap="none" spc="50" dirty="0">
                <a:ln w="0"/>
                <a:solidFill>
                  <a:schemeClr val="bg2"/>
                </a:solidFill>
                <a:effectLst>
                  <a:innerShdw blurRad="63500" dist="50800" dir="13500000">
                    <a:srgbClr val="000000">
                      <a:alpha val="50000"/>
                    </a:srgbClr>
                  </a:innerShdw>
                </a:effectLst>
              </a:rPr>
              <a:t>Рекомендовані заходи із </a:t>
            </a:r>
            <a:r>
              <a:rPr lang="ru-RU" sz="3200" b="1" cap="none" spc="50" dirty="0" err="1">
                <a:ln w="0"/>
                <a:solidFill>
                  <a:schemeClr val="bg2"/>
                </a:solidFill>
                <a:effectLst>
                  <a:innerShdw blurRad="63500" dist="50800" dir="13500000">
                    <a:srgbClr val="000000">
                      <a:alpha val="50000"/>
                    </a:srgbClr>
                  </a:innerShdw>
                </a:effectLst>
              </a:rPr>
              <a:t>впровадження</a:t>
            </a:r>
            <a:r>
              <a:rPr lang="ru-RU" sz="3200" b="1" cap="none" spc="50" dirty="0">
                <a:ln w="0"/>
                <a:solidFill>
                  <a:schemeClr val="bg2"/>
                </a:solidFill>
                <a:effectLst>
                  <a:innerShdw blurRad="63500" dist="50800" dir="13500000">
                    <a:srgbClr val="000000">
                      <a:alpha val="50000"/>
                    </a:srgbClr>
                  </a:innerShdw>
                </a:effectLst>
              </a:rPr>
              <a:t> </a:t>
            </a:r>
            <a:r>
              <a:rPr lang="ru-RU" sz="3200" b="1" cap="none" spc="50" dirty="0" err="1">
                <a:ln w="0"/>
                <a:solidFill>
                  <a:schemeClr val="bg2"/>
                </a:solidFill>
                <a:effectLst>
                  <a:innerShdw blurRad="63500" dist="50800" dir="13500000">
                    <a:srgbClr val="000000">
                      <a:alpha val="50000"/>
                    </a:srgbClr>
                  </a:innerShdw>
                </a:effectLst>
              </a:rPr>
              <a:t>Стратегії</a:t>
            </a:r>
            <a:r>
              <a:rPr lang="ru-RU" sz="3200" b="1" cap="none" spc="50" dirty="0">
                <a:ln w="0"/>
                <a:solidFill>
                  <a:schemeClr val="bg2"/>
                </a:solidFill>
                <a:effectLst>
                  <a:innerShdw blurRad="63500" dist="50800" dir="13500000">
                    <a:srgbClr val="000000">
                      <a:alpha val="50000"/>
                    </a:srgbClr>
                  </a:innerShdw>
                </a:effectLst>
              </a:rPr>
              <a:t> </a:t>
            </a:r>
            <a:r>
              <a:rPr lang="ru-RU" sz="3200" b="1" cap="none" spc="50" dirty="0" err="1">
                <a:ln w="0"/>
                <a:solidFill>
                  <a:schemeClr val="bg2"/>
                </a:solidFill>
                <a:effectLst>
                  <a:innerShdw blurRad="63500" dist="50800" dir="13500000">
                    <a:srgbClr val="000000">
                      <a:alpha val="50000"/>
                    </a:srgbClr>
                  </a:innerShdw>
                </a:effectLst>
              </a:rPr>
              <a:t>протидії</a:t>
            </a:r>
            <a:r>
              <a:rPr lang="ru-RU" sz="3200" b="1" cap="none" spc="50" dirty="0">
                <a:ln w="0"/>
                <a:solidFill>
                  <a:schemeClr val="bg2"/>
                </a:solidFill>
                <a:effectLst>
                  <a:innerShdw blurRad="63500" dist="50800" dir="13500000">
                    <a:srgbClr val="000000">
                      <a:alpha val="50000"/>
                    </a:srgbClr>
                  </a:innerShdw>
                </a:effectLst>
              </a:rPr>
              <a:t> </a:t>
            </a:r>
            <a:r>
              <a:rPr lang="ru-RU" sz="3200" b="1" cap="none" spc="50" dirty="0" err="1">
                <a:ln w="0"/>
                <a:solidFill>
                  <a:schemeClr val="bg2"/>
                </a:solidFill>
                <a:effectLst>
                  <a:innerShdw blurRad="63500" dist="50800" dir="13500000">
                    <a:srgbClr val="000000">
                      <a:alpha val="50000"/>
                    </a:srgbClr>
                  </a:innerShdw>
                </a:effectLst>
              </a:rPr>
              <a:t>алкоголізму</a:t>
            </a:r>
            <a:r>
              <a:rPr lang="ru-RU" sz="3200" b="1" cap="none" spc="50" dirty="0">
                <a:ln w="0"/>
                <a:solidFill>
                  <a:schemeClr val="bg2"/>
                </a:solidFill>
                <a:effectLst>
                  <a:innerShdw blurRad="63500" dist="50800" dir="13500000">
                    <a:srgbClr val="000000">
                      <a:alpha val="50000"/>
                    </a:srgbClr>
                  </a:innerShdw>
                </a:effectLst>
              </a:rPr>
              <a:t> та </a:t>
            </a:r>
            <a:r>
              <a:rPr lang="ru-RU" sz="3200" b="1" cap="none" spc="50" dirty="0" err="1">
                <a:ln w="0"/>
                <a:solidFill>
                  <a:schemeClr val="bg2"/>
                </a:solidFill>
                <a:effectLst>
                  <a:innerShdw blurRad="63500" dist="50800" dir="13500000">
                    <a:srgbClr val="000000">
                      <a:alpha val="50000"/>
                    </a:srgbClr>
                  </a:innerShdw>
                </a:effectLst>
              </a:rPr>
              <a:t>наркоманії</a:t>
            </a:r>
            <a:r>
              <a:rPr lang="ru-RU" sz="3200" b="1" cap="none" spc="50" dirty="0">
                <a:ln w="0"/>
                <a:solidFill>
                  <a:schemeClr val="bg2"/>
                </a:solidFill>
                <a:effectLst>
                  <a:innerShdw blurRad="63500" dist="50800" dir="13500000">
                    <a:srgbClr val="000000">
                      <a:alpha val="50000"/>
                    </a:srgbClr>
                  </a:innerShdw>
                </a:effectLst>
              </a:rPr>
              <a:t>  в ОТГ </a:t>
            </a:r>
            <a:endParaRPr lang="uk-UA" sz="3200" b="1" cap="none" spc="50" dirty="0">
              <a:ln w="0"/>
              <a:solidFill>
                <a:schemeClr val="bg2"/>
              </a:solidFill>
              <a:effectLst>
                <a:innerShdw blurRad="63500" dist="50800" dir="13500000">
                  <a:srgbClr val="000000">
                    <a:alpha val="50000"/>
                  </a:srgbClr>
                </a:innerShdw>
              </a:effectLst>
            </a:endParaRPr>
          </a:p>
        </p:txBody>
      </p:sp>
      <p:sp>
        <p:nvSpPr>
          <p:cNvPr id="3" name="Місце для вмісту 2">
            <a:extLst>
              <a:ext uri="{FF2B5EF4-FFF2-40B4-BE49-F238E27FC236}">
                <a16:creationId xmlns:a16="http://schemas.microsoft.com/office/drawing/2014/main" id="{AE6A50D2-64A0-4B18-BED2-991163238735}"/>
              </a:ext>
            </a:extLst>
          </p:cNvPr>
          <p:cNvSpPr>
            <a:spLocks noGrp="1"/>
          </p:cNvSpPr>
          <p:nvPr>
            <p:ph idx="1"/>
          </p:nvPr>
        </p:nvSpPr>
        <p:spPr>
          <a:xfrm>
            <a:off x="1619672" y="1772816"/>
            <a:ext cx="7115185" cy="4702609"/>
          </a:xfrm>
        </p:spPr>
        <p:txBody>
          <a:bodyPr/>
          <a:lstStyle/>
          <a:p>
            <a:pPr>
              <a:buFont typeface="Wingdings" panose="05000000000000000000" pitchFamily="2" charset="2"/>
              <a:buChar char="Ø"/>
            </a:pPr>
            <a:r>
              <a:rPr lang="ru-RU" sz="2800" b="1" dirty="0" err="1">
                <a:ln w="0"/>
                <a:solidFill>
                  <a:schemeClr val="tx1"/>
                </a:solidFill>
                <a:effectLst>
                  <a:outerShdw blurRad="38100" dist="19050" dir="2700000" algn="tl" rotWithShape="0">
                    <a:schemeClr val="dk1">
                      <a:alpha val="40000"/>
                    </a:schemeClr>
                  </a:outerShdw>
                </a:effectLst>
              </a:rPr>
              <a:t>Розширення</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послуг</a:t>
            </a:r>
            <a:r>
              <a:rPr lang="ru-RU" sz="2800" dirty="0">
                <a:ln w="0"/>
                <a:solidFill>
                  <a:schemeClr val="tx1"/>
                </a:solidFill>
                <a:effectLst>
                  <a:outerShdw blurRad="38100" dist="19050" dir="2700000" algn="tl" rotWithShape="0">
                    <a:schemeClr val="dk1">
                      <a:alpha val="40000"/>
                    </a:schemeClr>
                  </a:outerShdw>
                </a:effectLst>
              </a:rPr>
              <a:t> для </a:t>
            </a:r>
            <a:r>
              <a:rPr lang="ru-RU" sz="2800" dirty="0" err="1">
                <a:ln w="0"/>
                <a:solidFill>
                  <a:schemeClr val="tx1"/>
                </a:solidFill>
                <a:effectLst>
                  <a:outerShdw blurRad="38100" dist="19050" dir="2700000" algn="tl" rotWithShape="0">
                    <a:schemeClr val="dk1">
                      <a:alpha val="40000"/>
                    </a:schemeClr>
                  </a:outerShdw>
                </a:effectLst>
              </a:rPr>
              <a:t>населення</a:t>
            </a:r>
            <a:r>
              <a:rPr lang="ru-RU" sz="2800" dirty="0">
                <a:ln w="0"/>
                <a:solidFill>
                  <a:schemeClr val="tx1"/>
                </a:solidFill>
                <a:effectLst>
                  <a:outerShdw blurRad="38100" dist="19050" dir="2700000" algn="tl" rotWithShape="0">
                    <a:schemeClr val="dk1">
                      <a:alpha val="40000"/>
                    </a:schemeClr>
                  </a:outerShdw>
                </a:effectLst>
              </a:rPr>
              <a:t>, яке </a:t>
            </a:r>
            <a:r>
              <a:rPr lang="ru-RU" sz="2800" dirty="0" err="1">
                <a:ln w="0"/>
                <a:solidFill>
                  <a:schemeClr val="tx1"/>
                </a:solidFill>
                <a:effectLst>
                  <a:outerShdw blurRad="38100" dist="19050" dir="2700000" algn="tl" rotWithShape="0">
                    <a:schemeClr val="dk1">
                      <a:alpha val="40000"/>
                    </a:schemeClr>
                  </a:outerShdw>
                </a:effectLst>
              </a:rPr>
              <a:t>ще</a:t>
            </a:r>
            <a:r>
              <a:rPr lang="ru-RU" sz="2800" dirty="0">
                <a:ln w="0"/>
                <a:solidFill>
                  <a:schemeClr val="tx1"/>
                </a:solidFill>
                <a:effectLst>
                  <a:outerShdw blurRad="38100" dist="19050" dir="2700000" algn="tl" rotWithShape="0">
                    <a:schemeClr val="dk1">
                      <a:alpha val="40000"/>
                    </a:schemeClr>
                  </a:outerShdw>
                </a:effectLst>
              </a:rPr>
              <a:t> не є  ними </a:t>
            </a:r>
            <a:r>
              <a:rPr lang="ru-RU" sz="2800" dirty="0" err="1">
                <a:ln w="0"/>
                <a:solidFill>
                  <a:schemeClr val="tx1"/>
                </a:solidFill>
                <a:effectLst>
                  <a:outerShdw blurRad="38100" dist="19050" dir="2700000" algn="tl" rotWithShape="0">
                    <a:schemeClr val="dk1">
                      <a:alpha val="40000"/>
                    </a:schemeClr>
                  </a:outerShdw>
                </a:effectLst>
              </a:rPr>
              <a:t>охопленими</a:t>
            </a:r>
            <a:r>
              <a:rPr lang="ru-RU" sz="2800" dirty="0">
                <a:ln w="0"/>
                <a:solidFill>
                  <a:schemeClr val="tx1"/>
                </a:solidFill>
                <a:effectLst>
                  <a:outerShdw blurRad="38100" dist="19050" dir="2700000" algn="tl" rotWithShape="0">
                    <a:schemeClr val="dk1">
                      <a:alpha val="40000"/>
                    </a:schemeClr>
                  </a:outerShdw>
                </a:effectLst>
              </a:rPr>
              <a:t>;</a:t>
            </a:r>
          </a:p>
          <a:p>
            <a:pPr>
              <a:buFont typeface="Wingdings" panose="05000000000000000000" pitchFamily="2" charset="2"/>
              <a:buChar char="Ø"/>
            </a:pPr>
            <a:r>
              <a:rPr lang="ru-RU" sz="2800" b="1" dirty="0" err="1">
                <a:ln w="0"/>
                <a:solidFill>
                  <a:schemeClr val="tx1"/>
                </a:solidFill>
                <a:effectLst>
                  <a:outerShdw blurRad="38100" dist="19050" dir="2700000" algn="tl" rotWithShape="0">
                    <a:schemeClr val="dk1">
                      <a:alpha val="40000"/>
                    </a:schemeClr>
                  </a:outerShdw>
                </a:effectLst>
              </a:rPr>
              <a:t>Покращення</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наданого</a:t>
            </a:r>
            <a:r>
              <a:rPr lang="ru-RU" sz="2800" dirty="0">
                <a:ln w="0"/>
                <a:solidFill>
                  <a:schemeClr val="tx1"/>
                </a:solidFill>
                <a:effectLst>
                  <a:outerShdw blurRad="38100" dist="19050" dir="2700000" algn="tl" rotWithShape="0">
                    <a:schemeClr val="dk1">
                      <a:alpha val="40000"/>
                    </a:schemeClr>
                  </a:outerShdw>
                </a:effectLst>
              </a:rPr>
              <a:t> </a:t>
            </a:r>
            <a:r>
              <a:rPr lang="ru-RU" sz="2800" b="1" dirty="0">
                <a:ln w="0"/>
                <a:solidFill>
                  <a:schemeClr val="tx1"/>
                </a:solidFill>
                <a:effectLst>
                  <a:outerShdw blurRad="38100" dist="19050" dir="2700000" algn="tl" rotWithShape="0">
                    <a:schemeClr val="dk1">
                      <a:alpha val="40000"/>
                    </a:schemeClr>
                  </a:outerShdw>
                </a:effectLst>
              </a:rPr>
              <a:t>пакету</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послуг</a:t>
            </a:r>
            <a:endParaRPr lang="ru-RU" sz="2800" dirty="0">
              <a:ln w="0"/>
              <a:solidFill>
                <a:schemeClr val="tx1"/>
              </a:solidFill>
              <a:effectLst>
                <a:outerShdw blurRad="38100" dist="19050" dir="2700000" algn="tl" rotWithShape="0">
                  <a:schemeClr val="dk1">
                    <a:alpha val="40000"/>
                  </a:schemeClr>
                </a:outerShdw>
              </a:effectLst>
            </a:endParaRPr>
          </a:p>
          <a:p>
            <a:pPr marL="0" indent="0">
              <a:buNone/>
            </a:pPr>
            <a:r>
              <a:rPr lang="ru-RU" sz="2800" dirty="0">
                <a:ln w="0"/>
                <a:solidFill>
                  <a:schemeClr val="tx1"/>
                </a:solidFill>
                <a:effectLst>
                  <a:outerShdw blurRad="38100" dist="19050" dir="2700000" algn="tl" rotWithShape="0">
                    <a:schemeClr val="dk1">
                      <a:alpha val="40000"/>
                    </a:schemeClr>
                  </a:outerShdw>
                </a:effectLst>
              </a:rPr>
              <a:t>(з </a:t>
            </a:r>
            <a:r>
              <a:rPr lang="ru-RU" sz="2800" dirty="0" err="1">
                <a:ln w="0"/>
                <a:solidFill>
                  <a:schemeClr val="tx1"/>
                </a:solidFill>
                <a:effectLst>
                  <a:outerShdw blurRad="38100" dist="19050" dir="2700000" algn="tl" rotWithShape="0">
                    <a:schemeClr val="dk1">
                      <a:alpha val="40000"/>
                    </a:schemeClr>
                  </a:outerShdw>
                </a:effectLst>
              </a:rPr>
              <a:t>погляду</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кількості</a:t>
            </a:r>
            <a:r>
              <a:rPr lang="ru-RU" sz="2800" dirty="0">
                <a:ln w="0"/>
                <a:solidFill>
                  <a:schemeClr val="tx1"/>
                </a:solidFill>
                <a:effectLst>
                  <a:outerShdw blurRad="38100" dist="19050" dir="2700000" algn="tl" rotWithShape="0">
                    <a:schemeClr val="dk1">
                      <a:alpha val="40000"/>
                    </a:schemeClr>
                  </a:outerShdw>
                </a:effectLst>
              </a:rPr>
              <a:t> та </a:t>
            </a:r>
            <a:r>
              <a:rPr lang="ru-RU" sz="2800" dirty="0" err="1">
                <a:ln w="0"/>
                <a:solidFill>
                  <a:schemeClr val="tx1"/>
                </a:solidFill>
                <a:effectLst>
                  <a:outerShdw blurRad="38100" dist="19050" dir="2700000" algn="tl" rotWithShape="0">
                    <a:schemeClr val="dk1">
                      <a:alpha val="40000"/>
                    </a:schemeClr>
                  </a:outerShdw>
                </a:effectLst>
              </a:rPr>
              <a:t>якості</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послуг</a:t>
            </a:r>
            <a:r>
              <a:rPr lang="ru-RU" sz="2800" dirty="0">
                <a:ln w="0"/>
                <a:solidFill>
                  <a:schemeClr val="tx1"/>
                </a:solidFill>
                <a:effectLst>
                  <a:outerShdw blurRad="38100" dist="19050" dir="2700000" algn="tl" rotWithShape="0">
                    <a:schemeClr val="dk1">
                      <a:alpha val="40000"/>
                    </a:schemeClr>
                  </a:outerShdw>
                </a:effectLst>
              </a:rPr>
              <a:t>);</a:t>
            </a:r>
          </a:p>
          <a:p>
            <a:pPr>
              <a:buFont typeface="Wingdings" panose="05000000000000000000" pitchFamily="2" charset="2"/>
              <a:buChar char="Ø"/>
            </a:pPr>
            <a:r>
              <a:rPr lang="ru-RU" sz="2800" dirty="0">
                <a:ln w="0"/>
                <a:solidFill>
                  <a:schemeClr val="tx1"/>
                </a:solidFill>
                <a:effectLst>
                  <a:outerShdw blurRad="38100" dist="19050" dir="2700000" algn="tl" rotWithShape="0">
                    <a:schemeClr val="dk1">
                      <a:alpha val="40000"/>
                    </a:schemeClr>
                  </a:outerShdw>
                </a:effectLst>
              </a:rPr>
              <a:t> </a:t>
            </a:r>
            <a:r>
              <a:rPr lang="ru-RU" sz="2800" b="1" dirty="0" err="1">
                <a:ln w="0"/>
                <a:solidFill>
                  <a:schemeClr val="tx1"/>
                </a:solidFill>
                <a:effectLst>
                  <a:outerShdw blurRad="38100" dist="19050" dir="2700000" algn="tl" rotWithShape="0">
                    <a:schemeClr val="dk1">
                      <a:alpha val="40000"/>
                    </a:schemeClr>
                  </a:outerShdw>
                </a:effectLst>
              </a:rPr>
              <a:t>Зменшення</a:t>
            </a:r>
            <a:r>
              <a:rPr lang="ru-RU" sz="2800" dirty="0">
                <a:ln w="0"/>
                <a:solidFill>
                  <a:schemeClr val="tx1"/>
                </a:solidFill>
                <a:effectLst>
                  <a:outerShdw blurRad="38100" dist="19050" dir="2700000" algn="tl" rotWithShape="0">
                    <a:schemeClr val="dk1">
                      <a:alpha val="40000"/>
                    </a:schemeClr>
                  </a:outerShdw>
                </a:effectLst>
              </a:rPr>
              <a:t> </a:t>
            </a:r>
            <a:r>
              <a:rPr lang="ru-RU" sz="2800" b="1" dirty="0" err="1">
                <a:ln w="0"/>
                <a:solidFill>
                  <a:schemeClr val="tx1"/>
                </a:solidFill>
                <a:effectLst>
                  <a:outerShdw blurRad="38100" dist="19050" dir="2700000" algn="tl" rotWithShape="0">
                    <a:schemeClr val="dk1">
                      <a:alpha val="40000"/>
                    </a:schemeClr>
                  </a:outerShdw>
                </a:effectLst>
              </a:rPr>
              <a:t>витрат</a:t>
            </a:r>
            <a:r>
              <a:rPr lang="ru-RU" sz="2800" dirty="0">
                <a:ln w="0"/>
                <a:solidFill>
                  <a:schemeClr val="tx1"/>
                </a:solidFill>
                <a:effectLst>
                  <a:outerShdw blurRad="38100" dist="19050" dir="2700000" algn="tl" rotWithShape="0">
                    <a:schemeClr val="dk1">
                      <a:alpha val="40000"/>
                    </a:schemeClr>
                  </a:outerShdw>
                </a:effectLst>
              </a:rPr>
              <a:t> за </a:t>
            </a:r>
            <a:r>
              <a:rPr lang="ru-RU" sz="2800" dirty="0" err="1">
                <a:ln w="0"/>
                <a:solidFill>
                  <a:schemeClr val="tx1"/>
                </a:solidFill>
                <a:effectLst>
                  <a:outerShdw blurRad="38100" dist="19050" dir="2700000" algn="tl" rotWithShape="0">
                    <a:schemeClr val="dk1">
                      <a:alpha val="40000"/>
                    </a:schemeClr>
                  </a:outerShdw>
                </a:effectLst>
              </a:rPr>
              <a:t>послуги</a:t>
            </a:r>
            <a:r>
              <a:rPr lang="ru-RU" sz="2800" dirty="0">
                <a:ln w="0"/>
                <a:solidFill>
                  <a:schemeClr val="tx1"/>
                </a:solidFill>
                <a:effectLst>
                  <a:outerShdw blurRad="38100" dist="19050" dir="2700000" algn="tl" rotWithShape="0">
                    <a:schemeClr val="dk1">
                      <a:alpha val="40000"/>
                    </a:schemeClr>
                  </a:outerShdw>
                </a:effectLst>
              </a:rPr>
              <a:t>  з </a:t>
            </a:r>
            <a:r>
              <a:rPr lang="ru-RU" sz="2800" dirty="0" err="1">
                <a:ln w="0"/>
                <a:solidFill>
                  <a:schemeClr val="tx1"/>
                </a:solidFill>
                <a:effectLst>
                  <a:outerShdw blurRad="38100" dist="19050" dir="2700000" algn="tl" rotWithShape="0">
                    <a:schemeClr val="dk1">
                      <a:alpha val="40000"/>
                    </a:schemeClr>
                  </a:outerShdw>
                </a:effectLst>
              </a:rPr>
              <a:t>кишені</a:t>
            </a:r>
            <a:r>
              <a:rPr lang="ru-RU" sz="2800" dirty="0">
                <a:ln w="0"/>
                <a:solidFill>
                  <a:schemeClr val="tx1"/>
                </a:solidFill>
                <a:effectLst>
                  <a:outerShdw blurRad="38100" dist="19050" dir="2700000" algn="tl" rotWithShape="0">
                    <a:schemeClr val="dk1">
                      <a:alpha val="40000"/>
                    </a:schemeClr>
                  </a:outerShdw>
                </a:effectLst>
              </a:rPr>
              <a:t> </a:t>
            </a:r>
            <a:r>
              <a:rPr lang="ru-RU" sz="2800" dirty="0" err="1">
                <a:ln w="0"/>
                <a:solidFill>
                  <a:schemeClr val="tx1"/>
                </a:solidFill>
                <a:effectLst>
                  <a:outerShdw blurRad="38100" dist="19050" dir="2700000" algn="tl" rotWithShape="0">
                    <a:schemeClr val="dk1">
                      <a:alpha val="40000"/>
                    </a:schemeClr>
                  </a:outerShdw>
                </a:effectLst>
              </a:rPr>
              <a:t>населення</a:t>
            </a:r>
            <a:endParaRPr lang="uk-UA" sz="2800" dirty="0">
              <a:ln w="0"/>
              <a:solidFill>
                <a:schemeClr val="tx1"/>
              </a:solidFill>
              <a:effectLst>
                <a:outerShdw blurRad="38100" dist="19050" dir="2700000" algn="tl" rotWithShape="0">
                  <a:schemeClr val="dk1">
                    <a:alpha val="40000"/>
                  </a:schemeClr>
                </a:outerShdw>
              </a:effectLst>
            </a:endParaRPr>
          </a:p>
        </p:txBody>
      </p:sp>
      <p:pic>
        <p:nvPicPr>
          <p:cNvPr id="5" name="Рисунок 4">
            <a:extLst>
              <a:ext uri="{FF2B5EF4-FFF2-40B4-BE49-F238E27FC236}">
                <a16:creationId xmlns:a16="http://schemas.microsoft.com/office/drawing/2014/main" id="{659F07C9-7320-4390-B849-F527DFA5DE84}"/>
              </a:ext>
            </a:extLst>
          </p:cNvPr>
          <p:cNvPicPr>
            <a:picLocks noChangeAspect="1"/>
          </p:cNvPicPr>
          <p:nvPr/>
        </p:nvPicPr>
        <p:blipFill>
          <a:blip r:embed="rId2"/>
          <a:stretch>
            <a:fillRect/>
          </a:stretch>
        </p:blipFill>
        <p:spPr>
          <a:xfrm>
            <a:off x="0" y="-4911"/>
            <a:ext cx="1331640" cy="6862911"/>
          </a:xfrm>
          <a:prstGeom prst="rect">
            <a:avLst/>
          </a:prstGeom>
        </p:spPr>
      </p:pic>
    </p:spTree>
    <p:extLst>
      <p:ext uri="{BB962C8B-B14F-4D97-AF65-F5344CB8AC3E}">
        <p14:creationId xmlns:p14="http://schemas.microsoft.com/office/powerpoint/2010/main" val="222867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1B44B-9756-4FC8-849A-22D728E2DBC8}"/>
              </a:ext>
            </a:extLst>
          </p:cNvPr>
          <p:cNvSpPr>
            <a:spLocks noGrp="1"/>
          </p:cNvSpPr>
          <p:nvPr>
            <p:ph type="title"/>
          </p:nvPr>
        </p:nvSpPr>
        <p:spPr>
          <a:xfrm>
            <a:off x="539552" y="3789040"/>
            <a:ext cx="6554867" cy="1524000"/>
          </a:xfrm>
        </p:spPr>
        <p:txBody>
          <a:bodyPr>
            <a:normAutofit/>
          </a:bodyPr>
          <a:lstStyle/>
          <a:p>
            <a:r>
              <a:rPr lang="uk-UA" sz="5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ДЯКУЮ ЗА УВАГУ!</a:t>
            </a:r>
          </a:p>
        </p:txBody>
      </p:sp>
      <p:pic>
        <p:nvPicPr>
          <p:cNvPr id="4" name="Рисунок 3">
            <a:extLst>
              <a:ext uri="{FF2B5EF4-FFF2-40B4-BE49-F238E27FC236}">
                <a16:creationId xmlns:a16="http://schemas.microsoft.com/office/drawing/2014/main" id="{55CA1894-7D95-480B-B7C5-8DB8785A9FCF}"/>
              </a:ext>
            </a:extLst>
          </p:cNvPr>
          <p:cNvPicPr>
            <a:picLocks noChangeAspect="1"/>
          </p:cNvPicPr>
          <p:nvPr/>
        </p:nvPicPr>
        <p:blipFill>
          <a:blip r:embed="rId2"/>
          <a:stretch>
            <a:fillRect/>
          </a:stretch>
        </p:blipFill>
        <p:spPr>
          <a:xfrm>
            <a:off x="45624" y="62258"/>
            <a:ext cx="1305107" cy="1124744"/>
          </a:xfrm>
          <a:prstGeom prst="rect">
            <a:avLst/>
          </a:prstGeom>
        </p:spPr>
      </p:pic>
      <p:pic>
        <p:nvPicPr>
          <p:cNvPr id="5" name="Рисунок 4">
            <a:extLst>
              <a:ext uri="{FF2B5EF4-FFF2-40B4-BE49-F238E27FC236}">
                <a16:creationId xmlns:a16="http://schemas.microsoft.com/office/drawing/2014/main" id="{49E8905E-0A0F-4BFC-A665-2E44307C25E5}"/>
              </a:ext>
            </a:extLst>
          </p:cNvPr>
          <p:cNvPicPr>
            <a:picLocks noChangeAspect="1"/>
          </p:cNvPicPr>
          <p:nvPr/>
        </p:nvPicPr>
        <p:blipFill>
          <a:blip r:embed="rId3"/>
          <a:stretch>
            <a:fillRect/>
          </a:stretch>
        </p:blipFill>
        <p:spPr>
          <a:xfrm>
            <a:off x="1484619" y="253220"/>
            <a:ext cx="1380235" cy="1457528"/>
          </a:xfrm>
          <a:prstGeom prst="rect">
            <a:avLst/>
          </a:prstGeom>
        </p:spPr>
      </p:pic>
      <p:pic>
        <p:nvPicPr>
          <p:cNvPr id="6" name="Рисунок 5">
            <a:extLst>
              <a:ext uri="{FF2B5EF4-FFF2-40B4-BE49-F238E27FC236}">
                <a16:creationId xmlns:a16="http://schemas.microsoft.com/office/drawing/2014/main" id="{BA884FFF-A081-4F00-89C7-2E3D7DC712BD}"/>
              </a:ext>
            </a:extLst>
          </p:cNvPr>
          <p:cNvPicPr>
            <a:picLocks noChangeAspect="1"/>
          </p:cNvPicPr>
          <p:nvPr/>
        </p:nvPicPr>
        <p:blipFill>
          <a:blip r:embed="rId4"/>
          <a:stretch>
            <a:fillRect/>
          </a:stretch>
        </p:blipFill>
        <p:spPr>
          <a:xfrm>
            <a:off x="112568" y="1277300"/>
            <a:ext cx="1305107" cy="866896"/>
          </a:xfrm>
          <a:prstGeom prst="rect">
            <a:avLst/>
          </a:prstGeom>
        </p:spPr>
      </p:pic>
      <p:pic>
        <p:nvPicPr>
          <p:cNvPr id="7" name="Рисунок 6">
            <a:extLst>
              <a:ext uri="{FF2B5EF4-FFF2-40B4-BE49-F238E27FC236}">
                <a16:creationId xmlns:a16="http://schemas.microsoft.com/office/drawing/2014/main" id="{95E046D4-FF95-4690-BA06-D0941F43596C}"/>
              </a:ext>
            </a:extLst>
          </p:cNvPr>
          <p:cNvPicPr>
            <a:picLocks noChangeAspect="1"/>
          </p:cNvPicPr>
          <p:nvPr/>
        </p:nvPicPr>
        <p:blipFill>
          <a:blip r:embed="rId5"/>
          <a:stretch>
            <a:fillRect/>
          </a:stretch>
        </p:blipFill>
        <p:spPr>
          <a:xfrm>
            <a:off x="3065048" y="1052736"/>
            <a:ext cx="1305107" cy="905001"/>
          </a:xfrm>
          <a:prstGeom prst="rect">
            <a:avLst/>
          </a:prstGeom>
        </p:spPr>
      </p:pic>
      <p:pic>
        <p:nvPicPr>
          <p:cNvPr id="8" name="Рисунок 7">
            <a:extLst>
              <a:ext uri="{FF2B5EF4-FFF2-40B4-BE49-F238E27FC236}">
                <a16:creationId xmlns:a16="http://schemas.microsoft.com/office/drawing/2014/main" id="{A6ACEE9B-9DB2-4568-936E-155325B1FF60}"/>
              </a:ext>
            </a:extLst>
          </p:cNvPr>
          <p:cNvPicPr>
            <a:picLocks noChangeAspect="1"/>
          </p:cNvPicPr>
          <p:nvPr/>
        </p:nvPicPr>
        <p:blipFill>
          <a:blip r:embed="rId6"/>
          <a:stretch>
            <a:fillRect/>
          </a:stretch>
        </p:blipFill>
        <p:spPr>
          <a:xfrm>
            <a:off x="1633715" y="1838184"/>
            <a:ext cx="1397375" cy="1048032"/>
          </a:xfrm>
          <a:prstGeom prst="rect">
            <a:avLst/>
          </a:prstGeom>
        </p:spPr>
      </p:pic>
    </p:spTree>
    <p:extLst>
      <p:ext uri="{BB962C8B-B14F-4D97-AF65-F5344CB8AC3E}">
        <p14:creationId xmlns:p14="http://schemas.microsoft.com/office/powerpoint/2010/main" val="41426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8816"/>
            <a:ext cx="6554867" cy="1524000"/>
          </a:xfrm>
        </p:spPr>
        <p:txBody>
          <a:bodyPr/>
          <a:lstStyle/>
          <a:p>
            <a:r>
              <a:rPr lang="uk-UA" dirty="0" err="1"/>
              <a:t>Децентралізаційна</a:t>
            </a:r>
            <a:r>
              <a:rPr lang="uk-UA" dirty="0"/>
              <a:t> реформа</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08194"/>
            <a:ext cx="3057525" cy="304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72816"/>
            <a:ext cx="4591050" cy="394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4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12974"/>
          </a:xfrm>
        </p:spPr>
        <p:txBody>
          <a:bodyPr>
            <a:normAutofit fontScale="90000"/>
          </a:bodyPr>
          <a:lstStyle/>
          <a:p>
            <a:r>
              <a:rPr lang="ru-RU" dirty="0"/>
              <a:t>Реформа в </a:t>
            </a:r>
            <a:r>
              <a:rPr lang="ru-RU" dirty="0" err="1"/>
              <a:t>системі</a:t>
            </a:r>
            <a:r>
              <a:rPr lang="ru-RU" dirty="0"/>
              <a:t> </a:t>
            </a:r>
            <a:r>
              <a:rPr lang="ru-RU" dirty="0" err="1"/>
              <a:t>надання</a:t>
            </a:r>
            <a:br>
              <a:rPr lang="ru-RU" dirty="0"/>
            </a:br>
            <a:r>
              <a:rPr lang="ru-RU" dirty="0" err="1"/>
              <a:t>соціальних</a:t>
            </a:r>
            <a:r>
              <a:rPr lang="ru-RU" dirty="0"/>
              <a:t> </a:t>
            </a:r>
            <a:r>
              <a:rPr lang="ru-RU" dirty="0" err="1"/>
              <a:t>послуг</a:t>
            </a:r>
            <a:br>
              <a:rPr lang="ru-RU" dirty="0"/>
            </a:br>
            <a:endParaRPr lang="uk-UA"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484784"/>
            <a:ext cx="8277225"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2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34703-4768-4559-829E-C8B4C3A5818C}"/>
              </a:ext>
            </a:extLst>
          </p:cNvPr>
          <p:cNvSpPr>
            <a:spLocks noGrp="1"/>
          </p:cNvSpPr>
          <p:nvPr>
            <p:ph type="title"/>
          </p:nvPr>
        </p:nvSpPr>
        <p:spPr>
          <a:xfrm>
            <a:off x="2274644" y="480861"/>
            <a:ext cx="6554867" cy="648072"/>
          </a:xfrm>
        </p:spPr>
        <p:txBody>
          <a:bodyPr>
            <a:normAutofit fontScale="90000"/>
          </a:bodyPr>
          <a:lstStyle/>
          <a:p>
            <a:pPr algn="ctr"/>
            <a: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Закон </a:t>
            </a:r>
            <a:r>
              <a:rPr lang="ru-RU" sz="36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України</a:t>
            </a:r>
            <a: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b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«Про </a:t>
            </a:r>
            <a:r>
              <a:rPr lang="ru-RU" sz="36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соціальні</a:t>
            </a:r>
            <a: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ru-RU" sz="36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послуги</a:t>
            </a:r>
            <a:r>
              <a:rPr lang="ru-RU"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endParaRPr lang="uk-UA"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Прямокутник 4">
            <a:extLst>
              <a:ext uri="{FF2B5EF4-FFF2-40B4-BE49-F238E27FC236}">
                <a16:creationId xmlns:a16="http://schemas.microsoft.com/office/drawing/2014/main" id="{9F055DBE-11D9-4F25-9478-38AF051AF57C}"/>
              </a:ext>
            </a:extLst>
          </p:cNvPr>
          <p:cNvSpPr/>
          <p:nvPr/>
        </p:nvSpPr>
        <p:spPr>
          <a:xfrm>
            <a:off x="1619672" y="1305342"/>
            <a:ext cx="7272808" cy="369332"/>
          </a:xfrm>
          <a:prstGeom prst="rect">
            <a:avLst/>
          </a:prstGeom>
        </p:spPr>
        <p:txBody>
          <a:bodyPr wrap="square">
            <a:spAutoFit/>
          </a:bodyPr>
          <a:lstStyle/>
          <a:p>
            <a:endParaRPr lang="uk-UA" dirty="0"/>
          </a:p>
        </p:txBody>
      </p:sp>
      <p:sp>
        <p:nvSpPr>
          <p:cNvPr id="6" name="Прямокутник 5">
            <a:extLst>
              <a:ext uri="{FF2B5EF4-FFF2-40B4-BE49-F238E27FC236}">
                <a16:creationId xmlns:a16="http://schemas.microsoft.com/office/drawing/2014/main" id="{B51BEAA3-D3C6-429B-AC00-68F1A169CAC2}"/>
              </a:ext>
            </a:extLst>
          </p:cNvPr>
          <p:cNvSpPr/>
          <p:nvPr/>
        </p:nvSpPr>
        <p:spPr>
          <a:xfrm>
            <a:off x="1864236" y="1674674"/>
            <a:ext cx="7272808" cy="47705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uk-UA" sz="2200" b="1" i="1" dirty="0"/>
              <a:t>Базові соціальні послуги </a:t>
            </a:r>
            <a:r>
              <a:rPr lang="uk-UA" sz="2200" dirty="0"/>
              <a:t>- соціальні послуги, надання яких отримувачам соціальних послуг відповідно до цього Закону забезпечується….. виконавчими органами об’єднаних територіальних громад…</a:t>
            </a:r>
          </a:p>
          <a:p>
            <a:endParaRPr lang="uk-UA" sz="2200" dirty="0"/>
          </a:p>
          <a:p>
            <a:pPr marL="342900" indent="-342900">
              <a:buFont typeface="Arial" panose="020B0604020202020204" pitchFamily="34" charset="0"/>
              <a:buChar char="•"/>
            </a:pPr>
            <a:r>
              <a:rPr lang="ru-RU" sz="2200" b="1" dirty="0" err="1"/>
              <a:t>Визначення</a:t>
            </a:r>
            <a:r>
              <a:rPr lang="ru-RU" sz="2200" b="1" dirty="0"/>
              <a:t> потреб </a:t>
            </a:r>
            <a:r>
              <a:rPr lang="ru-RU" sz="2200" b="1" dirty="0" err="1"/>
              <a:t>населення</a:t>
            </a:r>
            <a:r>
              <a:rPr lang="ru-RU" sz="2200" dirty="0"/>
              <a:t> </a:t>
            </a:r>
            <a:r>
              <a:rPr lang="ru-RU" sz="2200" dirty="0" err="1"/>
              <a:t>адміністративно-територіальної</a:t>
            </a:r>
            <a:r>
              <a:rPr lang="ru-RU" sz="2200" dirty="0"/>
              <a:t> </a:t>
            </a:r>
            <a:r>
              <a:rPr lang="ru-RU" sz="2200" dirty="0" err="1"/>
              <a:t>одиниці</a:t>
            </a:r>
            <a:r>
              <a:rPr lang="ru-RU" sz="2200" dirty="0"/>
              <a:t>/</a:t>
            </a:r>
            <a:r>
              <a:rPr lang="ru-RU" sz="2200" dirty="0" err="1"/>
              <a:t>територіальної</a:t>
            </a:r>
            <a:r>
              <a:rPr lang="ru-RU" sz="2200" dirty="0"/>
              <a:t> </a:t>
            </a:r>
            <a:r>
              <a:rPr lang="ru-RU" sz="2200" dirty="0" err="1"/>
              <a:t>громади</a:t>
            </a:r>
            <a:r>
              <a:rPr lang="ru-RU" sz="2200" dirty="0"/>
              <a:t> у </a:t>
            </a:r>
            <a:r>
              <a:rPr lang="ru-RU" sz="2200" dirty="0" err="1"/>
              <a:t>соціальних</a:t>
            </a:r>
            <a:r>
              <a:rPr lang="ru-RU" sz="2200" dirty="0"/>
              <a:t> </a:t>
            </a:r>
            <a:r>
              <a:rPr lang="ru-RU" sz="2200" dirty="0" err="1"/>
              <a:t>послугах</a:t>
            </a:r>
            <a:r>
              <a:rPr lang="ru-RU" sz="2200" dirty="0"/>
              <a:t> – збір  </a:t>
            </a:r>
            <a:r>
              <a:rPr lang="uk-UA" sz="2200" dirty="0"/>
              <a:t>узагальнення та аналіз інформації про наявність на території відповідної адміністративно-територіальної одиниці вразливих груп населення</a:t>
            </a:r>
          </a:p>
          <a:p>
            <a:endParaRPr lang="uk-UA" dirty="0"/>
          </a:p>
        </p:txBody>
      </p:sp>
      <p:pic>
        <p:nvPicPr>
          <p:cNvPr id="7" name="Рисунок 6">
            <a:extLst>
              <a:ext uri="{FF2B5EF4-FFF2-40B4-BE49-F238E27FC236}">
                <a16:creationId xmlns:a16="http://schemas.microsoft.com/office/drawing/2014/main" id="{17E89D57-E781-45AE-9248-056202222D3E}"/>
              </a:ext>
            </a:extLst>
          </p:cNvPr>
          <p:cNvPicPr>
            <a:picLocks noChangeAspect="1"/>
          </p:cNvPicPr>
          <p:nvPr/>
        </p:nvPicPr>
        <p:blipFill>
          <a:blip r:embed="rId3"/>
          <a:stretch>
            <a:fillRect/>
          </a:stretch>
        </p:blipFill>
        <p:spPr>
          <a:xfrm>
            <a:off x="1" y="4763"/>
            <a:ext cx="1375108" cy="6858000"/>
          </a:xfrm>
          <a:prstGeom prst="rect">
            <a:avLst/>
          </a:prstGeom>
          <a:noFill/>
        </p:spPr>
      </p:pic>
    </p:spTree>
    <p:extLst>
      <p:ext uri="{BB962C8B-B14F-4D97-AF65-F5344CB8AC3E}">
        <p14:creationId xmlns:p14="http://schemas.microsoft.com/office/powerpoint/2010/main" val="289421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2A381F-BC94-40F8-8104-4BB5ED1F1C71}"/>
              </a:ext>
            </a:extLst>
          </p:cNvPr>
          <p:cNvSpPr>
            <a:spLocks noGrp="1"/>
          </p:cNvSpPr>
          <p:nvPr>
            <p:ph type="title"/>
          </p:nvPr>
        </p:nvSpPr>
        <p:spPr>
          <a:xfrm>
            <a:off x="1755115" y="274638"/>
            <a:ext cx="7139136" cy="1143000"/>
          </a:xfrm>
        </p:spPr>
        <p:txBody>
          <a:bodyPr>
            <a:normAutofit/>
          </a:bodyPr>
          <a:lstStyle/>
          <a:p>
            <a:pPr algn="ctr"/>
            <a:r>
              <a:rPr lang="uk-UA" b="1" cap="none" spc="50" dirty="0">
                <a:ln w="9525" cmpd="sng">
                  <a:solidFill>
                    <a:schemeClr val="accent1"/>
                  </a:solidFill>
                  <a:prstDash val="solid"/>
                </a:ln>
                <a:solidFill>
                  <a:srgbClr val="70AD47">
                    <a:tint val="1000"/>
                  </a:srgbClr>
                </a:solidFill>
                <a:effectLst>
                  <a:glow rad="38100">
                    <a:schemeClr val="accent1">
                      <a:alpha val="40000"/>
                    </a:schemeClr>
                  </a:glow>
                </a:effectLst>
              </a:rPr>
              <a:t>Закон «України про соціальні послуги» </a:t>
            </a:r>
          </a:p>
        </p:txBody>
      </p:sp>
      <p:sp>
        <p:nvSpPr>
          <p:cNvPr id="3" name="Місце для вмісту 2">
            <a:extLst>
              <a:ext uri="{FF2B5EF4-FFF2-40B4-BE49-F238E27FC236}">
                <a16:creationId xmlns:a16="http://schemas.microsoft.com/office/drawing/2014/main" id="{C50B7FF3-E1C3-4EA1-9DD3-36815BB0D4EF}"/>
              </a:ext>
            </a:extLst>
          </p:cNvPr>
          <p:cNvSpPr>
            <a:spLocks noGrp="1"/>
          </p:cNvSpPr>
          <p:nvPr>
            <p:ph idx="1"/>
          </p:nvPr>
        </p:nvSpPr>
        <p:spPr>
          <a:xfrm>
            <a:off x="1907704" y="1556793"/>
            <a:ext cx="7139136" cy="1872207"/>
          </a:xfrm>
        </p:spPr>
        <p:txBody>
          <a:bodyPr/>
          <a:lstStyle/>
          <a:p>
            <a:pPr marL="0" indent="0">
              <a:buNone/>
            </a:pPr>
            <a:r>
              <a:rPr lang="uk-UA" sz="2400" b="1" dirty="0">
                <a:solidFill>
                  <a:schemeClr val="tx1"/>
                </a:solidFill>
              </a:rPr>
              <a:t>Надавачі соціальних послуг </a:t>
            </a:r>
            <a:r>
              <a:rPr lang="uk-UA" sz="2400" dirty="0">
                <a:solidFill>
                  <a:schemeClr val="tx1"/>
                </a:solidFill>
              </a:rPr>
              <a:t>- юридичні та фізичні особи, фізичні особи – підприємці… </a:t>
            </a:r>
          </a:p>
          <a:p>
            <a:endParaRPr lang="uk-UA" dirty="0"/>
          </a:p>
        </p:txBody>
      </p:sp>
      <p:pic>
        <p:nvPicPr>
          <p:cNvPr id="5" name="Рисунок 4">
            <a:extLst>
              <a:ext uri="{FF2B5EF4-FFF2-40B4-BE49-F238E27FC236}">
                <a16:creationId xmlns:a16="http://schemas.microsoft.com/office/drawing/2014/main" id="{D6D50472-9DAC-4FEA-97F0-1C27B2301527}"/>
              </a:ext>
            </a:extLst>
          </p:cNvPr>
          <p:cNvPicPr>
            <a:picLocks noChangeAspect="1"/>
          </p:cNvPicPr>
          <p:nvPr/>
        </p:nvPicPr>
        <p:blipFill>
          <a:blip r:embed="rId3"/>
          <a:stretch>
            <a:fillRect/>
          </a:stretch>
        </p:blipFill>
        <p:spPr>
          <a:xfrm>
            <a:off x="1981084" y="3068960"/>
            <a:ext cx="6624736" cy="2819794"/>
          </a:xfrm>
          <a:prstGeom prst="rect">
            <a:avLst/>
          </a:prstGeom>
        </p:spPr>
      </p:pic>
      <p:pic>
        <p:nvPicPr>
          <p:cNvPr id="6" name="Рисунок 5">
            <a:extLst>
              <a:ext uri="{FF2B5EF4-FFF2-40B4-BE49-F238E27FC236}">
                <a16:creationId xmlns:a16="http://schemas.microsoft.com/office/drawing/2014/main" id="{CAA2A8F4-9C41-4E2D-948D-B9A4A54C7A67}"/>
              </a:ext>
            </a:extLst>
          </p:cNvPr>
          <p:cNvPicPr>
            <a:picLocks noChangeAspect="1"/>
          </p:cNvPicPr>
          <p:nvPr/>
        </p:nvPicPr>
        <p:blipFill>
          <a:blip r:embed="rId4"/>
          <a:stretch>
            <a:fillRect/>
          </a:stretch>
        </p:blipFill>
        <p:spPr>
          <a:xfrm>
            <a:off x="1" y="4763"/>
            <a:ext cx="1466684" cy="6858000"/>
          </a:xfrm>
          <a:prstGeom prst="rect">
            <a:avLst/>
          </a:prstGeom>
          <a:noFill/>
        </p:spPr>
      </p:pic>
    </p:spTree>
    <p:extLst>
      <p:ext uri="{BB962C8B-B14F-4D97-AF65-F5344CB8AC3E}">
        <p14:creationId xmlns:p14="http://schemas.microsoft.com/office/powerpoint/2010/main" val="188405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1CA03A-2015-46F0-95AA-7C6C68975459}"/>
              </a:ext>
            </a:extLst>
          </p:cNvPr>
          <p:cNvSpPr>
            <a:spLocks noGrp="1"/>
          </p:cNvSpPr>
          <p:nvPr>
            <p:ph type="title"/>
          </p:nvPr>
        </p:nvSpPr>
        <p:spPr>
          <a:xfrm>
            <a:off x="1755114" y="274638"/>
            <a:ext cx="7388885" cy="994122"/>
          </a:xfrm>
        </p:spPr>
        <p:txBody>
          <a:bodyPr>
            <a:normAutofit fontScale="90000"/>
          </a:bodyPr>
          <a:lstStyle/>
          <a:p>
            <a:pPr algn="ctr"/>
            <a:r>
              <a:rPr lang="ru-RU" b="1" cap="none" spc="50" dirty="0">
                <a:ln w="9525" cmpd="sng">
                  <a:solidFill>
                    <a:schemeClr val="accent1"/>
                  </a:solidFill>
                  <a:prstDash val="solid"/>
                </a:ln>
                <a:solidFill>
                  <a:srgbClr val="70AD47">
                    <a:tint val="1000"/>
                  </a:srgbClr>
                </a:solidFill>
                <a:effectLst>
                  <a:glow rad="38100">
                    <a:schemeClr val="accent1">
                      <a:alpha val="40000"/>
                    </a:schemeClr>
                  </a:glow>
                </a:effectLst>
              </a:rPr>
              <a:t>Закон </a:t>
            </a:r>
            <a:r>
              <a:rPr lang="ru-RU" b="1" cap="none" spc="50" dirty="0" err="1">
                <a:ln w="9525" cmpd="sng">
                  <a:solidFill>
                    <a:schemeClr val="accent1"/>
                  </a:solidFill>
                  <a:prstDash val="solid"/>
                </a:ln>
                <a:solidFill>
                  <a:srgbClr val="70AD47">
                    <a:tint val="1000"/>
                  </a:srgbClr>
                </a:solidFill>
                <a:effectLst>
                  <a:glow rad="38100">
                    <a:schemeClr val="accent1">
                      <a:alpha val="40000"/>
                    </a:schemeClr>
                  </a:glow>
                </a:effectLst>
              </a:rPr>
              <a:t>України</a:t>
            </a:r>
            <a:r>
              <a:rPr lang="ru-RU" b="1" cap="none" spc="50" dirty="0">
                <a:ln w="9525" cmpd="sng">
                  <a:solidFill>
                    <a:schemeClr val="accent1"/>
                  </a:solidFill>
                  <a:prstDash val="solid"/>
                </a:ln>
                <a:solidFill>
                  <a:srgbClr val="70AD47">
                    <a:tint val="1000"/>
                  </a:srgbClr>
                </a:solidFill>
                <a:effectLst>
                  <a:glow rad="38100">
                    <a:schemeClr val="accent1">
                      <a:alpha val="40000"/>
                    </a:schemeClr>
                  </a:glow>
                </a:effectLst>
              </a:rPr>
              <a:t> «Про </a:t>
            </a:r>
            <a:r>
              <a:rPr lang="ru-RU" b="1" cap="none" spc="50" dirty="0" err="1">
                <a:ln w="9525" cmpd="sng">
                  <a:solidFill>
                    <a:schemeClr val="accent1"/>
                  </a:solidFill>
                  <a:prstDash val="solid"/>
                </a:ln>
                <a:solidFill>
                  <a:srgbClr val="70AD47">
                    <a:tint val="1000"/>
                  </a:srgbClr>
                </a:solidFill>
                <a:effectLst>
                  <a:glow rad="38100">
                    <a:schemeClr val="accent1">
                      <a:alpha val="40000"/>
                    </a:schemeClr>
                  </a:glow>
                </a:effectLst>
              </a:rPr>
              <a:t>соціальні</a:t>
            </a:r>
            <a:r>
              <a:rPr lang="ru-RU"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ru-RU" b="1" cap="none" spc="50" dirty="0" err="1">
                <a:ln w="9525" cmpd="sng">
                  <a:solidFill>
                    <a:schemeClr val="accent1"/>
                  </a:solidFill>
                  <a:prstDash val="solid"/>
                </a:ln>
                <a:solidFill>
                  <a:srgbClr val="70AD47">
                    <a:tint val="1000"/>
                  </a:srgbClr>
                </a:solidFill>
                <a:effectLst>
                  <a:glow rad="38100">
                    <a:schemeClr val="accent1">
                      <a:alpha val="40000"/>
                    </a:schemeClr>
                  </a:glow>
                </a:effectLst>
              </a:rPr>
              <a:t>послуги</a:t>
            </a:r>
            <a:r>
              <a:rPr lang="ru-RU"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endParaRPr lang="uk-UA"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Місце для вмісту 2">
            <a:extLst>
              <a:ext uri="{FF2B5EF4-FFF2-40B4-BE49-F238E27FC236}">
                <a16:creationId xmlns:a16="http://schemas.microsoft.com/office/drawing/2014/main" id="{0CDCE75B-10F6-4D53-8B67-3C1B46298DD5}"/>
              </a:ext>
            </a:extLst>
          </p:cNvPr>
          <p:cNvSpPr>
            <a:spLocks noGrp="1"/>
          </p:cNvSpPr>
          <p:nvPr>
            <p:ph idx="1"/>
          </p:nvPr>
        </p:nvSpPr>
        <p:spPr>
          <a:xfrm>
            <a:off x="1755115" y="1412776"/>
            <a:ext cx="7209373" cy="5445224"/>
          </a:xfrm>
        </p:spPr>
        <p:txBody>
          <a:bodyPr>
            <a:normAutofit/>
          </a:bodyPr>
          <a:lstStyle/>
          <a:p>
            <a:r>
              <a:rPr lang="uk-UA" sz="2400" b="1" dirty="0">
                <a:solidFill>
                  <a:schemeClr val="tx1"/>
                </a:solidFill>
              </a:rPr>
              <a:t>Соціальні послуги </a:t>
            </a:r>
            <a:r>
              <a:rPr lang="uk-UA" sz="2400" dirty="0">
                <a:solidFill>
                  <a:schemeClr val="tx1"/>
                </a:solidFill>
              </a:rPr>
              <a:t>– це заходи з допомоги особам/сім’ям, які опинились у складних життєвих обставинах та не можуть самостійно подолати труднощі.</a:t>
            </a:r>
          </a:p>
          <a:p>
            <a:pPr marL="0" indent="0">
              <a:buNone/>
            </a:pPr>
            <a:endParaRPr lang="uk-UA" sz="2400" dirty="0">
              <a:solidFill>
                <a:schemeClr val="tx1"/>
              </a:solidFill>
            </a:endParaRPr>
          </a:p>
          <a:p>
            <a:r>
              <a:rPr lang="uk-UA" sz="2400" b="1" dirty="0">
                <a:solidFill>
                  <a:schemeClr val="tx1"/>
                </a:solidFill>
              </a:rPr>
              <a:t>Основні цілі </a:t>
            </a:r>
            <a:r>
              <a:rPr lang="uk-UA" sz="2400" dirty="0">
                <a:solidFill>
                  <a:schemeClr val="tx1"/>
                </a:solidFill>
              </a:rPr>
              <a:t>надання соціальних послуг:</a:t>
            </a:r>
          </a:p>
          <a:p>
            <a:pPr lvl="1">
              <a:buFont typeface="Wingdings" panose="05000000000000000000" pitchFamily="2" charset="2"/>
              <a:buChar char="§"/>
            </a:pPr>
            <a:r>
              <a:rPr lang="ru-RU" sz="2000" dirty="0" err="1">
                <a:solidFill>
                  <a:schemeClr val="tx1"/>
                </a:solidFill>
              </a:rPr>
              <a:t>профілактика</a:t>
            </a:r>
            <a:r>
              <a:rPr lang="ru-RU" sz="2000" dirty="0">
                <a:solidFill>
                  <a:schemeClr val="tx1"/>
                </a:solidFill>
              </a:rPr>
              <a:t> </a:t>
            </a:r>
            <a:r>
              <a:rPr lang="ru-RU" sz="2000" dirty="0" err="1">
                <a:solidFill>
                  <a:schemeClr val="tx1"/>
                </a:solidFill>
              </a:rPr>
              <a:t>складних</a:t>
            </a:r>
            <a:r>
              <a:rPr lang="ru-RU" sz="2000" dirty="0">
                <a:solidFill>
                  <a:schemeClr val="tx1"/>
                </a:solidFill>
              </a:rPr>
              <a:t> </a:t>
            </a:r>
            <a:r>
              <a:rPr lang="ru-RU" sz="2000" dirty="0" err="1">
                <a:solidFill>
                  <a:schemeClr val="tx1"/>
                </a:solidFill>
              </a:rPr>
              <a:t>життєвих</a:t>
            </a:r>
            <a:r>
              <a:rPr lang="ru-RU" sz="2000" dirty="0">
                <a:solidFill>
                  <a:schemeClr val="tx1"/>
                </a:solidFill>
              </a:rPr>
              <a:t> </a:t>
            </a:r>
            <a:r>
              <a:rPr lang="ru-RU" sz="2000" dirty="0" err="1">
                <a:solidFill>
                  <a:schemeClr val="tx1"/>
                </a:solidFill>
              </a:rPr>
              <a:t>обставин</a:t>
            </a:r>
            <a:r>
              <a:rPr lang="ru-RU" sz="2000" dirty="0">
                <a:solidFill>
                  <a:schemeClr val="tx1"/>
                </a:solidFill>
              </a:rPr>
              <a:t>;</a:t>
            </a:r>
          </a:p>
          <a:p>
            <a:pPr lvl="1">
              <a:buFont typeface="Wingdings" panose="05000000000000000000" pitchFamily="2" charset="2"/>
              <a:buChar char="§"/>
            </a:pPr>
            <a:r>
              <a:rPr lang="ru-RU" sz="2000" dirty="0" err="1">
                <a:solidFill>
                  <a:schemeClr val="tx1"/>
                </a:solidFill>
              </a:rPr>
              <a:t>подолання</a:t>
            </a:r>
            <a:r>
              <a:rPr lang="ru-RU" sz="2000" dirty="0">
                <a:solidFill>
                  <a:schemeClr val="tx1"/>
                </a:solidFill>
              </a:rPr>
              <a:t> </a:t>
            </a:r>
            <a:r>
              <a:rPr lang="ru-RU" sz="2000" dirty="0" err="1">
                <a:solidFill>
                  <a:schemeClr val="tx1"/>
                </a:solidFill>
              </a:rPr>
              <a:t>складних</a:t>
            </a:r>
            <a:r>
              <a:rPr lang="ru-RU" sz="2000" dirty="0">
                <a:solidFill>
                  <a:schemeClr val="tx1"/>
                </a:solidFill>
              </a:rPr>
              <a:t> </a:t>
            </a:r>
            <a:r>
              <a:rPr lang="ru-RU" sz="2000" dirty="0" err="1">
                <a:solidFill>
                  <a:schemeClr val="tx1"/>
                </a:solidFill>
              </a:rPr>
              <a:t>життєвих</a:t>
            </a:r>
            <a:r>
              <a:rPr lang="ru-RU" sz="2000" dirty="0">
                <a:solidFill>
                  <a:schemeClr val="tx1"/>
                </a:solidFill>
              </a:rPr>
              <a:t> </a:t>
            </a:r>
            <a:r>
              <a:rPr lang="ru-RU" sz="2000" dirty="0" err="1">
                <a:solidFill>
                  <a:schemeClr val="tx1"/>
                </a:solidFill>
              </a:rPr>
              <a:t>обставин</a:t>
            </a:r>
            <a:r>
              <a:rPr lang="ru-RU" sz="2000" dirty="0">
                <a:solidFill>
                  <a:schemeClr val="tx1"/>
                </a:solidFill>
              </a:rPr>
              <a:t>;</a:t>
            </a:r>
          </a:p>
          <a:p>
            <a:pPr lvl="1">
              <a:buFont typeface="Wingdings" panose="05000000000000000000" pitchFamily="2" charset="2"/>
              <a:buChar char="§"/>
            </a:pPr>
            <a:r>
              <a:rPr lang="ru-RU" sz="2000" dirty="0" err="1">
                <a:solidFill>
                  <a:schemeClr val="tx1"/>
                </a:solidFill>
              </a:rPr>
              <a:t>мінімізація</a:t>
            </a:r>
            <a:r>
              <a:rPr lang="ru-RU" sz="2000" dirty="0">
                <a:solidFill>
                  <a:schemeClr val="tx1"/>
                </a:solidFill>
              </a:rPr>
              <a:t> </a:t>
            </a:r>
            <a:r>
              <a:rPr lang="ru-RU" sz="2000" dirty="0" err="1">
                <a:solidFill>
                  <a:schemeClr val="tx1"/>
                </a:solidFill>
              </a:rPr>
              <a:t>негативних</a:t>
            </a:r>
            <a:r>
              <a:rPr lang="ru-RU" sz="2000" dirty="0">
                <a:solidFill>
                  <a:schemeClr val="tx1"/>
                </a:solidFill>
              </a:rPr>
              <a:t> </a:t>
            </a:r>
            <a:r>
              <a:rPr lang="ru-RU" sz="2000" dirty="0" err="1">
                <a:solidFill>
                  <a:schemeClr val="tx1"/>
                </a:solidFill>
              </a:rPr>
              <a:t>наслідків</a:t>
            </a:r>
            <a:r>
              <a:rPr lang="ru-RU" sz="2000" dirty="0">
                <a:solidFill>
                  <a:schemeClr val="tx1"/>
                </a:solidFill>
              </a:rPr>
              <a:t> </a:t>
            </a:r>
            <a:r>
              <a:rPr lang="ru-RU" sz="2000" dirty="0" err="1">
                <a:solidFill>
                  <a:schemeClr val="tx1"/>
                </a:solidFill>
              </a:rPr>
              <a:t>складних</a:t>
            </a:r>
            <a:r>
              <a:rPr lang="ru-RU" sz="2000" dirty="0">
                <a:solidFill>
                  <a:schemeClr val="tx1"/>
                </a:solidFill>
              </a:rPr>
              <a:t> </a:t>
            </a:r>
            <a:r>
              <a:rPr lang="ru-RU" sz="2000" dirty="0" err="1">
                <a:solidFill>
                  <a:schemeClr val="tx1"/>
                </a:solidFill>
              </a:rPr>
              <a:t>життєвих</a:t>
            </a:r>
            <a:r>
              <a:rPr lang="ru-RU" sz="2000" dirty="0">
                <a:solidFill>
                  <a:schemeClr val="tx1"/>
                </a:solidFill>
              </a:rPr>
              <a:t> </a:t>
            </a:r>
            <a:r>
              <a:rPr lang="ru-RU" sz="2000" dirty="0" err="1">
                <a:solidFill>
                  <a:schemeClr val="tx1"/>
                </a:solidFill>
              </a:rPr>
              <a:t>обставин</a:t>
            </a:r>
            <a:endParaRPr lang="uk-UA" sz="2000" dirty="0">
              <a:solidFill>
                <a:schemeClr val="tx1"/>
              </a:solidFill>
            </a:endParaRPr>
          </a:p>
        </p:txBody>
      </p:sp>
      <p:pic>
        <p:nvPicPr>
          <p:cNvPr id="5" name="Рисунок 4">
            <a:extLst>
              <a:ext uri="{FF2B5EF4-FFF2-40B4-BE49-F238E27FC236}">
                <a16:creationId xmlns:a16="http://schemas.microsoft.com/office/drawing/2014/main" id="{EF6A5725-83C1-417B-8065-294D4B255F79}"/>
              </a:ext>
            </a:extLst>
          </p:cNvPr>
          <p:cNvPicPr>
            <a:picLocks noChangeAspect="1"/>
          </p:cNvPicPr>
          <p:nvPr/>
        </p:nvPicPr>
        <p:blipFill>
          <a:blip r:embed="rId3"/>
          <a:stretch>
            <a:fillRect/>
          </a:stretch>
        </p:blipFill>
        <p:spPr>
          <a:xfrm>
            <a:off x="1" y="4763"/>
            <a:ext cx="1403648" cy="6858000"/>
          </a:xfrm>
          <a:prstGeom prst="rect">
            <a:avLst/>
          </a:prstGeom>
          <a:noFill/>
        </p:spPr>
      </p:pic>
    </p:spTree>
    <p:extLst>
      <p:ext uri="{BB962C8B-B14F-4D97-AF65-F5344CB8AC3E}">
        <p14:creationId xmlns:p14="http://schemas.microsoft.com/office/powerpoint/2010/main" val="208952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21AD4-5479-481A-B0B0-D11C7BAC9A3E}"/>
              </a:ext>
            </a:extLst>
          </p:cNvPr>
          <p:cNvSpPr>
            <a:spLocks noGrp="1"/>
          </p:cNvSpPr>
          <p:nvPr>
            <p:ph type="title"/>
          </p:nvPr>
        </p:nvSpPr>
        <p:spPr>
          <a:xfrm>
            <a:off x="1524000" y="104800"/>
            <a:ext cx="6554867" cy="1524000"/>
          </a:xfrm>
        </p:spPr>
        <p:txBody>
          <a:bodyPr>
            <a:normAutofit fontScale="90000"/>
          </a:bodyPr>
          <a:lstStyle/>
          <a:p>
            <a:pPr algn="ctr"/>
            <a:r>
              <a:rPr lang="ru-RU" i="1" dirty="0" err="1">
                <a:effectLst>
                  <a:outerShdw blurRad="38100" dist="38100" dir="2700000" algn="tl">
                    <a:srgbClr val="000000">
                      <a:alpha val="43137"/>
                    </a:srgbClr>
                  </a:outerShdw>
                </a:effectLst>
              </a:rPr>
              <a:t>Різновиди</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соціальних</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послуг</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визначені</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законодавством</a:t>
            </a:r>
            <a:endParaRPr lang="uk-UA" dirty="0">
              <a:effectLst>
                <a:outerShdw blurRad="38100" dist="38100" dir="2700000" algn="tl">
                  <a:srgbClr val="000000">
                    <a:alpha val="43137"/>
                  </a:srgbClr>
                </a:outerShdw>
              </a:effectLst>
            </a:endParaRPr>
          </a:p>
        </p:txBody>
      </p:sp>
      <p:graphicFrame>
        <p:nvGraphicFramePr>
          <p:cNvPr id="4" name="Схема 3">
            <a:extLst>
              <a:ext uri="{FF2B5EF4-FFF2-40B4-BE49-F238E27FC236}">
                <a16:creationId xmlns:a16="http://schemas.microsoft.com/office/drawing/2014/main" id="{BFD86CC6-F91C-4D36-B1AA-E37683C3C6F7}"/>
              </a:ext>
            </a:extLst>
          </p:cNvPr>
          <p:cNvGraphicFramePr/>
          <p:nvPr>
            <p:extLst>
              <p:ext uri="{D42A27DB-BD31-4B8C-83A1-F6EECF244321}">
                <p14:modId xmlns:p14="http://schemas.microsoft.com/office/powerpoint/2010/main" val="3342434907"/>
              </p:ext>
            </p:extLst>
          </p:nvPr>
        </p:nvGraphicFramePr>
        <p:xfrm>
          <a:off x="1524000" y="1628800"/>
          <a:ext cx="611409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48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18058"/>
          </a:xfrm>
        </p:spPr>
        <p:txBody>
          <a:bodyPr>
            <a:normAutofit fontScale="90000"/>
          </a:bodyPr>
          <a:lstStyle/>
          <a:p>
            <a:pPr algn="ctr"/>
            <a:r>
              <a:rPr lang="ru-RU" sz="2800" b="1" cap="none" spc="50" dirty="0" err="1">
                <a:ln w="0"/>
                <a:solidFill>
                  <a:schemeClr val="bg2"/>
                </a:solidFill>
                <a:effectLst>
                  <a:innerShdw blurRad="63500" dist="50800" dir="13500000">
                    <a:srgbClr val="000000">
                      <a:alpha val="50000"/>
                    </a:srgbClr>
                  </a:innerShdw>
                </a:effectLst>
              </a:rPr>
              <a:t>Основні</a:t>
            </a:r>
            <a:r>
              <a:rPr lang="ru-RU" sz="2800" b="1" cap="none" spc="50" dirty="0">
                <a:ln w="0"/>
                <a:solidFill>
                  <a:schemeClr val="bg2"/>
                </a:solidFill>
                <a:effectLst>
                  <a:innerShdw blurRad="63500" dist="50800" dir="13500000">
                    <a:srgbClr val="000000">
                      <a:alpha val="50000"/>
                    </a:srgbClr>
                  </a:innerShdw>
                </a:effectLst>
              </a:rPr>
              <a:t> засади </a:t>
            </a:r>
            <a:r>
              <a:rPr lang="ru-RU" sz="2800" b="1" cap="none" spc="50" dirty="0" err="1">
                <a:ln w="0"/>
                <a:solidFill>
                  <a:schemeClr val="bg2"/>
                </a:solidFill>
                <a:effectLst>
                  <a:innerShdw blurRad="63500" dist="50800" dir="13500000">
                    <a:srgbClr val="000000">
                      <a:alpha val="50000"/>
                    </a:srgbClr>
                  </a:innerShdw>
                </a:effectLst>
              </a:rPr>
              <a:t>функціонування</a:t>
            </a:r>
            <a:r>
              <a:rPr lang="ru-RU" sz="2800" b="1" cap="none" spc="50" dirty="0">
                <a:ln w="0"/>
                <a:solidFill>
                  <a:schemeClr val="bg2"/>
                </a:solidFill>
                <a:effectLst>
                  <a:innerShdw blurRad="63500" dist="50800" dir="13500000">
                    <a:srgbClr val="000000">
                      <a:alpha val="50000"/>
                    </a:srgbClr>
                  </a:innerShdw>
                </a:effectLst>
              </a:rPr>
              <a:t> </a:t>
            </a:r>
            <a:r>
              <a:rPr lang="ru-RU" sz="2800" b="1" cap="none" spc="50" dirty="0" err="1">
                <a:ln w="0"/>
                <a:solidFill>
                  <a:schemeClr val="bg2"/>
                </a:solidFill>
                <a:effectLst>
                  <a:innerShdw blurRad="63500" dist="50800" dir="13500000">
                    <a:srgbClr val="000000">
                      <a:alpha val="50000"/>
                    </a:srgbClr>
                  </a:innerShdw>
                </a:effectLst>
              </a:rPr>
              <a:t>системи</a:t>
            </a:r>
            <a:r>
              <a:rPr lang="ru-RU" sz="2800" b="1" cap="none" spc="50" dirty="0">
                <a:ln w="0"/>
                <a:solidFill>
                  <a:schemeClr val="bg2"/>
                </a:solidFill>
                <a:effectLst>
                  <a:innerShdw blurRad="63500" dist="50800" dir="13500000">
                    <a:srgbClr val="000000">
                      <a:alpha val="50000"/>
                    </a:srgbClr>
                  </a:innerShdw>
                </a:effectLst>
              </a:rPr>
              <a:t> </a:t>
            </a:r>
            <a:r>
              <a:rPr lang="ru-RU" sz="2800" b="1" cap="none" spc="50" dirty="0" err="1">
                <a:ln w="0"/>
                <a:solidFill>
                  <a:schemeClr val="bg2"/>
                </a:solidFill>
                <a:effectLst>
                  <a:innerShdw blurRad="63500" dist="50800" dir="13500000">
                    <a:srgbClr val="000000">
                      <a:alpha val="50000"/>
                    </a:srgbClr>
                  </a:innerShdw>
                </a:effectLst>
              </a:rPr>
              <a:t>надання</a:t>
            </a:r>
            <a:r>
              <a:rPr lang="ru-RU" sz="2800" b="1" cap="none" spc="50" dirty="0">
                <a:ln w="0"/>
                <a:solidFill>
                  <a:schemeClr val="bg2"/>
                </a:solidFill>
                <a:effectLst>
                  <a:innerShdw blurRad="63500" dist="50800" dir="13500000">
                    <a:srgbClr val="000000">
                      <a:alpha val="50000"/>
                    </a:srgbClr>
                  </a:innerShdw>
                </a:effectLst>
              </a:rPr>
              <a:t> </a:t>
            </a:r>
            <a:r>
              <a:rPr lang="ru-RU" sz="2800" b="1" cap="none" spc="50" dirty="0" err="1">
                <a:ln w="0"/>
                <a:solidFill>
                  <a:schemeClr val="bg2"/>
                </a:solidFill>
                <a:effectLst>
                  <a:innerShdw blurRad="63500" dist="50800" dir="13500000">
                    <a:srgbClr val="000000">
                      <a:alpha val="50000"/>
                    </a:srgbClr>
                  </a:innerShdw>
                </a:effectLst>
              </a:rPr>
              <a:t>соціальних</a:t>
            </a:r>
            <a:r>
              <a:rPr lang="ru-RU" sz="2800" b="1" cap="none" spc="50" dirty="0">
                <a:ln w="0"/>
                <a:solidFill>
                  <a:schemeClr val="bg2"/>
                </a:solidFill>
                <a:effectLst>
                  <a:innerShdw blurRad="63500" dist="50800" dir="13500000">
                    <a:srgbClr val="000000">
                      <a:alpha val="50000"/>
                    </a:srgbClr>
                  </a:innerShdw>
                </a:effectLst>
              </a:rPr>
              <a:t> </a:t>
            </a:r>
            <a:r>
              <a:rPr lang="ru-RU" sz="2800" b="1" cap="none" spc="50" dirty="0" err="1">
                <a:ln w="0"/>
                <a:solidFill>
                  <a:schemeClr val="bg2"/>
                </a:solidFill>
                <a:effectLst>
                  <a:innerShdw blurRad="63500" dist="50800" dir="13500000">
                    <a:srgbClr val="000000">
                      <a:alpha val="50000"/>
                    </a:srgbClr>
                  </a:innerShdw>
                </a:effectLst>
              </a:rPr>
              <a:t>послуг</a:t>
            </a:r>
            <a:r>
              <a:rPr lang="ru-RU" sz="2800" b="1" cap="none" spc="50" dirty="0">
                <a:ln w="0"/>
                <a:solidFill>
                  <a:schemeClr val="bg2"/>
                </a:solidFill>
                <a:effectLst>
                  <a:innerShdw blurRad="63500" dist="50800" dir="13500000">
                    <a:srgbClr val="000000">
                      <a:alpha val="50000"/>
                    </a:srgbClr>
                  </a:innerShdw>
                </a:effectLst>
              </a:rPr>
              <a:t>:</a:t>
            </a:r>
            <a:endParaRPr lang="uk-UA" sz="2800" b="1" cap="none" spc="50" dirty="0">
              <a:ln w="0"/>
              <a:solidFill>
                <a:schemeClr val="bg2"/>
              </a:solidFill>
              <a:effectLst>
                <a:innerShdw blurRad="63500" dist="50800" dir="13500000">
                  <a:srgbClr val="000000">
                    <a:alpha val="50000"/>
                  </a:srgbClr>
                </a:innerShdw>
              </a:effectLst>
            </a:endParaRPr>
          </a:p>
        </p:txBody>
      </p:sp>
      <p:sp>
        <p:nvSpPr>
          <p:cNvPr id="3" name="Объект 2"/>
          <p:cNvSpPr>
            <a:spLocks noGrp="1"/>
          </p:cNvSpPr>
          <p:nvPr>
            <p:ph idx="1"/>
          </p:nvPr>
        </p:nvSpPr>
        <p:spPr>
          <a:xfrm>
            <a:off x="457200" y="1268760"/>
            <a:ext cx="8229600" cy="5256584"/>
          </a:xfrm>
        </p:spPr>
        <p:style>
          <a:lnRef idx="1">
            <a:schemeClr val="accent5"/>
          </a:lnRef>
          <a:fillRef idx="2">
            <a:schemeClr val="accent5"/>
          </a:fillRef>
          <a:effectRef idx="1">
            <a:schemeClr val="accent5"/>
          </a:effectRef>
          <a:fontRef idx="minor">
            <a:schemeClr val="dk1"/>
          </a:fontRef>
        </p:style>
        <p:txBody>
          <a:bodyPr/>
          <a:lstStyle/>
          <a:p>
            <a:pPr marL="742950" indent="-457200" algn="just">
              <a:buFont typeface="Wingdings" panose="05000000000000000000" pitchFamily="2" charset="2"/>
              <a:buChar char="q"/>
            </a:pPr>
            <a:r>
              <a:rPr lang="uk-UA" sz="2800" b="1" dirty="0">
                <a:solidFill>
                  <a:srgbClr val="213A71"/>
                </a:solidFill>
                <a:latin typeface="Candara" panose="020E0502030303020204" pitchFamily="34" charset="0"/>
              </a:rPr>
              <a:t>Профілактичний характер</a:t>
            </a:r>
          </a:p>
          <a:p>
            <a:pPr marL="800100" indent="-514350" algn="just">
              <a:buFont typeface="Wingdings" panose="05000000000000000000" pitchFamily="2" charset="2"/>
              <a:buChar char="q"/>
            </a:pPr>
            <a:r>
              <a:rPr lang="uk-UA" sz="2800" b="1" dirty="0">
                <a:solidFill>
                  <a:srgbClr val="213A71"/>
                </a:solidFill>
                <a:latin typeface="Candara" panose="020E0502030303020204" pitchFamily="34" charset="0"/>
              </a:rPr>
              <a:t>Відповідність соціальних послуг потребам осіб/сімей, які належать до вразливих груп населення або перебувають у складних життєвих обставинах</a:t>
            </a:r>
          </a:p>
          <a:p>
            <a:pPr marL="800100" indent="-514350" algn="just">
              <a:buFont typeface="Wingdings" panose="05000000000000000000" pitchFamily="2" charset="2"/>
              <a:buChar char="q"/>
            </a:pPr>
            <a:r>
              <a:rPr lang="uk-UA" sz="2800" b="1" dirty="0">
                <a:solidFill>
                  <a:srgbClr val="213A71"/>
                </a:solidFill>
                <a:latin typeface="Candara" panose="020E0502030303020204" pitchFamily="34" charset="0"/>
              </a:rPr>
              <a:t>Безперервність, послідовність надання соціальних послуг та їх різноманітність, що забезпечуються шляхом взаємодії суб’єктів системи надання соціальних послуг</a:t>
            </a:r>
            <a:endParaRPr lang="en-US" sz="2800" b="1" dirty="0">
              <a:solidFill>
                <a:srgbClr val="213A71"/>
              </a:solidFill>
              <a:latin typeface="Candara" panose="020E0502030303020204" pitchFamily="34" charset="0"/>
            </a:endParaRPr>
          </a:p>
          <a:p>
            <a:endParaRPr lang="uk-UA" dirty="0"/>
          </a:p>
        </p:txBody>
      </p:sp>
    </p:spTree>
    <p:extLst>
      <p:ext uri="{BB962C8B-B14F-4D97-AF65-F5344CB8AC3E}">
        <p14:creationId xmlns:p14="http://schemas.microsoft.com/office/powerpoint/2010/main" val="2617307722"/>
      </p:ext>
    </p:extLst>
  </p:cSld>
  <p:clrMapOvr>
    <a:masterClrMapping/>
  </p:clrMapOvr>
</p:sld>
</file>

<file path=ppt/theme/theme1.xml><?xml version="1.0" encoding="utf-8"?>
<a:theme xmlns:a="http://schemas.openxmlformats.org/drawingml/2006/main" name="Скибка">
  <a:themeElements>
    <a:clrScheme name="Скибка">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кибка">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кибка">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TM02900771[[fn=Сектор]]</Template>
  <TotalTime>2938</TotalTime>
  <Words>3239</Words>
  <Application>Microsoft Office PowerPoint</Application>
  <PresentationFormat>Екран (4:3)</PresentationFormat>
  <Paragraphs>228</Paragraphs>
  <Slides>21</Slides>
  <Notes>16</Notes>
  <HiddenSlides>0</HiddenSlides>
  <MMClips>0</MMClips>
  <ScaleCrop>false</ScaleCrop>
  <HeadingPairs>
    <vt:vector size="8" baseType="variant">
      <vt:variant>
        <vt:lpstr>Використані шрифти</vt:lpstr>
      </vt:variant>
      <vt:variant>
        <vt:i4>7</vt:i4>
      </vt:variant>
      <vt:variant>
        <vt:lpstr>Тема</vt:lpstr>
      </vt:variant>
      <vt:variant>
        <vt:i4>1</vt:i4>
      </vt:variant>
      <vt:variant>
        <vt:lpstr>Вбудовані сервери OLE</vt:lpstr>
      </vt:variant>
      <vt:variant>
        <vt:i4>1</vt:i4>
      </vt:variant>
      <vt:variant>
        <vt:lpstr>Заголовки слайдів</vt:lpstr>
      </vt:variant>
      <vt:variant>
        <vt:i4>21</vt:i4>
      </vt:variant>
    </vt:vector>
  </HeadingPairs>
  <TitlesOfParts>
    <vt:vector size="30" baseType="lpstr">
      <vt:lpstr>游明朝</vt:lpstr>
      <vt:lpstr>Arial</vt:lpstr>
      <vt:lpstr>Calibri</vt:lpstr>
      <vt:lpstr>Candara</vt:lpstr>
      <vt:lpstr>Century Gothic</vt:lpstr>
      <vt:lpstr>Wingdings</vt:lpstr>
      <vt:lpstr>Wingdings 3</vt:lpstr>
      <vt:lpstr>Скибка</vt:lpstr>
      <vt:lpstr>Діаграма Microsoft Excel</vt:lpstr>
      <vt:lpstr> </vt:lpstr>
      <vt:lpstr>Про визначення адміністративних центрів та затвердження територій територіальних громад Львівської області  </vt:lpstr>
      <vt:lpstr>Децентралізаційна реформа</vt:lpstr>
      <vt:lpstr>Реформа в системі надання соціальних послуг </vt:lpstr>
      <vt:lpstr>Закон України  «Про соціальні послуги». </vt:lpstr>
      <vt:lpstr>Закон «України про соціальні послуги» </vt:lpstr>
      <vt:lpstr>Закон України «Про соціальні послуги» </vt:lpstr>
      <vt:lpstr>Різновиди соціальних послуг, визначені законодавством</vt:lpstr>
      <vt:lpstr>Основні засади функціонування системи надання соціальних послуг:</vt:lpstr>
      <vt:lpstr>Управління системою надання соцільних послуг на рівні територіальної громади</vt:lpstr>
      <vt:lpstr>Принципи створення стратегії протидії залежностям в ОТГ </vt:lpstr>
      <vt:lpstr> Впровадження Стратегії протидії алкоголізму та наркоманії   нарівні  ОТГ </vt:lpstr>
      <vt:lpstr>Процес планування соціальних послуг: від визначення потреб до фінансування</vt:lpstr>
      <vt:lpstr> Оцінка потреб   на рівні громади (приклад)  </vt:lpstr>
      <vt:lpstr> Концептуалізація соціальних  послуг  на рівні громади </vt:lpstr>
      <vt:lpstr>Ресурси активізації громади у сфері надання соціальних послуг</vt:lpstr>
      <vt:lpstr> Оцінка  ресурсів необхідних для ефективної  роботи з узалежненнями в  ОТГ   </vt:lpstr>
      <vt:lpstr>Трансформація концепції Залучення ресурсів </vt:lpstr>
      <vt:lpstr>   Напрямки роботи в громаді ОТГ </vt:lpstr>
      <vt:lpstr>Рекомендовані заходи із впровадження Стратегії протидії алкоголізму та наркоманії  в ОТГ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WS02K29R103</dc:creator>
  <cp:lastModifiedBy>Marta</cp:lastModifiedBy>
  <cp:revision>68</cp:revision>
  <dcterms:created xsi:type="dcterms:W3CDTF">2018-03-14T13:37:08Z</dcterms:created>
  <dcterms:modified xsi:type="dcterms:W3CDTF">2021-12-06T20:27:42Z</dcterms:modified>
</cp:coreProperties>
</file>