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84" r:id="rId4"/>
    <p:sldId id="258" r:id="rId5"/>
    <p:sldId id="270" r:id="rId6"/>
    <p:sldId id="279" r:id="rId7"/>
    <p:sldId id="260" r:id="rId8"/>
    <p:sldId id="265" r:id="rId9"/>
    <p:sldId id="269" r:id="rId10"/>
    <p:sldId id="271" r:id="rId11"/>
    <p:sldId id="282" r:id="rId12"/>
    <p:sldId id="283" r:id="rId13"/>
    <p:sldId id="281" r:id="rId14"/>
    <p:sldId id="261" r:id="rId15"/>
    <p:sldId id="267" r:id="rId16"/>
    <p:sldId id="285" r:id="rId17"/>
    <p:sldId id="264" r:id="rId18"/>
    <p:sldId id="268" r:id="rId19"/>
    <p:sldId id="259" r:id="rId20"/>
    <p:sldId id="272" r:id="rId21"/>
    <p:sldId id="280" r:id="rId22"/>
    <p:sldId id="277" r:id="rId23"/>
    <p:sldId id="275" r:id="rId24"/>
    <p:sldId id="276" r:id="rId25"/>
    <p:sldId id="286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44" autoAdjust="0"/>
  </p:normalViewPr>
  <p:slideViewPr>
    <p:cSldViewPr snapToGrid="0">
      <p:cViewPr varScale="1">
        <p:scale>
          <a:sx n="79" d="100"/>
          <a:sy n="79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WIEK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2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B0-4462-9B3B-654F969881C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4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6B0-4462-9B3B-654F969881C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6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6B0-4462-9B3B-654F969881C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2">
                      <a:lumMod val="60000"/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B0-4462-9B3B-654F969881C4}"/>
              </c:ext>
            </c:extLst>
          </c:dPt>
          <c:dLbls>
            <c:dLbl>
              <c:idx val="0"/>
              <c:layout>
                <c:manualLayout>
                  <c:x val="-0.16189884706546895"/>
                  <c:y val="8.5407146627930822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="" xmlns:r="http://schemas.openxmlformats.org/officeDocument/2006/relationships" xmlns:c16r2="http://schemas.microsoft.com/office/drawing/2015/06/chart"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8386"/>
                        <a:gd name="adj2" fmla="val -632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6B0-4462-9B3B-654F969881C4}"/>
                </c:ext>
              </c:extLst>
            </c:dLbl>
            <c:dLbl>
              <c:idx val="1"/>
              <c:layout>
                <c:manualLayout>
                  <c:x val="0.16873964342034786"/>
                  <c:y val="-0.13468050045173707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="" xmlns:r="http://schemas.openxmlformats.org/officeDocument/2006/relationships" xmlns:c16r2="http://schemas.microsoft.com/office/drawing/2015/06/chart"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6036"/>
                        <a:gd name="adj2" fmla="val 2171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46B0-4462-9B3B-654F969881C4}"/>
                </c:ext>
              </c:extLst>
            </c:dLbl>
            <c:dLbl>
              <c:idx val="2"/>
              <c:layout>
                <c:manualLayout>
                  <c:x val="1.2767329865016832E-2"/>
                  <c:y val="1.79234232327081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B0-4462-9B3B-654F969881C4}"/>
                </c:ext>
              </c:extLst>
            </c:dLbl>
            <c:dLbl>
              <c:idx val="3"/>
              <c:layout>
                <c:manualLayout>
                  <c:x val="8.2291461614173222E-2"/>
                  <c:y val="3.58468464654162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63231158605172"/>
                      <c:h val="0.130889914428590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6B0-4462-9B3B-654F969881C4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Arkusz1!$A$2:$A$5</c:f>
              <c:strCache>
                <c:ptCount val="4"/>
                <c:pt idx="0">
                  <c:v>14 LAT</c:v>
                </c:pt>
                <c:pt idx="1">
                  <c:v>15 LAT</c:v>
                </c:pt>
                <c:pt idx="2">
                  <c:v>16 LAT</c:v>
                </c:pt>
                <c:pt idx="3">
                  <c:v>17 LAT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37</c:v>
                </c:pt>
                <c:pt idx="1">
                  <c:v>55.1</c:v>
                </c:pt>
                <c:pt idx="2">
                  <c:v>5.7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0-4462-9B3B-654F96988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458333333333333E-2"/>
          <c:y val="0"/>
          <c:w val="0.9770833333333333"/>
          <c:h val="0.716142096821230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Arkusz1!$C$1</c:f>
              <c:strCache>
                <c:ptCount val="1"/>
                <c:pt idx="0">
                  <c:v>chłopcy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0000"/>
                    <a:satMod val="107000"/>
                    <a:lumMod val="103000"/>
                  </a:schemeClr>
                </a:gs>
                <a:gs pos="100000">
                  <a:schemeClr val="accent1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numFmt formatCode="General" sourceLinked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Portale społecznościowe ***</c:v>
                </c:pt>
                <c:pt idx="1">
                  <c:v>Oglądanie filmów, seriali lub anime ***</c:v>
                </c:pt>
                <c:pt idx="2">
                  <c:v>Strony dla dorosłych ***</c:v>
                </c:pt>
                <c:pt idx="3">
                  <c:v>Gry internetowe i multiplayer *** </c:v>
                </c:pt>
                <c:pt idx="4">
                  <c:v>Portale informacyjne i edukacyjne **</c:v>
                </c:pt>
                <c:pt idx="5">
                  <c:v>Działalność pro-społeczną online **</c:v>
                </c:pt>
                <c:pt idx="6">
                  <c:v>Komunikatory **</c:v>
                </c:pt>
                <c:pt idx="7">
                  <c:v>Twórcza aktywności w sieci *</c:v>
                </c:pt>
                <c:pt idx="8">
                  <c:v>Zakupy przez Internet *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2.98</c:v>
                </c:pt>
                <c:pt idx="1">
                  <c:v>2.72</c:v>
                </c:pt>
                <c:pt idx="2">
                  <c:v>1.66</c:v>
                </c:pt>
                <c:pt idx="3">
                  <c:v>3.4</c:v>
                </c:pt>
                <c:pt idx="4">
                  <c:v>2.62</c:v>
                </c:pt>
                <c:pt idx="5">
                  <c:v>1.25</c:v>
                </c:pt>
                <c:pt idx="6">
                  <c:v>3.28</c:v>
                </c:pt>
                <c:pt idx="7">
                  <c:v>1.62</c:v>
                </c:pt>
                <c:pt idx="8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5-4EE1-BA58-8666DFBC389C}"/>
            </c:ext>
          </c:extLst>
        </c:ser>
        <c:ser>
          <c:idx val="1"/>
          <c:order val="1"/>
          <c:tx>
            <c:strRef>
              <c:f>Arkusz1!$B$1</c:f>
              <c:strCache>
                <c:ptCount val="1"/>
                <c:pt idx="0">
                  <c:v>dziewczyny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0000"/>
                    <a:satMod val="107000"/>
                    <a:lumMod val="103000"/>
                  </a:schemeClr>
                </a:gs>
                <a:gs pos="100000">
                  <a:schemeClr val="accent2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Portale społecznościowe ***</c:v>
                </c:pt>
                <c:pt idx="1">
                  <c:v>Oglądanie filmów, seriali lub anime ***</c:v>
                </c:pt>
                <c:pt idx="2">
                  <c:v>Strony dla dorosłych ***</c:v>
                </c:pt>
                <c:pt idx="3">
                  <c:v>Gry internetowe i multiplayer *** </c:v>
                </c:pt>
                <c:pt idx="4">
                  <c:v>Portale informacyjne i edukacyjne **</c:v>
                </c:pt>
                <c:pt idx="5">
                  <c:v>Działalność pro-społeczną online **</c:v>
                </c:pt>
                <c:pt idx="6">
                  <c:v>Komunikatory **</c:v>
                </c:pt>
                <c:pt idx="7">
                  <c:v>Twórcza aktywności w sieci *</c:v>
                </c:pt>
                <c:pt idx="8">
                  <c:v>Zakupy przez Internet *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3.53</c:v>
                </c:pt>
                <c:pt idx="1">
                  <c:v>3.2</c:v>
                </c:pt>
                <c:pt idx="2">
                  <c:v>2.0499999999999998</c:v>
                </c:pt>
                <c:pt idx="3">
                  <c:v>1.93</c:v>
                </c:pt>
                <c:pt idx="4">
                  <c:v>2.39</c:v>
                </c:pt>
                <c:pt idx="5">
                  <c:v>1.41</c:v>
                </c:pt>
                <c:pt idx="6">
                  <c:v>3.54</c:v>
                </c:pt>
                <c:pt idx="7">
                  <c:v>1.45</c:v>
                </c:pt>
                <c:pt idx="8">
                  <c:v>1.79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5-4EE1-BA58-8666DFBC3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135844640"/>
        <c:axId val="1135851712"/>
        <c:axId val="0"/>
      </c:bar3DChart>
      <c:catAx>
        <c:axId val="113584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5851712"/>
        <c:crosses val="autoZero"/>
        <c:auto val="1"/>
        <c:lblAlgn val="r"/>
        <c:lblOffset val="100"/>
        <c:noMultiLvlLbl val="0"/>
      </c:catAx>
      <c:valAx>
        <c:axId val="1135851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358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34786718842775"/>
          <c:y val="0.87341761931717765"/>
          <c:w val="0.30930426562314445"/>
          <c:h val="7.645216592491054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30520013123362"/>
          <c:y val="2.6002651637617964E-2"/>
          <c:w val="0.50460629921259836"/>
          <c:h val="0.836377802707067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Arkusz1!$A$2:$A$9</c:f>
              <c:strCache>
                <c:ptCount val="8"/>
                <c:pt idx="0">
                  <c:v>Internet jako sposób ucieczki od problemów lub rozładowania złego nastroju </c:v>
                </c:pt>
                <c:pt idx="1">
                  <c:v>Okłamywanie członków rodziny, nauczyciela lub innych osobów, aby ukryć korzystanie z Internetu </c:v>
                </c:pt>
                <c:pt idx="2">
                  <c:v>Narażenie na szwank lub utratę ważnych relacji, możliwości krztałcenia lub perspektyw zawodowych </c:v>
                </c:pt>
                <c:pt idx="3">
                  <c:v>Przebywasz w sieci dłużej niż w pierwotnych zamiarach</c:v>
                </c:pt>
                <c:pt idx="4">
                  <c:v>Negatywne emocje przy próbach ograniczenia lub porzucenia korzystania z Interntu</c:v>
                </c:pt>
                <c:pt idx="5">
                  <c:v>Wielokrotne nieskuteczne próby kontroli, ograniczenia lub zaprzestania </c:v>
                </c:pt>
                <c:pt idx="6">
                  <c:v>Potrzeba korzystania z Internetu przez coraz dłuższy czas</c:v>
                </c:pt>
                <c:pt idx="7">
                  <c:v>Poczucie zaabsorbowania Internetem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33.200000000000003</c:v>
                </c:pt>
                <c:pt idx="1">
                  <c:v>58.1</c:v>
                </c:pt>
                <c:pt idx="2">
                  <c:v>73.400000000000006</c:v>
                </c:pt>
                <c:pt idx="3">
                  <c:v>28.8</c:v>
                </c:pt>
                <c:pt idx="4">
                  <c:v>51.2</c:v>
                </c:pt>
                <c:pt idx="5">
                  <c:v>41.7</c:v>
                </c:pt>
                <c:pt idx="6">
                  <c:v>32.4</c:v>
                </c:pt>
                <c:pt idx="7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21C-873B-E8CC6E2F530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Arkusz1!$A$2:$A$9</c:f>
              <c:strCache>
                <c:ptCount val="8"/>
                <c:pt idx="0">
                  <c:v>Internet jako sposób ucieczki od problemów lub rozładowania złego nastroju </c:v>
                </c:pt>
                <c:pt idx="1">
                  <c:v>Okłamywanie członków rodziny, nauczyciela lub innych osobów, aby ukryć korzystanie z Internetu </c:v>
                </c:pt>
                <c:pt idx="2">
                  <c:v>Narażenie na szwank lub utratę ważnych relacji, możliwości krztałcenia lub perspektyw zawodowych </c:v>
                </c:pt>
                <c:pt idx="3">
                  <c:v>Przebywasz w sieci dłużej niż w pierwotnych zamiarach</c:v>
                </c:pt>
                <c:pt idx="4">
                  <c:v>Negatywne emocje przy próbach ograniczenia lub porzucenia korzystania z Interntu</c:v>
                </c:pt>
                <c:pt idx="5">
                  <c:v>Wielokrotne nieskuteczne próby kontroli, ograniczenia lub zaprzestania </c:v>
                </c:pt>
                <c:pt idx="6">
                  <c:v>Potrzeba korzystania z Internetu przez coraz dłuższy czas</c:v>
                </c:pt>
                <c:pt idx="7">
                  <c:v>Poczucie zaabsorbowania Internetem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15.1</c:v>
                </c:pt>
                <c:pt idx="1">
                  <c:v>20</c:v>
                </c:pt>
                <c:pt idx="2">
                  <c:v>14.2</c:v>
                </c:pt>
                <c:pt idx="3">
                  <c:v>20.399999999999999</c:v>
                </c:pt>
                <c:pt idx="4">
                  <c:v>24.1</c:v>
                </c:pt>
                <c:pt idx="5">
                  <c:v>26.5</c:v>
                </c:pt>
                <c:pt idx="6">
                  <c:v>35.5</c:v>
                </c:pt>
                <c:pt idx="7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21C-873B-E8CC6E2F530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Arkusz1!$A$2:$A$9</c:f>
              <c:strCache>
                <c:ptCount val="8"/>
                <c:pt idx="0">
                  <c:v>Internet jako sposób ucieczki od problemów lub rozładowania złego nastroju </c:v>
                </c:pt>
                <c:pt idx="1">
                  <c:v>Okłamywanie członków rodziny, nauczyciela lub innych osobów, aby ukryć korzystanie z Internetu </c:v>
                </c:pt>
                <c:pt idx="2">
                  <c:v>Narażenie na szwank lub utratę ważnych relacji, możliwości krztałcenia lub perspektyw zawodowych </c:v>
                </c:pt>
                <c:pt idx="3">
                  <c:v>Przebywasz w sieci dłużej niż w pierwotnych zamiarach</c:v>
                </c:pt>
                <c:pt idx="4">
                  <c:v>Negatywne emocje przy próbach ograniczenia lub porzucenia korzystania z Interntu</c:v>
                </c:pt>
                <c:pt idx="5">
                  <c:v>Wielokrotne nieskuteczne próby kontroli, ograniczenia lub zaprzestania </c:v>
                </c:pt>
                <c:pt idx="6">
                  <c:v>Potrzeba korzystania z Internetu przez coraz dłuższy czas</c:v>
                </c:pt>
                <c:pt idx="7">
                  <c:v>Poczucie zaabsorbowania Internetem</c:v>
                </c:pt>
              </c:strCache>
            </c:strRef>
          </c:cat>
          <c:val>
            <c:numRef>
              <c:f>Arkusz1!$D$2:$D$9</c:f>
              <c:numCache>
                <c:formatCode>General</c:formatCode>
                <c:ptCount val="8"/>
                <c:pt idx="0">
                  <c:v>17.3</c:v>
                </c:pt>
                <c:pt idx="1">
                  <c:v>8.9</c:v>
                </c:pt>
                <c:pt idx="2">
                  <c:v>9.1999999999999993</c:v>
                </c:pt>
                <c:pt idx="3">
                  <c:v>18.399999999999999</c:v>
                </c:pt>
                <c:pt idx="4">
                  <c:v>14</c:v>
                </c:pt>
                <c:pt idx="5">
                  <c:v>12.6</c:v>
                </c:pt>
                <c:pt idx="6">
                  <c:v>20.100000000000001</c:v>
                </c:pt>
                <c:pt idx="7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21C-873B-E8CC6E2F530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Arkusz1!$A$2:$A$9</c:f>
              <c:strCache>
                <c:ptCount val="8"/>
                <c:pt idx="0">
                  <c:v>Internet jako sposób ucieczki od problemów lub rozładowania złego nastroju </c:v>
                </c:pt>
                <c:pt idx="1">
                  <c:v>Okłamywanie członków rodziny, nauczyciela lub innych osobów, aby ukryć korzystanie z Internetu </c:v>
                </c:pt>
                <c:pt idx="2">
                  <c:v>Narażenie na szwank lub utratę ważnych relacji, możliwości krztałcenia lub perspektyw zawodowych </c:v>
                </c:pt>
                <c:pt idx="3">
                  <c:v>Przebywasz w sieci dłużej niż w pierwotnych zamiarach</c:v>
                </c:pt>
                <c:pt idx="4">
                  <c:v>Negatywne emocje przy próbach ograniczenia lub porzucenia korzystania z Interntu</c:v>
                </c:pt>
                <c:pt idx="5">
                  <c:v>Wielokrotne nieskuteczne próby kontroli, ograniczenia lub zaprzestania </c:v>
                </c:pt>
                <c:pt idx="6">
                  <c:v>Potrzeba korzystania z Internetu przez coraz dłuższy czas</c:v>
                </c:pt>
                <c:pt idx="7">
                  <c:v>Poczucie zaabsorbowania Internetem</c:v>
                </c:pt>
              </c:strCache>
            </c:strRef>
          </c:cat>
          <c:val>
            <c:numRef>
              <c:f>Arkusz1!$E$2:$E$9</c:f>
              <c:numCache>
                <c:formatCode>General</c:formatCode>
                <c:ptCount val="8"/>
                <c:pt idx="0">
                  <c:v>20.100000000000001</c:v>
                </c:pt>
                <c:pt idx="1">
                  <c:v>8.6999999999999993</c:v>
                </c:pt>
                <c:pt idx="2">
                  <c:v>2.5</c:v>
                </c:pt>
                <c:pt idx="3">
                  <c:v>21.7</c:v>
                </c:pt>
                <c:pt idx="4">
                  <c:v>8.4</c:v>
                </c:pt>
                <c:pt idx="5">
                  <c:v>13.2</c:v>
                </c:pt>
                <c:pt idx="6">
                  <c:v>8.5</c:v>
                </c:pt>
                <c:pt idx="7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97-421C-873B-E8CC6E2F5304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Arkusz1!$A$2:$A$9</c:f>
              <c:strCache>
                <c:ptCount val="8"/>
                <c:pt idx="0">
                  <c:v>Internet jako sposób ucieczki od problemów lub rozładowania złego nastroju </c:v>
                </c:pt>
                <c:pt idx="1">
                  <c:v>Okłamywanie członków rodziny, nauczyciela lub innych osobów, aby ukryć korzystanie z Internetu </c:v>
                </c:pt>
                <c:pt idx="2">
                  <c:v>Narażenie na szwank lub utratę ważnych relacji, możliwości krztałcenia lub perspektyw zawodowych </c:v>
                </c:pt>
                <c:pt idx="3">
                  <c:v>Przebywasz w sieci dłużej niż w pierwotnych zamiarach</c:v>
                </c:pt>
                <c:pt idx="4">
                  <c:v>Negatywne emocje przy próbach ograniczenia lub porzucenia korzystania z Interntu</c:v>
                </c:pt>
                <c:pt idx="5">
                  <c:v>Wielokrotne nieskuteczne próby kontroli, ograniczenia lub zaprzestania </c:v>
                </c:pt>
                <c:pt idx="6">
                  <c:v>Potrzeba korzystania z Internetu przez coraz dłuższy czas</c:v>
                </c:pt>
                <c:pt idx="7">
                  <c:v>Poczucie zaabsorbowania Internetem</c:v>
                </c:pt>
              </c:strCache>
            </c:strRef>
          </c:cat>
          <c:val>
            <c:numRef>
              <c:f>Arkusz1!$F$2:$F$9</c:f>
              <c:numCache>
                <c:formatCode>General</c:formatCode>
                <c:ptCount val="8"/>
                <c:pt idx="0">
                  <c:v>14.2</c:v>
                </c:pt>
                <c:pt idx="1">
                  <c:v>4.3</c:v>
                </c:pt>
                <c:pt idx="2">
                  <c:v>0.7</c:v>
                </c:pt>
                <c:pt idx="3">
                  <c:v>10.7</c:v>
                </c:pt>
                <c:pt idx="4">
                  <c:v>2.4</c:v>
                </c:pt>
                <c:pt idx="5">
                  <c:v>6</c:v>
                </c:pt>
                <c:pt idx="6">
                  <c:v>3.5</c:v>
                </c:pt>
                <c:pt idx="7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97-421C-873B-E8CC6E2F5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35853376"/>
        <c:axId val="1135856288"/>
      </c:barChart>
      <c:catAx>
        <c:axId val="1135853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5856288"/>
        <c:crosses val="autoZero"/>
        <c:auto val="1"/>
        <c:lblAlgn val="ctr"/>
        <c:lblOffset val="100"/>
        <c:noMultiLvlLbl val="0"/>
      </c:catAx>
      <c:valAx>
        <c:axId val="113585628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585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458333333333333E-2"/>
          <c:y val="0"/>
          <c:w val="0.9770833333333333"/>
          <c:h val="0.6777333224710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chłopcy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0000"/>
                    <a:satMod val="107000"/>
                    <a:lumMod val="103000"/>
                  </a:schemeClr>
                </a:gs>
                <a:gs pos="100000">
                  <a:schemeClr val="accent1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numFmt formatCode="General" sourceLinked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overflow" horzOverflow="overflow" vert="horz" wrap="square" lIns="36000" tIns="72000" rIns="38100" bIns="10800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Internet jako sposób ucieczki od problemów lub rozładowania złego nastroju ***</c:v>
                </c:pt>
                <c:pt idx="1">
                  <c:v>Wielokrotne nieskuteczne próby kontroli, ograniczenia lub zaprzestania **</c:v>
                </c:pt>
                <c:pt idx="2">
                  <c:v>Przebywasz w sieci dłużej niż w pierwotnych zamiarach **</c:v>
                </c:pt>
                <c:pt idx="3">
                  <c:v>Potrzeba korzystania z Internetu przez coraz dłuższy czas *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2.41</c:v>
                </c:pt>
                <c:pt idx="1">
                  <c:v>2.0099999999999998</c:v>
                </c:pt>
                <c:pt idx="2">
                  <c:v>2.5</c:v>
                </c:pt>
                <c:pt idx="3">
                  <c:v>2.0499999999999998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5-4EE1-BA58-8666DFBC389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dziewczyny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0000"/>
                    <a:satMod val="107000"/>
                    <a:lumMod val="103000"/>
                  </a:schemeClr>
                </a:gs>
                <a:gs pos="100000">
                  <a:schemeClr val="accent2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6000" tIns="72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Internet jako sposób ucieczki od problemów lub rozładowania złego nastroju ***</c:v>
                </c:pt>
                <c:pt idx="1">
                  <c:v>Wielokrotne nieskuteczne próby kontroli, ograniczenia lub zaprzestania **</c:v>
                </c:pt>
                <c:pt idx="2">
                  <c:v>Przebywasz w sieci dłużej niż w pierwotnych zamiarach **</c:v>
                </c:pt>
                <c:pt idx="3">
                  <c:v>Potrzeba korzystania z Internetu przez coraz dłuższy czas *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2.9</c:v>
                </c:pt>
                <c:pt idx="1">
                  <c:v>2.2799999999999998</c:v>
                </c:pt>
                <c:pt idx="2">
                  <c:v>2.79</c:v>
                </c:pt>
                <c:pt idx="3">
                  <c:v>2.2200000000000002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5-4EE1-BA58-8666DFBC38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5844640"/>
        <c:axId val="1135851712"/>
        <c:axId val="0"/>
      </c:bar3DChart>
      <c:catAx>
        <c:axId val="11358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5851712"/>
        <c:crosses val="autoZero"/>
        <c:auto val="1"/>
        <c:lblAlgn val="r"/>
        <c:lblOffset val="100"/>
        <c:noMultiLvlLbl val="0"/>
      </c:catAx>
      <c:valAx>
        <c:axId val="1135851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58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82466288008234"/>
          <c:y val="0.91701285275239652"/>
          <c:w val="0.30457131537838533"/>
          <c:h val="8.0542191345662581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80000"/>
                    <a:satMod val="107000"/>
                    <a:lumMod val="103000"/>
                  </a:schemeClr>
                </a:gs>
                <a:gs pos="100000">
                  <a:schemeClr val="accent6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numFmt formatCode="General" sourceLinked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overflow" horzOverflow="overflow" vert="horz" wrap="square" lIns="36000" tIns="72000" rIns="38100" bIns="10800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Negatywne emocje przy próbach ograniczenia lub porzucenia korzystania z Interntu ***</c:v>
                </c:pt>
                <c:pt idx="1">
                  <c:v>Potrzeba korzystania z Internetu przez coraz dłuższy czas ***</c:v>
                </c:pt>
                <c:pt idx="2">
                  <c:v>Internet jako sposób ucieczki od problemów lub rozładowania złego nastroju *** </c:v>
                </c:pt>
                <c:pt idx="3">
                  <c:v>Wielokrotne nieskuteczne próby kontroli, ograniczenia lub zaprzestania ** </c:v>
                </c:pt>
                <c:pt idx="4">
                  <c:v>Poczucie zaabsorbowania Internetem *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1.66</c:v>
                </c:pt>
                <c:pt idx="1">
                  <c:v>1.92</c:v>
                </c:pt>
                <c:pt idx="2">
                  <c:v>2.2599999999999998</c:v>
                </c:pt>
                <c:pt idx="3">
                  <c:v>1.93</c:v>
                </c:pt>
                <c:pt idx="4">
                  <c:v>2.0099999999999998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5-4EE1-BA58-8666DFBC389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0000"/>
                    <a:satMod val="107000"/>
                    <a:lumMod val="103000"/>
                  </a:schemeClr>
                </a:gs>
                <a:gs pos="100000">
                  <a:schemeClr val="accent5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6000" tIns="72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Negatywne emocje przy próbach ograniczenia lub porzucenia korzystania z Interntu ***</c:v>
                </c:pt>
                <c:pt idx="1">
                  <c:v>Potrzeba korzystania z Internetu przez coraz dłuższy czas ***</c:v>
                </c:pt>
                <c:pt idx="2">
                  <c:v>Internet jako sposób ucieczki od problemów lub rozładowania złego nastroju *** </c:v>
                </c:pt>
                <c:pt idx="3">
                  <c:v>Wielokrotne nieskuteczne próby kontroli, ograniczenia lub zaprzestania ** </c:v>
                </c:pt>
                <c:pt idx="4">
                  <c:v>Poczucie zaabsorbowania Internetem *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1.87</c:v>
                </c:pt>
                <c:pt idx="1">
                  <c:v>2.15</c:v>
                </c:pt>
                <c:pt idx="2">
                  <c:v>2.67</c:v>
                </c:pt>
                <c:pt idx="3">
                  <c:v>2.15</c:v>
                </c:pt>
                <c:pt idx="4">
                  <c:v>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5-4EE1-BA58-8666DFBC38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5844640"/>
        <c:axId val="1135851712"/>
        <c:axId val="0"/>
      </c:bar3DChart>
      <c:catAx>
        <c:axId val="11358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5851712"/>
        <c:crosses val="autoZero"/>
        <c:auto val="1"/>
        <c:lblAlgn val="r"/>
        <c:lblOffset val="100"/>
        <c:noMultiLvlLbl val="0"/>
      </c:catAx>
      <c:valAx>
        <c:axId val="1135851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58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49128902467801"/>
          <c:y val="0.8940975100665739"/>
          <c:w val="0.19501730643044621"/>
          <c:h val="7.50136654950870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329325430189401"/>
          <c:y val="8.4507035044315004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1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4F-4878-8B11-5DF2E0541C2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2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4F-4878-8B11-5DF2E0541C2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3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4F-4878-8B11-5DF2E0541C2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EA896D8-CD9B-4A30-A1A9-748A80D2A349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4F-4878-8B11-5DF2E0541C2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BB48CC-56A9-40C5-A868-232FC6465214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14F-4878-8B11-5DF2E0541C27}"/>
                </c:ext>
              </c:extLst>
            </c:dLbl>
            <c:dLbl>
              <c:idx val="2"/>
              <c:layout>
                <c:manualLayout>
                  <c:x val="4.7727686312862901E-2"/>
                  <c:y val="9.4430853308634682E-2"/>
                </c:manualLayout>
              </c:layout>
              <c:tx>
                <c:rich>
                  <a:bodyPr/>
                  <a:lstStyle/>
                  <a:p>
                    <a:fld id="{8EDF6813-971E-4854-922D-C5BEA7C799F6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4F-4878-8B11-5DF2E0541C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Funkcjonalne korzystanie z Internetu</c:v>
                </c:pt>
                <c:pt idx="1">
                  <c:v>Zagrożenie dysfunkcyjnym korzystaniem z Internetu</c:v>
                </c:pt>
                <c:pt idx="2">
                  <c:v>Objawy dysfunkcyjnego korzystania z Internetu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78.599999999999994</c:v>
                </c:pt>
                <c:pt idx="1">
                  <c:v>14.7</c:v>
                </c:pt>
                <c:pt idx="2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3-4E75-A698-0F2D695BB84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62922819496351734"/>
          <c:y val="0.13078346620627138"/>
          <c:w val="0.36062419193156514"/>
          <c:h val="0.79264732491214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6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80000"/>
                    <a:satMod val="107000"/>
                    <a:lumMod val="103000"/>
                  </a:schemeClr>
                </a:gs>
                <a:gs pos="100000">
                  <a:schemeClr val="accent6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Skala dysfunkcyjnego korzystania z Internetu (porównanie średnich) ***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9-4241-8795-5496B0A3D0A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0000"/>
                    <a:satMod val="107000"/>
                    <a:lumMod val="103000"/>
                  </a:schemeClr>
                </a:gs>
                <a:gs pos="100000">
                  <a:schemeClr val="accent5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dLbl>
              <c:idx val="0"/>
              <c:spPr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089-4241-8795-5496B0A3D0A4}"/>
                </c:ext>
              </c:extLst>
            </c:dLbl>
            <c:spPr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6000" tIns="7200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Skala dysfunkcyjnego korzystania z Internetu (porównanie średnich) ***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89-4241-8795-5496B0A3D0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5844640"/>
        <c:axId val="1135851712"/>
        <c:axId val="0"/>
      </c:bar3DChart>
      <c:catAx>
        <c:axId val="11358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5851712"/>
        <c:crosses val="autoZero"/>
        <c:auto val="1"/>
        <c:lblAlgn val="r"/>
        <c:lblOffset val="100"/>
        <c:noMultiLvlLbl val="0"/>
      </c:catAx>
      <c:valAx>
        <c:axId val="1135851712"/>
        <c:scaling>
          <c:orientation val="minMax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1358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30067904751881"/>
          <c:y val="0.90390966340429046"/>
          <c:w val="0.76349112447510814"/>
          <c:h val="7.50136654950870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043347837612007"/>
          <c:y val="8.125676446568751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1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01-4BDD-8E9E-6B2627011A6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2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01-4BDD-8E9E-6B2627011A6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3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01-4BDD-8E9E-6B2627011A63}"/>
              </c:ext>
            </c:extLst>
          </c:dPt>
          <c:dLbls>
            <c:dLbl>
              <c:idx val="0"/>
              <c:layout>
                <c:manualLayout>
                  <c:x val="-0.12437983272038224"/>
                  <c:y val="-0.10167818891852237"/>
                </c:manualLayout>
              </c:layout>
              <c:tx>
                <c:rich>
                  <a:bodyPr/>
                  <a:lstStyle/>
                  <a:p>
                    <a:fld id="{4EA896D8-CD9B-4A30-A1A9-748A80D2A349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01-4BDD-8E9E-6B2627011A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BB48CC-56A9-40C5-A868-232FC6465214}" type="VALUE">
                      <a:rPr lang="en-US" smtClean="0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01-4BDD-8E9E-6B2627011A63}"/>
                </c:ext>
              </c:extLst>
            </c:dLbl>
            <c:dLbl>
              <c:idx val="2"/>
              <c:layout>
                <c:manualLayout>
                  <c:x val="6.2949088803300079E-2"/>
                  <c:y val="0.10418166504451716"/>
                </c:manualLayout>
              </c:layout>
              <c:tx>
                <c:rich>
                  <a:bodyPr/>
                  <a:lstStyle/>
                  <a:p>
                    <a:fld id="{8EDF6813-971E-4854-922D-C5BEA7C799F6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401-4BDD-8E9E-6B2627011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Funkcjonalne korzystanie z Internetu</c:v>
                </c:pt>
                <c:pt idx="1">
                  <c:v>Zagrożenie dysfunkcyjnym korzystaniem z Internetu</c:v>
                </c:pt>
                <c:pt idx="2">
                  <c:v>Objawy dysfunkcyjnego korzystania z Internetu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72</c:v>
                </c:pt>
                <c:pt idx="1">
                  <c:v>19.5</c:v>
                </c:pt>
                <c:pt idx="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1-4BDD-8E9E-6B2627011A6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CHŁOPCY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3000"/>
                    <a:lumMod val="100000"/>
                  </a:schemeClr>
                </a:gs>
                <a:gs pos="100000">
                  <a:schemeClr val="accent1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N = 794</c:v>
                </c:pt>
              </c:strCache>
            </c:strRef>
          </c:cat>
          <c:val>
            <c:numRef>
              <c:f>Arkusz1!$B$2</c:f>
              <c:numCache>
                <c:formatCode>0.00%</c:formatCode>
                <c:ptCount val="1"/>
                <c:pt idx="0">
                  <c:v>0.47899999999999998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BDF-AF31-5C03141109E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DZIEWCZYNY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7000"/>
                    <a:satMod val="100000"/>
                    <a:lumMod val="102000"/>
                  </a:schemeClr>
                </a:gs>
                <a:gs pos="50000">
                  <a:schemeClr val="accent2">
                    <a:shade val="100000"/>
                    <a:satMod val="103000"/>
                    <a:lumMod val="100000"/>
                  </a:schemeClr>
                </a:gs>
                <a:gs pos="100000">
                  <a:schemeClr val="accent2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N = 794</c:v>
                </c:pt>
              </c:strCache>
            </c:strRef>
          </c:cat>
          <c:val>
            <c:numRef>
              <c:f>Arkusz1!$C$2</c:f>
              <c:numCache>
                <c:formatCode>0.00%</c:formatCode>
                <c:ptCount val="1"/>
                <c:pt idx="0">
                  <c:v>0.52100000000000002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41-4BDF-AF31-5C03141109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75777056"/>
        <c:axId val="2075764160"/>
      </c:barChart>
      <c:catAx>
        <c:axId val="20757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75764160"/>
        <c:crosses val="autoZero"/>
        <c:auto val="1"/>
        <c:lblAlgn val="ctr"/>
        <c:lblOffset val="100"/>
        <c:noMultiLvlLbl val="0"/>
      </c:catAx>
      <c:valAx>
        <c:axId val="20757641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75777056"/>
        <c:crosses val="autoZero"/>
        <c:crossBetween val="between"/>
      </c:valAx>
      <c:spPr>
        <a:noFill/>
        <a:ln w="28575"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0 godz.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Czytanie książek dla przyjemności</c:v>
                </c:pt>
                <c:pt idx="1">
                  <c:v>Spędzanie czasu poza domem</c:v>
                </c:pt>
                <c:pt idx="2">
                  <c:v>Swoje hobby/ zainteresowania</c:v>
                </c:pt>
                <c:pt idx="3">
                  <c:v>Gry komputerowe</c:v>
                </c:pt>
                <c:pt idx="4">
                  <c:v>Lekcje online</c:v>
                </c:pt>
                <c:pt idx="5">
                  <c:v>Odrabianie zadań domowych</c:v>
                </c:pt>
                <c:pt idx="6">
                  <c:v>Internet 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47.2</c:v>
                </c:pt>
                <c:pt idx="1">
                  <c:v>16</c:v>
                </c:pt>
                <c:pt idx="2">
                  <c:v>11.5</c:v>
                </c:pt>
                <c:pt idx="3">
                  <c:v>32.9</c:v>
                </c:pt>
                <c:pt idx="4">
                  <c:v>1.2</c:v>
                </c:pt>
                <c:pt idx="5">
                  <c:v>3.9</c:v>
                </c:pt>
                <c:pt idx="6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4-405D-92CE-473EBD497BD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Mniej niż 1 godz.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Czytanie książek dla przyjemności</c:v>
                </c:pt>
                <c:pt idx="1">
                  <c:v>Spędzanie czasu poza domem</c:v>
                </c:pt>
                <c:pt idx="2">
                  <c:v>Swoje hobby/ zainteresowania</c:v>
                </c:pt>
                <c:pt idx="3">
                  <c:v>Gry komputerowe</c:v>
                </c:pt>
                <c:pt idx="4">
                  <c:v>Lekcje online</c:v>
                </c:pt>
                <c:pt idx="5">
                  <c:v>Odrabianie zadań domowych</c:v>
                </c:pt>
                <c:pt idx="6">
                  <c:v>Internet 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27.9</c:v>
                </c:pt>
                <c:pt idx="1">
                  <c:v>32.700000000000003</c:v>
                </c:pt>
                <c:pt idx="2">
                  <c:v>21.2</c:v>
                </c:pt>
                <c:pt idx="3">
                  <c:v>17.7</c:v>
                </c:pt>
                <c:pt idx="4">
                  <c:v>0.8</c:v>
                </c:pt>
                <c:pt idx="5">
                  <c:v>28.4</c:v>
                </c:pt>
                <c:pt idx="6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4-405D-92CE-473EBD497BD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1-2 godz.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Czytanie książek dla przyjemności</c:v>
                </c:pt>
                <c:pt idx="1">
                  <c:v>Spędzanie czasu poza domem</c:v>
                </c:pt>
                <c:pt idx="2">
                  <c:v>Swoje hobby/ zainteresowania</c:v>
                </c:pt>
                <c:pt idx="3">
                  <c:v>Gry komputerowe</c:v>
                </c:pt>
                <c:pt idx="4">
                  <c:v>Lekcje online</c:v>
                </c:pt>
                <c:pt idx="5">
                  <c:v>Odrabianie zadań domowych</c:v>
                </c:pt>
                <c:pt idx="6">
                  <c:v>Internet </c:v>
                </c:pt>
              </c:strCache>
            </c:strRef>
          </c:cat>
          <c:val>
            <c:numRef>
              <c:f>Arkusz1!$D$2:$D$8</c:f>
              <c:numCache>
                <c:formatCode>General</c:formatCode>
                <c:ptCount val="7"/>
                <c:pt idx="0">
                  <c:v>18.100000000000001</c:v>
                </c:pt>
                <c:pt idx="1">
                  <c:v>29.1</c:v>
                </c:pt>
                <c:pt idx="2">
                  <c:v>37.299999999999997</c:v>
                </c:pt>
                <c:pt idx="3">
                  <c:v>23.2</c:v>
                </c:pt>
                <c:pt idx="4">
                  <c:v>3.2</c:v>
                </c:pt>
                <c:pt idx="5">
                  <c:v>46.8</c:v>
                </c:pt>
                <c:pt idx="6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D4-405D-92CE-473EBD497BD3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3-4 godz.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Czytanie książek dla przyjemności</c:v>
                </c:pt>
                <c:pt idx="1">
                  <c:v>Spędzanie czasu poza domem</c:v>
                </c:pt>
                <c:pt idx="2">
                  <c:v>Swoje hobby/ zainteresowania</c:v>
                </c:pt>
                <c:pt idx="3">
                  <c:v>Gry komputerowe</c:v>
                </c:pt>
                <c:pt idx="4">
                  <c:v>Lekcje online</c:v>
                </c:pt>
                <c:pt idx="5">
                  <c:v>Odrabianie zadań domowych</c:v>
                </c:pt>
                <c:pt idx="6">
                  <c:v>Internet </c:v>
                </c:pt>
              </c:strCache>
            </c:strRef>
          </c:cat>
          <c:val>
            <c:numRef>
              <c:f>Arkusz1!$E$2:$E$8</c:f>
              <c:numCache>
                <c:formatCode>General</c:formatCode>
                <c:ptCount val="7"/>
                <c:pt idx="0">
                  <c:v>4.0999999999999996</c:v>
                </c:pt>
                <c:pt idx="1">
                  <c:v>13.2</c:v>
                </c:pt>
                <c:pt idx="2">
                  <c:v>18.2</c:v>
                </c:pt>
                <c:pt idx="3">
                  <c:v>16.7</c:v>
                </c:pt>
                <c:pt idx="4">
                  <c:v>20.399999999999999</c:v>
                </c:pt>
                <c:pt idx="5">
                  <c:v>16.8</c:v>
                </c:pt>
                <c:pt idx="6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D4-405D-92CE-473EBD497BD3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5 lub więcej godzin.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Czytanie książek dla przyjemności</c:v>
                </c:pt>
                <c:pt idx="1">
                  <c:v>Spędzanie czasu poza domem</c:v>
                </c:pt>
                <c:pt idx="2">
                  <c:v>Swoje hobby/ zainteresowania</c:v>
                </c:pt>
                <c:pt idx="3">
                  <c:v>Gry komputerowe</c:v>
                </c:pt>
                <c:pt idx="4">
                  <c:v>Lekcje online</c:v>
                </c:pt>
                <c:pt idx="5">
                  <c:v>Odrabianie zadań domowych</c:v>
                </c:pt>
                <c:pt idx="6">
                  <c:v>Internet </c:v>
                </c:pt>
              </c:strCache>
            </c:strRef>
          </c:cat>
          <c:val>
            <c:numRef>
              <c:f>Arkusz1!$F$2:$F$8</c:f>
              <c:numCache>
                <c:formatCode>General</c:formatCode>
                <c:ptCount val="7"/>
                <c:pt idx="0">
                  <c:v>2.6</c:v>
                </c:pt>
                <c:pt idx="1">
                  <c:v>8.9</c:v>
                </c:pt>
                <c:pt idx="2">
                  <c:v>11.8</c:v>
                </c:pt>
                <c:pt idx="3">
                  <c:v>9.6</c:v>
                </c:pt>
                <c:pt idx="4">
                  <c:v>74.3</c:v>
                </c:pt>
                <c:pt idx="5">
                  <c:v>4.2</c:v>
                </c:pt>
                <c:pt idx="6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D4-405D-92CE-473EBD497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10695663"/>
        <c:axId val="1610696495"/>
      </c:barChart>
      <c:catAx>
        <c:axId val="1610695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0696495"/>
        <c:crosses val="autoZero"/>
        <c:auto val="1"/>
        <c:lblAlgn val="ctr"/>
        <c:lblOffset val="100"/>
        <c:noMultiLvlLbl val="0"/>
      </c:catAx>
      <c:valAx>
        <c:axId val="1610696495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0695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458333333333333E-2"/>
          <c:y val="0"/>
          <c:w val="0.9770833333333333"/>
          <c:h val="0.716142096821230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chłopcy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0000"/>
                    <a:satMod val="107000"/>
                    <a:lumMod val="103000"/>
                  </a:schemeClr>
                </a:gs>
                <a:gs pos="100000">
                  <a:schemeClr val="accent1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numFmt formatCode="General" sourceLinked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overflow" horzOverflow="overflow" vert="horz" wrap="square" lIns="36000" tIns="72000" rIns="38100" bIns="10800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Internet ***</c:v>
                </c:pt>
                <c:pt idx="1">
                  <c:v>Swoje hobby/ zainteresowania ***</c:v>
                </c:pt>
                <c:pt idx="2">
                  <c:v>Gry komputerowe ***</c:v>
                </c:pt>
                <c:pt idx="3">
                  <c:v>Lekcje online ***</c:v>
                </c:pt>
                <c:pt idx="4">
                  <c:v>Odrabianie zadań domowych ***</c:v>
                </c:pt>
                <c:pt idx="5">
                  <c:v>Czytanie książek dla przyjemności  ***</c:v>
                </c:pt>
                <c:pt idx="6">
                  <c:v>Spędzanie czasu poza domem *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3.33</c:v>
                </c:pt>
                <c:pt idx="1">
                  <c:v>3.24</c:v>
                </c:pt>
                <c:pt idx="2">
                  <c:v>3.31</c:v>
                </c:pt>
                <c:pt idx="3">
                  <c:v>4.45</c:v>
                </c:pt>
                <c:pt idx="4">
                  <c:v>2.7</c:v>
                </c:pt>
                <c:pt idx="5">
                  <c:v>1.66</c:v>
                </c:pt>
                <c:pt idx="6">
                  <c:v>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5-4EE1-BA58-8666DFBC389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dziewczyny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0000"/>
                    <a:satMod val="107000"/>
                    <a:lumMod val="103000"/>
                  </a:schemeClr>
                </a:gs>
                <a:gs pos="100000">
                  <a:schemeClr val="accent2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6000" tIns="72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Internet ***</c:v>
                </c:pt>
                <c:pt idx="1">
                  <c:v>Swoje hobby/ zainteresowania ***</c:v>
                </c:pt>
                <c:pt idx="2">
                  <c:v>Gry komputerowe ***</c:v>
                </c:pt>
                <c:pt idx="3">
                  <c:v>Lekcje online ***</c:v>
                </c:pt>
                <c:pt idx="4">
                  <c:v>Odrabianie zadań domowych ***</c:v>
                </c:pt>
                <c:pt idx="5">
                  <c:v>Czytanie książek dla przyjemności  ***</c:v>
                </c:pt>
                <c:pt idx="6">
                  <c:v>Spędzanie czasu poza domem *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3.82</c:v>
                </c:pt>
                <c:pt idx="1">
                  <c:v>2.73</c:v>
                </c:pt>
                <c:pt idx="2">
                  <c:v>1.8</c:v>
                </c:pt>
                <c:pt idx="3">
                  <c:v>4.75</c:v>
                </c:pt>
                <c:pt idx="4">
                  <c:v>3.06</c:v>
                </c:pt>
                <c:pt idx="5">
                  <c:v>2.0499999999999998</c:v>
                </c:pt>
                <c:pt idx="6">
                  <c:v>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5-4EE1-BA58-8666DFBC38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5844640"/>
        <c:axId val="1135851712"/>
        <c:axId val="0"/>
      </c:bar3DChart>
      <c:catAx>
        <c:axId val="11358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5851712"/>
        <c:crosses val="autoZero"/>
        <c:auto val="1"/>
        <c:lblAlgn val="r"/>
        <c:lblOffset val="100"/>
        <c:noMultiLvlLbl val="0"/>
      </c:catAx>
      <c:valAx>
        <c:axId val="1135851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58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82463910761157"/>
          <c:y val="0.9012702164776728"/>
          <c:w val="0.32877386811023623"/>
          <c:h val="8.0542191345662581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80000"/>
                    <a:satMod val="107000"/>
                    <a:lumMod val="103000"/>
                  </a:schemeClr>
                </a:gs>
                <a:gs pos="100000">
                  <a:schemeClr val="accent6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numFmt formatCode="General" sourceLinked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overflow" horzOverflow="overflow" vert="horz" wrap="square" lIns="36000" tIns="72000" rIns="38100" bIns="10800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Internet ***</c:v>
                </c:pt>
                <c:pt idx="1">
                  <c:v>Gry komputerowe ***</c:v>
                </c:pt>
                <c:pt idx="2">
                  <c:v>Czytanie książek dla przyjemności **</c:v>
                </c:pt>
                <c:pt idx="3">
                  <c:v>Spędzanie czasu poza domem *</c:v>
                </c:pt>
                <c:pt idx="4">
                  <c:v>Odrabianie zadań domowych *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3.38</c:v>
                </c:pt>
                <c:pt idx="1">
                  <c:v>2.09</c:v>
                </c:pt>
                <c:pt idx="2">
                  <c:v>2.0499999999999998</c:v>
                </c:pt>
                <c:pt idx="3">
                  <c:v>2.85</c:v>
                </c:pt>
                <c:pt idx="4">
                  <c:v>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5-4EE1-BA58-8666DFBC389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0000"/>
                    <a:satMod val="107000"/>
                    <a:lumMod val="103000"/>
                  </a:schemeClr>
                </a:gs>
                <a:gs pos="100000">
                  <a:schemeClr val="accent5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6000" tIns="72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Internet ***</c:v>
                </c:pt>
                <c:pt idx="1">
                  <c:v>Gry komputerowe ***</c:v>
                </c:pt>
                <c:pt idx="2">
                  <c:v>Czytanie książek dla przyjemności **</c:v>
                </c:pt>
                <c:pt idx="3">
                  <c:v>Spędzanie czasu poza domem *</c:v>
                </c:pt>
                <c:pt idx="4">
                  <c:v>Odrabianie zadań domowych *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3.58</c:v>
                </c:pt>
                <c:pt idx="1">
                  <c:v>2.52</c:v>
                </c:pt>
                <c:pt idx="2">
                  <c:v>1.87</c:v>
                </c:pt>
                <c:pt idx="3">
                  <c:v>2.66</c:v>
                </c:pt>
                <c:pt idx="4">
                  <c:v>2.89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5-4EE1-BA58-8666DFBC38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5844640"/>
        <c:axId val="1135851712"/>
        <c:axId val="0"/>
      </c:bar3DChart>
      <c:catAx>
        <c:axId val="11358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5851712"/>
        <c:crosses val="autoZero"/>
        <c:auto val="1"/>
        <c:lblAlgn val="ctr"/>
        <c:lblOffset val="100"/>
        <c:noMultiLvlLbl val="0"/>
      </c:catAx>
      <c:valAx>
        <c:axId val="1135851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58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49128902467801"/>
          <c:y val="0.91445172095374483"/>
          <c:w val="0.19501730643044621"/>
          <c:h val="7.50136654950870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0 godz.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Uczestniczenie w zorganizowanych zajęciach sportowych (np. SKS-ie lub klubie)</c:v>
                </c:pt>
                <c:pt idx="1">
                  <c:v>Uczestniczenie w innych niż sportowe zajęciach zorganizowanych (np. nauka języków, zajęcia artystyczne, kółka, zbiórki harcerskie)</c:v>
                </c:pt>
                <c:pt idx="2">
                  <c:v>Jeżdżenie na rowerze, rolkach, deskorolce, basen, bieganie, ćwiczenia wspinaczkowe, siłownię lub inne formy własnej aktywności fizycznej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69</c:v>
                </c:pt>
                <c:pt idx="1">
                  <c:v>57.7</c:v>
                </c:pt>
                <c:pt idx="2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9-415F-B5A4-4AFA89CD5CA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Mniej niż 1 godz.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Uczestniczenie w zorganizowanych zajęciach sportowych (np. SKS-ie lub klubie)</c:v>
                </c:pt>
                <c:pt idx="1">
                  <c:v>Uczestniczenie w innych niż sportowe zajęciach zorganizowanych (np. nauka języków, zajęcia artystyczne, kółka, zbiórki harcerskie)</c:v>
                </c:pt>
                <c:pt idx="2">
                  <c:v>Jeżdżenie na rowerze, rolkach, deskorolce, basen, bieganie, ćwiczenia wspinaczkowe, siłownię lub inne formy własnej aktywności fizycznej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5.4</c:v>
                </c:pt>
                <c:pt idx="1">
                  <c:v>9.1</c:v>
                </c:pt>
                <c:pt idx="2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D9-415F-B5A4-4AFA89CD5CA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1-2 godz.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Uczestniczenie w zorganizowanych zajęciach sportowych (np. SKS-ie lub klubie)</c:v>
                </c:pt>
                <c:pt idx="1">
                  <c:v>Uczestniczenie w innych niż sportowe zajęciach zorganizowanych (np. nauka języków, zajęcia artystyczne, kółka, zbiórki harcerskie)</c:v>
                </c:pt>
                <c:pt idx="2">
                  <c:v>Jeżdżenie na rowerze, rolkach, deskorolce, basen, bieganie, ćwiczenia wspinaczkowe, siłownię lub inne formy własnej aktywności fizycznej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13.8</c:v>
                </c:pt>
                <c:pt idx="1">
                  <c:v>27.1</c:v>
                </c:pt>
                <c:pt idx="2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D9-415F-B5A4-4AFA89CD5CAB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4-7 godz.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Uczestniczenie w zorganizowanych zajęciach sportowych (np. SKS-ie lub klubie)</c:v>
                </c:pt>
                <c:pt idx="1">
                  <c:v>Uczestniczenie w innych niż sportowe zajęciach zorganizowanych (np. nauka języków, zajęcia artystyczne, kółka, zbiórki harcerskie)</c:v>
                </c:pt>
                <c:pt idx="2">
                  <c:v>Jeżdżenie na rowerze, rolkach, deskorolce, basen, bieganie, ćwiczenia wspinaczkowe, siłownię lub inne formy własnej aktywności fizycznej</c:v>
                </c:pt>
              </c:strCache>
            </c:strRef>
          </c:cat>
          <c:val>
            <c:numRef>
              <c:f>Arkusz1!$E$2:$E$4</c:f>
              <c:numCache>
                <c:formatCode>General</c:formatCode>
                <c:ptCount val="3"/>
                <c:pt idx="0">
                  <c:v>5.4</c:v>
                </c:pt>
                <c:pt idx="1">
                  <c:v>4.5999999999999996</c:v>
                </c:pt>
                <c:pt idx="2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D9-415F-B5A4-4AFA89CD5CAB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8 lub więcej godzin.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Uczestniczenie w zorganizowanych zajęciach sportowych (np. SKS-ie lub klubie)</c:v>
                </c:pt>
                <c:pt idx="1">
                  <c:v>Uczestniczenie w innych niż sportowe zajęciach zorganizowanych (np. nauka języków, zajęcia artystyczne, kółka, zbiórki harcerskie)</c:v>
                </c:pt>
                <c:pt idx="2">
                  <c:v>Jeżdżenie na rowerze, rolkach, deskorolce, basen, bieganie, ćwiczenia wspinaczkowe, siłownię lub inne formy własnej aktywności fizycznej</c:v>
                </c:pt>
              </c:strCache>
            </c:strRef>
          </c:cat>
          <c:val>
            <c:numRef>
              <c:f>Arkusz1!$F$2:$F$4</c:f>
              <c:numCache>
                <c:formatCode>General</c:formatCode>
                <c:ptCount val="3"/>
                <c:pt idx="0">
                  <c:v>6.4</c:v>
                </c:pt>
                <c:pt idx="1">
                  <c:v>1.5</c:v>
                </c:pt>
                <c:pt idx="2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D9-415F-B5A4-4AFA89CD5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10695663"/>
        <c:axId val="1610696495"/>
      </c:barChart>
      <c:catAx>
        <c:axId val="1610695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0696495"/>
        <c:crosses val="autoZero"/>
        <c:auto val="1"/>
        <c:lblAlgn val="ctr"/>
        <c:lblOffset val="100"/>
        <c:noMultiLvlLbl val="0"/>
      </c:catAx>
      <c:valAx>
        <c:axId val="1610696495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0695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458333333333333E-2"/>
          <c:y val="0"/>
          <c:w val="0.9770833333333333"/>
          <c:h val="0.716142096821230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chłopcy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0000"/>
                    <a:satMod val="107000"/>
                    <a:lumMod val="103000"/>
                  </a:schemeClr>
                </a:gs>
                <a:gs pos="100000">
                  <a:schemeClr val="accent1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numFmt formatCode="General" sourceLinked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overflow" horzOverflow="overflow" vert="horz" wrap="square" lIns="36000" tIns="72000" rIns="38100" bIns="10800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Uczestniczenie w zorganizowanych zajęciach sportowych ***</c:v>
                </c:pt>
                <c:pt idx="1">
                  <c:v>Uczestniczenie w innych niż sportowe zajęciach zorganizowanych *</c:v>
                </c:pt>
                <c:pt idx="2">
                  <c:v>Jeżdżenie na rowerze, rolkach, deskorolce, basen, bieganie, ćwiczenia wspinaczkowe, siłownię lub inne formy własnej aktywności fizycznej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1.85</c:v>
                </c:pt>
                <c:pt idx="1">
                  <c:v>1.76</c:v>
                </c:pt>
                <c:pt idx="2">
                  <c:v>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71-4948-B9EE-CBDD2008350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dziewczyny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0000"/>
                    <a:satMod val="107000"/>
                    <a:lumMod val="103000"/>
                  </a:schemeClr>
                </a:gs>
                <a:gs pos="100000">
                  <a:schemeClr val="accent2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6000" tIns="72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Uczestniczenie w zorganizowanych zajęciach sportowych ***</c:v>
                </c:pt>
                <c:pt idx="1">
                  <c:v>Uczestniczenie w innych niż sportowe zajęciach zorganizowanych *</c:v>
                </c:pt>
                <c:pt idx="2">
                  <c:v>Jeżdżenie na rowerze, rolkach, deskorolce, basen, bieganie, ćwiczenia wspinaczkowe, siłownię lub inne formy własnej aktywności fizycznej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1.65</c:v>
                </c:pt>
                <c:pt idx="1">
                  <c:v>1.9</c:v>
                </c:pt>
                <c:pt idx="2">
                  <c:v>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71-4948-B9EE-CBDD200835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5844640"/>
        <c:axId val="1135851712"/>
        <c:axId val="0"/>
      </c:bar3DChart>
      <c:catAx>
        <c:axId val="11358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5851712"/>
        <c:crosses val="autoZero"/>
        <c:auto val="1"/>
        <c:lblAlgn val="r"/>
        <c:lblOffset val="100"/>
        <c:noMultiLvlLbl val="0"/>
      </c:catAx>
      <c:valAx>
        <c:axId val="1135851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58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27553454378502"/>
          <c:y val="0.89654543181823254"/>
          <c:w val="0.32877386811023623"/>
          <c:h val="8.0542191345662581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80000"/>
                    <a:satMod val="107000"/>
                    <a:lumMod val="103000"/>
                  </a:schemeClr>
                </a:gs>
                <a:gs pos="100000">
                  <a:schemeClr val="accent6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numFmt formatCode="General" sourceLinked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overflow" horzOverflow="overflow" vert="horz" wrap="square" lIns="36000" tIns="72000" rIns="38100" bIns="10800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Uczestniczenie w zorganizowanych zajęciach sportowych ***</c:v>
                </c:pt>
                <c:pt idx="1">
                  <c:v>Uczestniczenie w innych niż sportowe zajęciach zorganizowanych ***</c:v>
                </c:pt>
                <c:pt idx="2">
                  <c:v>Jeżdżenie na rowerze, rolkach, deskorolce, basen, bieganie, ćwiczenia wspinaczkowe, siłownię lub inne formy własnej aktywności fizycznej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2.27</c:v>
                </c:pt>
                <c:pt idx="1">
                  <c:v>2.4</c:v>
                </c:pt>
                <c:pt idx="2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B-4CFB-9A28-78D00459065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0000"/>
                    <a:satMod val="107000"/>
                    <a:lumMod val="103000"/>
                  </a:schemeClr>
                </a:gs>
                <a:gs pos="100000">
                  <a:schemeClr val="accent5">
                    <a:tint val="82000"/>
                    <a:satMod val="109000"/>
                    <a:lumMod val="103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Lbls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6000" tIns="7200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Uczestniczenie w zorganizowanych zajęciach sportowych ***</c:v>
                </c:pt>
                <c:pt idx="1">
                  <c:v>Uczestniczenie w innych niż sportowe zajęciach zorganizowanych ***</c:v>
                </c:pt>
                <c:pt idx="2">
                  <c:v>Jeżdżenie na rowerze, rolkach, deskorolce, basen, bieganie, ćwiczenia wspinaczkowe, siłownię lub inne formy własnej aktywności fizycznej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1.74</c:v>
                </c:pt>
                <c:pt idx="1">
                  <c:v>1.83</c:v>
                </c:pt>
                <c:pt idx="2">
                  <c:v>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B-4CFB-9A28-78D004590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5844640"/>
        <c:axId val="1135851712"/>
        <c:axId val="0"/>
      </c:bar3DChart>
      <c:catAx>
        <c:axId val="11358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5851712"/>
        <c:crosses val="autoZero"/>
        <c:auto val="1"/>
        <c:lblAlgn val="ctr"/>
        <c:lblOffset val="100"/>
        <c:noMultiLvlLbl val="0"/>
      </c:catAx>
      <c:valAx>
        <c:axId val="1135851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58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458815935990454"/>
          <c:y val="0.90186191199387755"/>
          <c:w val="0.20851594039334517"/>
          <c:h val="7.50136654950870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Arkusz1!$B$7</c:f>
              <c:strCache>
                <c:ptCount val="1"/>
                <c:pt idx="0">
                  <c:v>0 godz.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Arkusz1!$A$8:$A$17</c:f>
              <c:strCache>
                <c:ptCount val="10"/>
                <c:pt idx="0">
                  <c:v>Strony dla dorosłych</c:v>
                </c:pt>
                <c:pt idx="1">
                  <c:v>Zakupy przez Internet</c:v>
                </c:pt>
                <c:pt idx="2">
                  <c:v>Działalność pro-społeczną online</c:v>
                </c:pt>
                <c:pt idx="3">
                  <c:v>Portale informacyjne i edukacyjne</c:v>
                </c:pt>
                <c:pt idx="4">
                  <c:v>Twórcza aktywności w sieci</c:v>
                </c:pt>
                <c:pt idx="5">
                  <c:v>Oglądanie filmów, seriali lub anime</c:v>
                </c:pt>
                <c:pt idx="6">
                  <c:v>Portale i aplikacje rozrywkowe</c:v>
                </c:pt>
                <c:pt idx="7">
                  <c:v>Gry internetowe i multiplayer </c:v>
                </c:pt>
                <c:pt idx="8">
                  <c:v>Komunikatory</c:v>
                </c:pt>
                <c:pt idx="9">
                  <c:v>Portale społecznościowe </c:v>
                </c:pt>
              </c:strCache>
            </c:strRef>
          </c:cat>
          <c:val>
            <c:numRef>
              <c:f>Arkusz1!$B$8:$B$17</c:f>
              <c:numCache>
                <c:formatCode>General</c:formatCode>
                <c:ptCount val="10"/>
                <c:pt idx="0">
                  <c:v>76</c:v>
                </c:pt>
                <c:pt idx="1">
                  <c:v>45.9</c:v>
                </c:pt>
                <c:pt idx="2">
                  <c:v>75.3</c:v>
                </c:pt>
                <c:pt idx="3">
                  <c:v>12.8</c:v>
                </c:pt>
                <c:pt idx="4">
                  <c:v>66.5</c:v>
                </c:pt>
                <c:pt idx="5">
                  <c:v>16.2</c:v>
                </c:pt>
                <c:pt idx="6">
                  <c:v>2.4</c:v>
                </c:pt>
                <c:pt idx="7">
                  <c:v>35.200000000000003</c:v>
                </c:pt>
                <c:pt idx="8">
                  <c:v>2.5</c:v>
                </c:pt>
                <c:pt idx="9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4-405D-92CE-473EBD497BD3}"/>
            </c:ext>
          </c:extLst>
        </c:ser>
        <c:ser>
          <c:idx val="1"/>
          <c:order val="1"/>
          <c:tx>
            <c:strRef>
              <c:f>Arkusz1!$C$7</c:f>
              <c:strCache>
                <c:ptCount val="1"/>
                <c:pt idx="0">
                  <c:v>Mniej niż 1 godz.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Arkusz1!$A$8:$A$17</c:f>
              <c:strCache>
                <c:ptCount val="10"/>
                <c:pt idx="0">
                  <c:v>Strony dla dorosłych</c:v>
                </c:pt>
                <c:pt idx="1">
                  <c:v>Zakupy przez Internet</c:v>
                </c:pt>
                <c:pt idx="2">
                  <c:v>Działalność pro-społeczną online</c:v>
                </c:pt>
                <c:pt idx="3">
                  <c:v>Portale informacyjne i edukacyjne</c:v>
                </c:pt>
                <c:pt idx="4">
                  <c:v>Twórcza aktywności w sieci</c:v>
                </c:pt>
                <c:pt idx="5">
                  <c:v>Oglądanie filmów, seriali lub anime</c:v>
                </c:pt>
                <c:pt idx="6">
                  <c:v>Portale i aplikacje rozrywkowe</c:v>
                </c:pt>
                <c:pt idx="7">
                  <c:v>Gry internetowe i multiplayer </c:v>
                </c:pt>
                <c:pt idx="8">
                  <c:v>Komunikatory</c:v>
                </c:pt>
                <c:pt idx="9">
                  <c:v>Portale społecznościowe </c:v>
                </c:pt>
              </c:strCache>
            </c:strRef>
          </c:cat>
          <c:val>
            <c:numRef>
              <c:f>Arkusz1!$C$8:$C$17</c:f>
              <c:numCache>
                <c:formatCode>General</c:formatCode>
                <c:ptCount val="10"/>
                <c:pt idx="0">
                  <c:v>14.3</c:v>
                </c:pt>
                <c:pt idx="1">
                  <c:v>40.6</c:v>
                </c:pt>
                <c:pt idx="2">
                  <c:v>18.100000000000001</c:v>
                </c:pt>
                <c:pt idx="3">
                  <c:v>41.4</c:v>
                </c:pt>
                <c:pt idx="4">
                  <c:v>19.8</c:v>
                </c:pt>
                <c:pt idx="5">
                  <c:v>16.5</c:v>
                </c:pt>
                <c:pt idx="6">
                  <c:v>16.2</c:v>
                </c:pt>
                <c:pt idx="7">
                  <c:v>13.6</c:v>
                </c:pt>
                <c:pt idx="8">
                  <c:v>17.5</c:v>
                </c:pt>
                <c:pt idx="9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4-405D-92CE-473EBD497BD3}"/>
            </c:ext>
          </c:extLst>
        </c:ser>
        <c:ser>
          <c:idx val="2"/>
          <c:order val="2"/>
          <c:tx>
            <c:strRef>
              <c:f>Arkusz1!$D$7</c:f>
              <c:strCache>
                <c:ptCount val="1"/>
                <c:pt idx="0">
                  <c:v>1-3 godz.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Arkusz1!$A$8:$A$17</c:f>
              <c:strCache>
                <c:ptCount val="10"/>
                <c:pt idx="0">
                  <c:v>Strony dla dorosłych</c:v>
                </c:pt>
                <c:pt idx="1">
                  <c:v>Zakupy przez Internet</c:v>
                </c:pt>
                <c:pt idx="2">
                  <c:v>Działalność pro-społeczną online</c:v>
                </c:pt>
                <c:pt idx="3">
                  <c:v>Portale informacyjne i edukacyjne</c:v>
                </c:pt>
                <c:pt idx="4">
                  <c:v>Twórcza aktywności w sieci</c:v>
                </c:pt>
                <c:pt idx="5">
                  <c:v>Oglądanie filmów, seriali lub anime</c:v>
                </c:pt>
                <c:pt idx="6">
                  <c:v>Portale i aplikacje rozrywkowe</c:v>
                </c:pt>
                <c:pt idx="7">
                  <c:v>Gry internetowe i multiplayer </c:v>
                </c:pt>
                <c:pt idx="8">
                  <c:v>Komunikatory</c:v>
                </c:pt>
                <c:pt idx="9">
                  <c:v>Portale społecznościowe </c:v>
                </c:pt>
              </c:strCache>
            </c:strRef>
          </c:cat>
          <c:val>
            <c:numRef>
              <c:f>Arkusz1!$D$8:$D$17</c:f>
              <c:numCache>
                <c:formatCode>General</c:formatCode>
                <c:ptCount val="10"/>
                <c:pt idx="0">
                  <c:v>6.4</c:v>
                </c:pt>
                <c:pt idx="1">
                  <c:v>11</c:v>
                </c:pt>
                <c:pt idx="2">
                  <c:v>4.9000000000000004</c:v>
                </c:pt>
                <c:pt idx="3">
                  <c:v>33.6</c:v>
                </c:pt>
                <c:pt idx="4">
                  <c:v>8.6</c:v>
                </c:pt>
                <c:pt idx="5">
                  <c:v>33.200000000000003</c:v>
                </c:pt>
                <c:pt idx="6">
                  <c:v>36.200000000000003</c:v>
                </c:pt>
                <c:pt idx="7">
                  <c:v>20.7</c:v>
                </c:pt>
                <c:pt idx="8">
                  <c:v>37</c:v>
                </c:pt>
                <c:pt idx="9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D4-405D-92CE-473EBD497BD3}"/>
            </c:ext>
          </c:extLst>
        </c:ser>
        <c:ser>
          <c:idx val="3"/>
          <c:order val="3"/>
          <c:tx>
            <c:strRef>
              <c:f>Arkusz1!$E$7</c:f>
              <c:strCache>
                <c:ptCount val="1"/>
                <c:pt idx="0">
                  <c:v>4-7 godz.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Arkusz1!$A$8:$A$17</c:f>
              <c:strCache>
                <c:ptCount val="10"/>
                <c:pt idx="0">
                  <c:v>Strony dla dorosłych</c:v>
                </c:pt>
                <c:pt idx="1">
                  <c:v>Zakupy przez Internet</c:v>
                </c:pt>
                <c:pt idx="2">
                  <c:v>Działalność pro-społeczną online</c:v>
                </c:pt>
                <c:pt idx="3">
                  <c:v>Portale informacyjne i edukacyjne</c:v>
                </c:pt>
                <c:pt idx="4">
                  <c:v>Twórcza aktywności w sieci</c:v>
                </c:pt>
                <c:pt idx="5">
                  <c:v>Oglądanie filmów, seriali lub anime</c:v>
                </c:pt>
                <c:pt idx="6">
                  <c:v>Portale i aplikacje rozrywkowe</c:v>
                </c:pt>
                <c:pt idx="7">
                  <c:v>Gry internetowe i multiplayer </c:v>
                </c:pt>
                <c:pt idx="8">
                  <c:v>Komunikatory</c:v>
                </c:pt>
                <c:pt idx="9">
                  <c:v>Portale społecznościowe </c:v>
                </c:pt>
              </c:strCache>
            </c:strRef>
          </c:cat>
          <c:val>
            <c:numRef>
              <c:f>Arkusz1!$E$8:$E$17</c:f>
              <c:numCache>
                <c:formatCode>General</c:formatCode>
                <c:ptCount val="10"/>
                <c:pt idx="0">
                  <c:v>1.1000000000000001</c:v>
                </c:pt>
                <c:pt idx="1">
                  <c:v>2.2999999999999998</c:v>
                </c:pt>
                <c:pt idx="2">
                  <c:v>1.5</c:v>
                </c:pt>
                <c:pt idx="3">
                  <c:v>7.7</c:v>
                </c:pt>
                <c:pt idx="4">
                  <c:v>4</c:v>
                </c:pt>
                <c:pt idx="5">
                  <c:v>21.6</c:v>
                </c:pt>
                <c:pt idx="6">
                  <c:v>24.5</c:v>
                </c:pt>
                <c:pt idx="7">
                  <c:v>13.8</c:v>
                </c:pt>
                <c:pt idx="8">
                  <c:v>21.1</c:v>
                </c:pt>
                <c:pt idx="9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D4-405D-92CE-473EBD497BD3}"/>
            </c:ext>
          </c:extLst>
        </c:ser>
        <c:ser>
          <c:idx val="4"/>
          <c:order val="4"/>
          <c:tx>
            <c:strRef>
              <c:f>Arkusz1!$F$7</c:f>
              <c:strCache>
                <c:ptCount val="1"/>
                <c:pt idx="0">
                  <c:v>8 lub więcej godzin.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Arkusz1!$A$8:$A$17</c:f>
              <c:strCache>
                <c:ptCount val="10"/>
                <c:pt idx="0">
                  <c:v>Strony dla dorosłych</c:v>
                </c:pt>
                <c:pt idx="1">
                  <c:v>Zakupy przez Internet</c:v>
                </c:pt>
                <c:pt idx="2">
                  <c:v>Działalność pro-społeczną online</c:v>
                </c:pt>
                <c:pt idx="3">
                  <c:v>Portale informacyjne i edukacyjne</c:v>
                </c:pt>
                <c:pt idx="4">
                  <c:v>Twórcza aktywności w sieci</c:v>
                </c:pt>
                <c:pt idx="5">
                  <c:v>Oglądanie filmów, seriali lub anime</c:v>
                </c:pt>
                <c:pt idx="6">
                  <c:v>Portale i aplikacje rozrywkowe</c:v>
                </c:pt>
                <c:pt idx="7">
                  <c:v>Gry internetowe i multiplayer </c:v>
                </c:pt>
                <c:pt idx="8">
                  <c:v>Komunikatory</c:v>
                </c:pt>
                <c:pt idx="9">
                  <c:v>Portale społecznościowe </c:v>
                </c:pt>
              </c:strCache>
            </c:strRef>
          </c:cat>
          <c:val>
            <c:numRef>
              <c:f>Arkusz1!$F$8:$F$17</c:f>
              <c:numCache>
                <c:formatCode>General</c:formatCode>
                <c:ptCount val="10"/>
                <c:pt idx="0">
                  <c:v>2.2999999999999998</c:v>
                </c:pt>
                <c:pt idx="1">
                  <c:v>0.3</c:v>
                </c:pt>
                <c:pt idx="2">
                  <c:v>0.3</c:v>
                </c:pt>
                <c:pt idx="3">
                  <c:v>4.5</c:v>
                </c:pt>
                <c:pt idx="4">
                  <c:v>1.1000000000000001</c:v>
                </c:pt>
                <c:pt idx="5">
                  <c:v>12.5</c:v>
                </c:pt>
                <c:pt idx="6">
                  <c:v>20.7</c:v>
                </c:pt>
                <c:pt idx="7">
                  <c:v>16.600000000000001</c:v>
                </c:pt>
                <c:pt idx="8">
                  <c:v>21.9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D4-405D-92CE-473EBD497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10695663"/>
        <c:axId val="1610696495"/>
      </c:barChart>
      <c:catAx>
        <c:axId val="1610695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0696495"/>
        <c:crosses val="autoZero"/>
        <c:auto val="1"/>
        <c:lblAlgn val="ctr"/>
        <c:lblOffset val="100"/>
        <c:noMultiLvlLbl val="0"/>
      </c:catAx>
      <c:valAx>
        <c:axId val="1610696495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0695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0.63126</cdr:x>
      <cdr:y>0.06211</cdr:y>
    </cdr:from>
    <cdr:to>
      <cdr:x>1</cdr:x>
      <cdr:y>0.24645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811249" y="3080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33BFBA-5F8F-4AE2-A430-9C99B1B5C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37" y="519509"/>
            <a:ext cx="11157527" cy="278941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3600" dirty="0"/>
              <a:t>Korzystanie z </a:t>
            </a:r>
            <a:r>
              <a:rPr lang="pl-PL" sz="3600" dirty="0" err="1"/>
              <a:t>internetu</a:t>
            </a:r>
            <a:r>
              <a:rPr lang="pl-PL" sz="3600" dirty="0"/>
              <a:t> przez 15-letnią młodzież w czasie pandemii. </a:t>
            </a:r>
            <a:br>
              <a:rPr lang="pl-PL" sz="3600" dirty="0"/>
            </a:br>
            <a:r>
              <a:rPr lang="pl-PL" sz="4000" dirty="0"/>
              <a:t>Badania mokotowskie 2020</a:t>
            </a:r>
            <a:br>
              <a:rPr lang="pl-PL" sz="3200" dirty="0"/>
            </a:br>
            <a:br>
              <a:rPr lang="pl-PL" sz="3200" dirty="0"/>
            </a:br>
            <a:r>
              <a:rPr lang="pl-PL" sz="3200" i="1" dirty="0"/>
              <a:t>JAKUB </a:t>
            </a:r>
            <a:r>
              <a:rPr lang="pl-PL" sz="3200" i="1" dirty="0" err="1"/>
              <a:t>gREŃ</a:t>
            </a:r>
            <a:endParaRPr lang="en-US" sz="3200" i="1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59BAD727-C28C-43BB-B182-8D277FEBE700}"/>
              </a:ext>
            </a:extLst>
          </p:cNvPr>
          <p:cNvSpPr txBox="1">
            <a:spLocks/>
          </p:cNvSpPr>
          <p:nvPr/>
        </p:nvSpPr>
        <p:spPr>
          <a:xfrm>
            <a:off x="511463" y="3577036"/>
            <a:ext cx="11169073" cy="2789418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1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BC4178C-B052-4E92-96AD-FF25946F57F2}"/>
              </a:ext>
            </a:extLst>
          </p:cNvPr>
          <p:cNvSpPr txBox="1"/>
          <p:nvPr/>
        </p:nvSpPr>
        <p:spPr>
          <a:xfrm>
            <a:off x="761799" y="3740638"/>
            <a:ext cx="45961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„Konferencja prezentująca wyniki badań „mokotowskich” oraz wymianę doświadczeń w zakresie lokalnych strategii profilaktyki i rozwiązywania problemów alkoholowych” </a:t>
            </a:r>
          </a:p>
          <a:p>
            <a:pPr algn="ctr"/>
            <a:endParaRPr lang="pl-PL" sz="2200" dirty="0">
              <a:solidFill>
                <a:schemeClr val="bg1"/>
              </a:solidFill>
              <a:latin typeface="Gill Sans MT Condensed" panose="020B0506020104020203" pitchFamily="34" charset="-18"/>
            </a:endParaRPr>
          </a:p>
          <a:p>
            <a:pPr algn="ctr"/>
            <a:r>
              <a:rPr lang="pl-PL" sz="2200" b="1" dirty="0">
                <a:solidFill>
                  <a:schemeClr val="bg1"/>
                </a:solidFill>
                <a:latin typeface="Gill Sans MT" panose="020B0502020104020203" pitchFamily="34" charset="-18"/>
              </a:rPr>
              <a:t>LWÓW, 8-9.12.2021</a:t>
            </a:r>
            <a:endParaRPr lang="en-US" b="1" dirty="0">
              <a:latin typeface="Gill Sans MT" panose="020B0502020104020203" pitchFamily="34" charset="-18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31D659-253C-46E0-A58E-9A25836E7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83" y="3886072"/>
            <a:ext cx="1091150" cy="13880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BA13B51-2901-4106-B3A5-9F19059BE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521" y="3889953"/>
            <a:ext cx="1206637" cy="138419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9F8E37D-6F6A-4A46-BDF7-983EE21E1B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7006"/>
          <a:stretch/>
        </p:blipFill>
        <p:spPr bwMode="auto">
          <a:xfrm>
            <a:off x="7347253" y="5387986"/>
            <a:ext cx="2571750" cy="845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6CBF166-5E9B-4F8C-A041-3EE83EBD5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655" y="3889953"/>
            <a:ext cx="1388080" cy="13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8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DF727-F553-4618-97A3-29F5F89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290436"/>
            <a:ext cx="11755582" cy="679382"/>
          </a:xfrm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3200" dirty="0"/>
              <a:t>AKTYWNOŚĆ SPORTOWA I POZALEKCYJNA</a:t>
            </a:r>
            <a:endParaRPr lang="en-US" sz="3200" dirty="0"/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1B39F6DF-E5A8-458B-8757-DB140FF76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9209440"/>
              </p:ext>
            </p:extLst>
          </p:nvPr>
        </p:nvGraphicFramePr>
        <p:xfrm>
          <a:off x="335395" y="1531227"/>
          <a:ext cx="11521209" cy="474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57E174B6-92EA-4497-89B8-5EA111B3EEBA}"/>
              </a:ext>
            </a:extLst>
          </p:cNvPr>
          <p:cNvSpPr txBox="1">
            <a:spLocks/>
          </p:cNvSpPr>
          <p:nvPr/>
        </p:nvSpPr>
        <p:spPr>
          <a:xfrm>
            <a:off x="102177" y="877455"/>
            <a:ext cx="224385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0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tygodniowo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4655659C-B7D9-48D8-AC87-332193D384AD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B1D6127-3C05-4C58-AD49-4C36BC22C22C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DF727-F553-4618-97A3-29F5F89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128682"/>
            <a:ext cx="11755582" cy="600991"/>
          </a:xfrm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3200" dirty="0"/>
              <a:t>AKTYWNOŚĆ SPORTOWA I POZALEKCYJNA</a:t>
            </a:r>
            <a:endParaRPr lang="en-US" sz="3200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0AB4961-AB1E-44B9-9B36-2AA049B01B7E}"/>
              </a:ext>
            </a:extLst>
          </p:cNvPr>
          <p:cNvSpPr txBox="1">
            <a:spLocks/>
          </p:cNvSpPr>
          <p:nvPr/>
        </p:nvSpPr>
        <p:spPr>
          <a:xfrm>
            <a:off x="3191741" y="808064"/>
            <a:ext cx="5808518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Porównanie ze względu na płeć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20EFCCFC-98B1-43F1-ACC7-F523D9DA9C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141990"/>
              </p:ext>
            </p:extLst>
          </p:nvPr>
        </p:nvGraphicFramePr>
        <p:xfrm>
          <a:off x="960148" y="1362247"/>
          <a:ext cx="10271703" cy="537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id="{3781A05A-AACF-440C-AF9E-F9513694A5CC}"/>
              </a:ext>
            </a:extLst>
          </p:cNvPr>
          <p:cNvSpPr txBox="1">
            <a:spLocks/>
          </p:cNvSpPr>
          <p:nvPr/>
        </p:nvSpPr>
        <p:spPr>
          <a:xfrm>
            <a:off x="129886" y="669234"/>
            <a:ext cx="224385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0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tygodniowo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A64142D-0803-4F15-B153-E1FD28826DD7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168FD49-46ED-41E6-B194-E2805A4F66DC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DF727-F553-4618-97A3-29F5F89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128682"/>
            <a:ext cx="11755582" cy="600991"/>
          </a:xfrm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3200" dirty="0"/>
              <a:t>AKTYWNOŚĆ SPORTOWA I POZALEKCYJNA</a:t>
            </a:r>
            <a:endParaRPr lang="en-US" sz="3200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0AB4961-AB1E-44B9-9B36-2AA049B01B7E}"/>
              </a:ext>
            </a:extLst>
          </p:cNvPr>
          <p:cNvSpPr txBox="1">
            <a:spLocks/>
          </p:cNvSpPr>
          <p:nvPr/>
        </p:nvSpPr>
        <p:spPr>
          <a:xfrm>
            <a:off x="3022888" y="808064"/>
            <a:ext cx="6146223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Porównanie ze względu na pomiar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781A05A-AACF-440C-AF9E-F9513694A5CC}"/>
              </a:ext>
            </a:extLst>
          </p:cNvPr>
          <p:cNvSpPr txBox="1">
            <a:spLocks/>
          </p:cNvSpPr>
          <p:nvPr/>
        </p:nvSpPr>
        <p:spPr>
          <a:xfrm>
            <a:off x="129886" y="669234"/>
            <a:ext cx="224385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0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tygodniowo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40E703C0-3A42-42D7-875C-37D786472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705210"/>
              </p:ext>
            </p:extLst>
          </p:nvPr>
        </p:nvGraphicFramePr>
        <p:xfrm>
          <a:off x="429510" y="1293092"/>
          <a:ext cx="11332978" cy="543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ytuł 1">
            <a:extLst>
              <a:ext uri="{FF2B5EF4-FFF2-40B4-BE49-F238E27FC236}">
                <a16:creationId xmlns:a16="http://schemas.microsoft.com/office/drawing/2014/main" id="{AA438365-53C9-45E1-8844-93DD7C46B5D8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814756C-8595-4C0C-97DD-5CD4DA3BA121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5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77" y="1884218"/>
            <a:ext cx="10920846" cy="25861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Analiza</a:t>
            </a:r>
            <a:b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wzorów korzystania z </a:t>
            </a:r>
            <a:r>
              <a:rPr lang="pl-PL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internetu</a:t>
            </a:r>
            <a:b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PRZEZ WARSZAWSKICH NASTOLATKÓW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0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DF727-F553-4618-97A3-29F5F89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262728"/>
            <a:ext cx="11333018" cy="706102"/>
          </a:xfrm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3200" dirty="0"/>
              <a:t>Spędzanie CZASU WOLNEGO w Internecie</a:t>
            </a:r>
            <a:endParaRPr lang="en-US" sz="3200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8B28F2A-2A97-4719-9FAB-FEBB5AF7D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4214"/>
              </p:ext>
            </p:extLst>
          </p:nvPr>
        </p:nvGraphicFramePr>
        <p:xfrm>
          <a:off x="278246" y="1334774"/>
          <a:ext cx="11635508" cy="539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1827D863-6740-47B2-84AD-12B0EC89492A}"/>
              </a:ext>
            </a:extLst>
          </p:cNvPr>
          <p:cNvSpPr txBox="1">
            <a:spLocks/>
          </p:cNvSpPr>
          <p:nvPr/>
        </p:nvSpPr>
        <p:spPr>
          <a:xfrm>
            <a:off x="176068" y="858982"/>
            <a:ext cx="224385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0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tygodniowo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72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5331B47-4AEF-4F9C-B51C-C552924830DD}"/>
              </a:ext>
            </a:extLst>
          </p:cNvPr>
          <p:cNvGraphicFramePr/>
          <p:nvPr/>
        </p:nvGraphicFramePr>
        <p:xfrm>
          <a:off x="-383722" y="1284515"/>
          <a:ext cx="12959443" cy="557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188835"/>
            <a:ext cx="11755582" cy="550073"/>
          </a:xfrm>
        </p:spPr>
        <p:txBody>
          <a:bodyPr>
            <a:normAutofit fontScale="90000"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3100" dirty="0"/>
              <a:t>Spędzanie CZASU WOLNEGO w Internecie</a:t>
            </a:r>
            <a:endParaRPr lang="en-US" sz="2800" b="1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B17BB3AB-89AB-44E3-9B73-7ACC6D620D79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0DAD6BC-B73C-4CDA-997F-F1BC5A6969D4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5D6057CF-D151-4687-AF67-5EF996F252F4}"/>
              </a:ext>
            </a:extLst>
          </p:cNvPr>
          <p:cNvSpPr txBox="1">
            <a:spLocks/>
          </p:cNvSpPr>
          <p:nvPr/>
        </p:nvSpPr>
        <p:spPr>
          <a:xfrm>
            <a:off x="3191740" y="808723"/>
            <a:ext cx="5808518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Porównanie ze względu na płeć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20C926A0-4F8E-4B73-9811-60612ADAFC0D}"/>
              </a:ext>
            </a:extLst>
          </p:cNvPr>
          <p:cNvSpPr txBox="1">
            <a:spLocks/>
          </p:cNvSpPr>
          <p:nvPr/>
        </p:nvSpPr>
        <p:spPr>
          <a:xfrm>
            <a:off x="111413" y="646546"/>
            <a:ext cx="224385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0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tygodniowo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56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Skala do Oceny Dysfunkcyjnego korzystania z Internetu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2800" dirty="0"/>
              <a:t>Skrócona wersja skali Kimberly Young (1998)</a:t>
            </a:r>
          </a:p>
          <a:p>
            <a:r>
              <a:rPr lang="pl-PL" sz="2800" dirty="0"/>
              <a:t>8 pytań z 5-punktową skalą odpowiedzi (od 1 do 5)</a:t>
            </a:r>
          </a:p>
          <a:p>
            <a:r>
              <a:rPr lang="pl-PL" sz="2800" dirty="0"/>
              <a:t>Adaptacja kryteriów patologicznego hazardu (np.  nieskuteczne próby kontroli, utrata ważnych relacji,  okłamywanie członków rodziny)</a:t>
            </a:r>
          </a:p>
          <a:p>
            <a:r>
              <a:rPr lang="pl-PL" sz="2800" dirty="0" err="1"/>
              <a:t>Alpha</a:t>
            </a:r>
            <a:r>
              <a:rPr lang="pl-PL" sz="2800" dirty="0"/>
              <a:t> </a:t>
            </a:r>
            <a:r>
              <a:rPr lang="pl-PL" sz="2800" dirty="0" err="1"/>
              <a:t>Cronbaha</a:t>
            </a:r>
            <a:r>
              <a:rPr lang="pl-PL" sz="2800" dirty="0"/>
              <a:t> (pomiar 2016 i 2020) – 0,825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394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84C3CD67-8373-48D0-A186-3F60C164E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686512"/>
              </p:ext>
            </p:extLst>
          </p:nvPr>
        </p:nvGraphicFramePr>
        <p:xfrm>
          <a:off x="0" y="1222744"/>
          <a:ext cx="12192000" cy="537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id="{3D592658-AFF3-44B9-90A7-0AA02EE5C42A}"/>
              </a:ext>
            </a:extLst>
          </p:cNvPr>
          <p:cNvSpPr txBox="1">
            <a:spLocks/>
          </p:cNvSpPr>
          <p:nvPr/>
        </p:nvSpPr>
        <p:spPr>
          <a:xfrm>
            <a:off x="214745" y="262727"/>
            <a:ext cx="11762509" cy="768631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32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Wskaźniki Dysfunkcyjnego korzystania z </a:t>
            </a:r>
            <a:r>
              <a:rPr lang="pl-PL" sz="3200" spc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internetu</a:t>
            </a:r>
            <a:endParaRPr lang="en-US" sz="32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64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5331B47-4AEF-4F9C-B51C-C5529248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336522"/>
              </p:ext>
            </p:extLst>
          </p:nvPr>
        </p:nvGraphicFramePr>
        <p:xfrm>
          <a:off x="-103167" y="1727200"/>
          <a:ext cx="12398333" cy="484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8" y="194745"/>
            <a:ext cx="11755582" cy="679382"/>
          </a:xfrm>
        </p:spPr>
        <p:txBody>
          <a:bodyPr>
            <a:noAutofit/>
          </a:bodyPr>
          <a:lstStyle/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32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Wskaźniki dysfunkcyjnego korzystania z </a:t>
            </a:r>
            <a:r>
              <a:rPr lang="pl-PL" sz="3200" spc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internetu</a:t>
            </a:r>
            <a:endParaRPr lang="en-US" sz="3200" b="1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6FE18837-1AC4-4474-BC99-D3E3AEB7341A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4BB4F7B-B120-4EA7-BD86-735D208A5FDC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25AB8794-5294-4681-9572-6E7A95D65D93}"/>
              </a:ext>
            </a:extLst>
          </p:cNvPr>
          <p:cNvSpPr txBox="1">
            <a:spLocks/>
          </p:cNvSpPr>
          <p:nvPr/>
        </p:nvSpPr>
        <p:spPr>
          <a:xfrm>
            <a:off x="3191740" y="960972"/>
            <a:ext cx="5808518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Porównanie ze względu na płeć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930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5331B47-4AEF-4F9C-B51C-C5529248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146126"/>
              </p:ext>
            </p:extLst>
          </p:nvPr>
        </p:nvGraphicFramePr>
        <p:xfrm>
          <a:off x="-381001" y="1237672"/>
          <a:ext cx="12921343" cy="562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188836"/>
            <a:ext cx="11755582" cy="596255"/>
          </a:xfrm>
        </p:spPr>
        <p:txBody>
          <a:bodyPr>
            <a:normAutofit fontScale="90000"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800" dirty="0"/>
              <a:t>Dysfunkcyjne korzystanie z </a:t>
            </a:r>
            <a:r>
              <a:rPr lang="pl-PL" sz="2800" dirty="0" err="1"/>
              <a:t>internetu</a:t>
            </a:r>
            <a:endParaRPr lang="en-US" sz="2800" b="1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CB688034-4E44-4B6E-996F-DA3B3C6C38F7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578B21B-A034-47C9-B663-2C05DEF21FEB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F5FEC652-2F33-4E6A-8143-3116CE93FC97}"/>
              </a:ext>
            </a:extLst>
          </p:cNvPr>
          <p:cNvSpPr txBox="1">
            <a:spLocks/>
          </p:cNvSpPr>
          <p:nvPr/>
        </p:nvSpPr>
        <p:spPr>
          <a:xfrm>
            <a:off x="3013652" y="881682"/>
            <a:ext cx="6164696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Porównanie ze względu na pomiar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81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85E1E803-F131-4B61-9607-ED23CFAD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37" y="296764"/>
            <a:ext cx="5440317" cy="3460029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6D093F-7A0C-4232-993A-11F4BB029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36" y="3524012"/>
            <a:ext cx="5440319" cy="308481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9ED7B71-CB5F-4B70-B921-0FCA45E77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30" y="2893191"/>
            <a:ext cx="5642606" cy="371563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15E4196-596C-49DF-86F3-8AC1DA39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29" y="286326"/>
            <a:ext cx="5642607" cy="3121135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903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193964"/>
            <a:ext cx="11755582" cy="581892"/>
          </a:xfrm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3200" dirty="0"/>
              <a:t>wzory korzystania z Internetu </a:t>
            </a:r>
            <a:endParaRPr lang="en-US" sz="3200" b="1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5F11AC1-6590-4F09-87A0-E72B54EDC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915734"/>
              </p:ext>
            </p:extLst>
          </p:nvPr>
        </p:nvGraphicFramePr>
        <p:xfrm>
          <a:off x="-426720" y="1440808"/>
          <a:ext cx="5900421" cy="483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563CF66-668F-4C84-BD8E-D20F6C3029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282534"/>
              </p:ext>
            </p:extLst>
          </p:nvPr>
        </p:nvGraphicFramePr>
        <p:xfrm>
          <a:off x="8827008" y="1440808"/>
          <a:ext cx="3146783" cy="530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D8F17F24-DF49-45BD-937D-F460AC892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342064"/>
              </p:ext>
            </p:extLst>
          </p:nvPr>
        </p:nvGraphicFramePr>
        <p:xfrm>
          <a:off x="4267201" y="1440808"/>
          <a:ext cx="5504308" cy="49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ytuł 1">
            <a:extLst>
              <a:ext uri="{FF2B5EF4-FFF2-40B4-BE49-F238E27FC236}">
                <a16:creationId xmlns:a16="http://schemas.microsoft.com/office/drawing/2014/main" id="{030FF466-4875-4E9A-ABD6-0BFFEAC7B8DB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B3C5171-E585-4E2A-9461-1C53B2434C42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B6BA144C-B38F-4809-85BB-D74D3D752966}"/>
              </a:ext>
            </a:extLst>
          </p:cNvPr>
          <p:cNvSpPr txBox="1">
            <a:spLocks/>
          </p:cNvSpPr>
          <p:nvPr/>
        </p:nvSpPr>
        <p:spPr>
          <a:xfrm>
            <a:off x="3013651" y="872446"/>
            <a:ext cx="6164696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Porównanie ze względu na pomiar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31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77" y="1808018"/>
            <a:ext cx="10920846" cy="324196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Analiza</a:t>
            </a:r>
            <a:b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Psychospołecznych Uwarunkowań </a:t>
            </a:r>
            <a:b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dysfunkcyjnego korzystania z Internetu</a:t>
            </a:r>
            <a:b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PRZEZ WARSZAWSKICH NASTOLATKÓW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76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290436"/>
            <a:ext cx="11755582" cy="679382"/>
          </a:xfrm>
        </p:spPr>
        <p:txBody>
          <a:bodyPr>
            <a:normAutofit fontScale="90000"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800" b="1" dirty="0"/>
              <a:t>Uwarunkowania</a:t>
            </a:r>
            <a:r>
              <a:rPr lang="pl-PL" sz="2800" dirty="0"/>
              <a:t> dysfunkcyjnego korzystania z </a:t>
            </a:r>
            <a:r>
              <a:rPr lang="pl-PL" sz="2800" dirty="0" err="1"/>
              <a:t>internetu</a:t>
            </a:r>
            <a:endParaRPr lang="en-US" sz="2800" b="1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5B9E8DD-8F8D-4434-85CE-7836C3F8E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19957"/>
              </p:ext>
            </p:extLst>
          </p:nvPr>
        </p:nvGraphicFramePr>
        <p:xfrm>
          <a:off x="669636" y="1539371"/>
          <a:ext cx="7232071" cy="491025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7232071">
                  <a:extLst>
                    <a:ext uri="{9D8B030D-6E8A-4147-A177-3AD203B41FA5}">
                      <a16:colId xmlns:a16="http://schemas.microsoft.com/office/drawing/2014/main" val="29310333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ZMIENNE SOCJODEMOGRAFICZNE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213289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Płeć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24145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Wiek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114978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Skład rodziny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85312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CZYNNIKI RYZYKA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731779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Objawy depresji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99483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Poszukiwanie wrażeń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41360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Portale społeczne i rozrywkowe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067785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Radzenie sobie z obostrzeniami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83432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CZYNNIKI CHRONIĄCE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531742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Radzenie sobie w nauce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3807"/>
                  </a:ext>
                </a:extLst>
              </a:tr>
              <a:tr h="316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Monitorowanie rodziców (Internet)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730"/>
                  </a:ext>
                </a:extLst>
              </a:tr>
              <a:tr h="409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Aktywności sportowe i pozalekcyjne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318929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48EEA1D9-B068-41B8-BBEE-F15CE7A16ED4}"/>
              </a:ext>
            </a:extLst>
          </p:cNvPr>
          <p:cNvSpPr/>
          <p:nvPr/>
        </p:nvSpPr>
        <p:spPr>
          <a:xfrm>
            <a:off x="9679708" y="1539369"/>
            <a:ext cx="1948872" cy="4705221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l-PL" sz="3200" b="1" dirty="0"/>
              <a:t>DYSFUNKCYJNE KORZYSTANIE Z INTERNETU</a:t>
            </a:r>
            <a:endParaRPr lang="en-US" sz="3200" b="1" dirty="0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380A4F32-E37A-411E-83D4-E3049334FCAA}"/>
              </a:ext>
            </a:extLst>
          </p:cNvPr>
          <p:cNvSpPr/>
          <p:nvPr/>
        </p:nvSpPr>
        <p:spPr>
          <a:xfrm>
            <a:off x="8005616" y="3362712"/>
            <a:ext cx="1570183" cy="9478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0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5B9E8DD-8F8D-4434-85CE-7836C3F8E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80814"/>
              </p:ext>
            </p:extLst>
          </p:nvPr>
        </p:nvGraphicFramePr>
        <p:xfrm>
          <a:off x="526473" y="544946"/>
          <a:ext cx="11139053" cy="549559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909108">
                  <a:extLst>
                    <a:ext uri="{9D8B030D-6E8A-4147-A177-3AD203B41FA5}">
                      <a16:colId xmlns:a16="http://schemas.microsoft.com/office/drawing/2014/main" val="897985964"/>
                    </a:ext>
                  </a:extLst>
                </a:gridCol>
                <a:gridCol w="6009630">
                  <a:extLst>
                    <a:ext uri="{9D8B030D-6E8A-4147-A177-3AD203B41FA5}">
                      <a16:colId xmlns:a16="http://schemas.microsoft.com/office/drawing/2014/main" val="2931033328"/>
                    </a:ext>
                  </a:extLst>
                </a:gridCol>
                <a:gridCol w="1053282">
                  <a:extLst>
                    <a:ext uri="{9D8B030D-6E8A-4147-A177-3AD203B41FA5}">
                      <a16:colId xmlns:a16="http://schemas.microsoft.com/office/drawing/2014/main" val="1024273350"/>
                    </a:ext>
                  </a:extLst>
                </a:gridCol>
                <a:gridCol w="940756">
                  <a:extLst>
                    <a:ext uri="{9D8B030D-6E8A-4147-A177-3AD203B41FA5}">
                      <a16:colId xmlns:a16="http://schemas.microsoft.com/office/drawing/2014/main" val="3784265212"/>
                    </a:ext>
                  </a:extLst>
                </a:gridCol>
                <a:gridCol w="1094744">
                  <a:extLst>
                    <a:ext uri="{9D8B030D-6E8A-4147-A177-3AD203B41FA5}">
                      <a16:colId xmlns:a16="http://schemas.microsoft.com/office/drawing/2014/main" val="594523962"/>
                    </a:ext>
                  </a:extLst>
                </a:gridCol>
                <a:gridCol w="1131533">
                  <a:extLst>
                    <a:ext uri="{9D8B030D-6E8A-4147-A177-3AD203B41FA5}">
                      <a16:colId xmlns:a16="http://schemas.microsoft.com/office/drawing/2014/main" val="4098846753"/>
                    </a:ext>
                  </a:extLst>
                </a:gridCol>
              </a:tblGrid>
              <a:tr h="548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KROK</a:t>
                      </a: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PREDYKTOR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200" dirty="0">
                        <a:effectLst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B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β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R</a:t>
                      </a:r>
                      <a:r>
                        <a:rPr lang="pl-PL" sz="2000" baseline="30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ΔR</a:t>
                      </a:r>
                      <a:r>
                        <a:rPr lang="pl-PL" sz="2000" baseline="30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310891"/>
                  </a:ext>
                </a:extLst>
              </a:tr>
              <a:tr h="32669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effectLst/>
                        </a:rPr>
                        <a:t>ZMIENNE SOCJODEMOGRAFICZNE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0,015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0,015**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213289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</a:rPr>
                        <a:t>Płeć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>
                          <a:effectLst/>
                        </a:rPr>
                        <a:t>-0,02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24145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dirty="0">
                          <a:effectLst/>
                        </a:rPr>
                        <a:t>Wiek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-0,09*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114978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effectLst/>
                        </a:rPr>
                        <a:t>Skład rodziny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85312"/>
                  </a:ext>
                </a:extLst>
              </a:tr>
              <a:tr h="326696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effectLst/>
                        </a:rPr>
                        <a:t>CZYNNIKI RYZYKA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0,171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0,164***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731779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dirty="0">
                          <a:effectLst/>
                        </a:rPr>
                        <a:t>Objawy depresji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0,21***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99483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dirty="0">
                          <a:effectLst/>
                        </a:rPr>
                        <a:t>Poszukiwanie wrażeń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0,10**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41360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dirty="0">
                          <a:effectLst/>
                        </a:rPr>
                        <a:t>Portale społeczne i rozrywkowe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0,16***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067785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dirty="0">
                          <a:effectLst/>
                        </a:rPr>
                        <a:t>Radzenie sobie z obostrzeniami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0,07*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0,07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83432"/>
                  </a:ext>
                </a:extLst>
              </a:tr>
              <a:tr h="32669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effectLst/>
                        </a:rPr>
                        <a:t>CZYNNIKI CHRONIĄCE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0,188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0,020***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531742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0" dirty="0">
                          <a:effectLst/>
                        </a:rPr>
                        <a:t>Radzenie sobie w nauce 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3807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dirty="0">
                          <a:effectLst/>
                        </a:rPr>
                        <a:t>Monitorowanie rodziców (Internet)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-0,06**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730"/>
                  </a:ext>
                </a:extLst>
              </a:tr>
              <a:tr h="392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dirty="0">
                          <a:effectLst/>
                        </a:rPr>
                        <a:t>Aktywności sportowe i pozalekcyjne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-0,09**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-0,09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318929"/>
                  </a:ext>
                </a:extLst>
              </a:tr>
            </a:tbl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EA509EF6-1EFF-41BB-8FD6-8AA66394B7DE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DE77438-898E-438A-824A-7DD04B734B47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8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290436"/>
            <a:ext cx="11755582" cy="679382"/>
          </a:xfrm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3600" dirty="0"/>
              <a:t>PODSUMOWANIE – </a:t>
            </a:r>
            <a:r>
              <a:rPr lang="pl-PL" sz="3600" dirty="0" err="1"/>
              <a:t>STRUKTURa</a:t>
            </a:r>
            <a:r>
              <a:rPr lang="pl-PL" sz="3600" dirty="0"/>
              <a:t>  AKTYWNOŚCI</a:t>
            </a:r>
            <a:endParaRPr lang="en-US" sz="32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7FE975E-3364-49AD-88D6-7CA662BC91CE}"/>
              </a:ext>
            </a:extLst>
          </p:cNvPr>
          <p:cNvSpPr txBox="1"/>
          <p:nvPr/>
        </p:nvSpPr>
        <p:spPr>
          <a:xfrm>
            <a:off x="269008" y="1225689"/>
            <a:ext cx="117047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LEKCJE ONLINE I KORZYSTANIE Z INTERNETU DOMINUJĄ CODZIENNOŚĆ WARSZAWSKICH NASTOLATKÓW</a:t>
            </a:r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>PORTALE SPOŁECZNOŚCIOWE I ROZRYWKOWE POCHŁANIAJĄ NAJWIĘCEJ CZASU</a:t>
            </a:r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>W 2020 ROKU ISTOTNIE WIĘCEJ KORZYSTANIA Z INTERNETU </a:t>
            </a:r>
            <a:br>
              <a:rPr lang="pl-PL" sz="2800" dirty="0"/>
            </a:br>
            <a:r>
              <a:rPr lang="pl-PL" sz="2800" dirty="0"/>
              <a:t>ORAZ MNIEJ AKTYWNOŚCI POZALEKCYJNYCH I CZASU SPĘDZANEGO POZA DOMEM</a:t>
            </a:r>
          </a:p>
          <a:p>
            <a:pPr algn="ctr"/>
            <a:endParaRPr lang="pl-PL" sz="2800" dirty="0"/>
          </a:p>
          <a:p>
            <a:pPr algn="ctr"/>
            <a:r>
              <a:rPr lang="pl-PL" sz="2800" dirty="0"/>
              <a:t>W 2020 ROKU ISTOTNY WZROST WSKAŹNIKÓW DYSFUNKCYJNEGO KORZYSTANIA Z INTERNETU</a:t>
            </a:r>
          </a:p>
          <a:p>
            <a:pPr algn="ctr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277156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290436"/>
            <a:ext cx="11755582" cy="679382"/>
          </a:xfrm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3600" dirty="0"/>
              <a:t>PODSUMOWANIE – Uwarunkowania</a:t>
            </a:r>
            <a:endParaRPr lang="en-US" sz="32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7FE975E-3364-49AD-88D6-7CA662BC91CE}"/>
              </a:ext>
            </a:extLst>
          </p:cNvPr>
          <p:cNvSpPr txBox="1"/>
          <p:nvPr/>
        </p:nvSpPr>
        <p:spPr>
          <a:xfrm>
            <a:off x="269008" y="1225689"/>
            <a:ext cx="117047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/>
              <a:t>CZYNNIK RYZYKA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ZŁY STAN ZROWIA PSYCHICZNEGO (OBJAWY DEPRESJI)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KORZYSTANIE Z PORTALI SPOŁECZNOŚCIOWYCH / ROZRYWKOWCH 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MŁODSZY WIEK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DYSKOMFORT ZWIĄZANY Z PANDEMIĄ</a:t>
            </a:r>
          </a:p>
          <a:p>
            <a:pPr algn="ctr"/>
            <a:endParaRPr lang="pl-PL" sz="2400" dirty="0"/>
          </a:p>
          <a:p>
            <a:pPr algn="ctr"/>
            <a:r>
              <a:rPr lang="pl-PL" sz="2400" b="1" u="sng" dirty="0"/>
              <a:t>CZYNNIKI CHRONIĄCE</a:t>
            </a:r>
          </a:p>
          <a:p>
            <a:pPr algn="ctr"/>
            <a:br>
              <a:rPr lang="pl-PL" sz="2400" dirty="0"/>
            </a:br>
            <a:r>
              <a:rPr lang="pl-PL" sz="2400" dirty="0"/>
              <a:t>MONITOROWANIE INTERNETU PRZEZ RODZICÓW I AKTYWNOŚĆ SPORTOWA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NIEJEDNOZNACZNY EFEKT PŁCI</a:t>
            </a:r>
          </a:p>
          <a:p>
            <a:pPr algn="ctr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66093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33BFBA-5F8F-4AE2-A430-9C99B1B5C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009" y="772690"/>
            <a:ext cx="11157527" cy="217211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4000" dirty="0"/>
              <a:t>Dziękuję za uwagę!</a:t>
            </a:r>
            <a:endParaRPr lang="en-US" sz="4000" i="1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59BAD727-C28C-43BB-B182-8D277FEBE700}"/>
              </a:ext>
            </a:extLst>
          </p:cNvPr>
          <p:cNvSpPr txBox="1">
            <a:spLocks/>
          </p:cNvSpPr>
          <p:nvPr/>
        </p:nvSpPr>
        <p:spPr>
          <a:xfrm>
            <a:off x="499917" y="4433455"/>
            <a:ext cx="11169073" cy="1736649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14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31D659-253C-46E0-A58E-9A25836E7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89" y="4660897"/>
            <a:ext cx="974668" cy="12399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BA13B51-2901-4106-B3A5-9F19059BE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58" y="4664364"/>
            <a:ext cx="1077826" cy="123643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9F8E37D-6F6A-4A46-BDF7-983EE21E1B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7006"/>
          <a:stretch/>
        </p:blipFill>
        <p:spPr bwMode="auto">
          <a:xfrm>
            <a:off x="2212790" y="4878218"/>
            <a:ext cx="2297209" cy="755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6CBF166-5E9B-4F8C-A041-3EE83EBD5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991" y="4664778"/>
            <a:ext cx="1239900" cy="1239900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C8FB8B0B-5005-4A3F-8665-D77F12FEB8E9}"/>
              </a:ext>
            </a:extLst>
          </p:cNvPr>
          <p:cNvSpPr txBox="1">
            <a:spLocks/>
          </p:cNvSpPr>
          <p:nvPr/>
        </p:nvSpPr>
        <p:spPr>
          <a:xfrm>
            <a:off x="1854198" y="3308624"/>
            <a:ext cx="8460510" cy="7034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i="1" dirty="0"/>
              <a:t>jgren@ipin.edu.pl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28876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FF34DC-B597-4C88-B06A-1DB95557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3492"/>
            <a:ext cx="7729728" cy="1076544"/>
          </a:xfrm>
        </p:spPr>
        <p:txBody>
          <a:bodyPr/>
          <a:lstStyle/>
          <a:p>
            <a:r>
              <a:rPr lang="pl-PL" dirty="0"/>
              <a:t>Badania mokotowskie 2020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F8CCC8D-1B13-46C5-90A9-55828B604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6573">
            <a:off x="1019528" y="1819951"/>
            <a:ext cx="4814828" cy="5286349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3424E05-D7C0-49B3-8044-EF9AEC266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354" y="2939036"/>
            <a:ext cx="6044837" cy="304817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9956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DF727-F553-4618-97A3-29F5F89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55765"/>
            <a:ext cx="7729728" cy="965708"/>
          </a:xfrm>
        </p:spPr>
        <p:txBody>
          <a:bodyPr/>
          <a:lstStyle/>
          <a:p>
            <a:r>
              <a:rPr lang="pl-PL" dirty="0"/>
              <a:t>GRUPA BADANA BM 2020</a:t>
            </a:r>
            <a:endParaRPr lang="en-US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B181152B-7F2A-4668-A405-6A3930F07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413022"/>
              </p:ext>
            </p:extLst>
          </p:nvPr>
        </p:nvGraphicFramePr>
        <p:xfrm>
          <a:off x="4969164" y="1984471"/>
          <a:ext cx="5689600" cy="425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E0E324F3-3C8B-41B7-B769-7B58E9B81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811286"/>
              </p:ext>
            </p:extLst>
          </p:nvPr>
        </p:nvGraphicFramePr>
        <p:xfrm>
          <a:off x="1865746" y="1616363"/>
          <a:ext cx="4100945" cy="498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581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DF727-F553-4618-97A3-29F5F89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1346"/>
            <a:ext cx="7729728" cy="1188720"/>
          </a:xfrm>
        </p:spPr>
        <p:txBody>
          <a:bodyPr>
            <a:normAutofit/>
          </a:bodyPr>
          <a:lstStyle/>
          <a:p>
            <a:r>
              <a:rPr lang="pl-PL" sz="3600" dirty="0"/>
              <a:t>Cele ANALIZ</a:t>
            </a:r>
            <a:endParaRPr lang="en-US" sz="36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9064D17-0558-494A-A325-EAFD43B34D4A}"/>
              </a:ext>
            </a:extLst>
          </p:cNvPr>
          <p:cNvSpPr txBox="1"/>
          <p:nvPr/>
        </p:nvSpPr>
        <p:spPr>
          <a:xfrm>
            <a:off x="1976581" y="1966227"/>
            <a:ext cx="892232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l-PL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ANALIZA STRUKTURY SPĘDZANIA CZASU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ANALIZA WZORÓW KORZYTSANIA Z INTERNETU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ANALIZA PSYCHOSPOECZNYCH UWARUNKOWAŃ DYSFUNKCYJNEGO KORZYSTANIA Z INTERNETU</a:t>
            </a:r>
          </a:p>
          <a:p>
            <a:endParaRPr lang="pl-PL" sz="2800" dirty="0"/>
          </a:p>
          <a:p>
            <a:r>
              <a:rPr lang="pl-PL" sz="2800" dirty="0"/>
              <a:t>… WŚRÓD WARSZAWSKICH NASTOLATKÓW, </a:t>
            </a:r>
            <a:br>
              <a:rPr lang="pl-PL" sz="2800" dirty="0"/>
            </a:br>
            <a:r>
              <a:rPr lang="pl-PL" sz="2800" dirty="0"/>
              <a:t>     W LATACH 2016-2020</a:t>
            </a:r>
          </a:p>
        </p:txBody>
      </p:sp>
    </p:spTree>
    <p:extLst>
      <p:ext uri="{BB962C8B-B14F-4D97-AF65-F5344CB8AC3E}">
        <p14:creationId xmlns:p14="http://schemas.microsoft.com/office/powerpoint/2010/main" val="410686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77" y="1884218"/>
            <a:ext cx="10920846" cy="25861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Analiza</a:t>
            </a:r>
            <a:b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strukturY</a:t>
            </a:r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spędzania czasu</a:t>
            </a:r>
            <a:b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PRZEZ WARSZAWSKICH NASTOLATKÓW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1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DF727-F553-4618-97A3-29F5F890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290436"/>
            <a:ext cx="11755582" cy="679382"/>
          </a:xfrm>
        </p:spPr>
        <p:txBody>
          <a:bodyPr>
            <a:no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3200" dirty="0"/>
              <a:t>Sposoby </a:t>
            </a:r>
            <a:r>
              <a:rPr lang="pl-PL" sz="3200" dirty="0" err="1"/>
              <a:t>SPĘDZANIa</a:t>
            </a:r>
            <a:r>
              <a:rPr lang="pl-PL" sz="3200" dirty="0"/>
              <a:t> CZASU</a:t>
            </a:r>
            <a:endParaRPr lang="en-US" sz="3200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8B28F2A-2A97-4719-9FAB-FEBB5AF7D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46293"/>
              </p:ext>
            </p:extLst>
          </p:nvPr>
        </p:nvGraphicFramePr>
        <p:xfrm>
          <a:off x="218209" y="1320799"/>
          <a:ext cx="11887200" cy="535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5C5EC119-C08E-44AA-BB66-2D82FE311D8C}"/>
              </a:ext>
            </a:extLst>
          </p:cNvPr>
          <p:cNvSpPr txBox="1">
            <a:spLocks/>
          </p:cNvSpPr>
          <p:nvPr/>
        </p:nvSpPr>
        <p:spPr>
          <a:xfrm>
            <a:off x="563996" y="854243"/>
            <a:ext cx="153265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0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dziennie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56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5331B47-4AEF-4F9C-B51C-C5529248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577717"/>
              </p:ext>
            </p:extLst>
          </p:nvPr>
        </p:nvGraphicFramePr>
        <p:xfrm>
          <a:off x="109104" y="1588655"/>
          <a:ext cx="11973791" cy="514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119742"/>
            <a:ext cx="11755582" cy="609931"/>
          </a:xfrm>
        </p:spPr>
        <p:txBody>
          <a:bodyPr>
            <a:normAutofit fontScale="90000"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800" dirty="0"/>
              <a:t>Sposoby SPĘDZANIA CZASU</a:t>
            </a:r>
            <a:endParaRPr lang="en-US" sz="2800" b="1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4FA710AA-A0F3-495B-A3BF-8965AADFD459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3B25D4C-0E10-4DA0-A951-EDDC24DBE0F5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E0194EEF-E881-469D-A991-71FC0ABD3F6E}"/>
              </a:ext>
            </a:extLst>
          </p:cNvPr>
          <p:cNvSpPr txBox="1">
            <a:spLocks/>
          </p:cNvSpPr>
          <p:nvPr/>
        </p:nvSpPr>
        <p:spPr>
          <a:xfrm>
            <a:off x="3191741" y="808064"/>
            <a:ext cx="5808518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Porównanie ze względu na płeć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612663B6-6814-400E-9A34-17C80B09894C}"/>
              </a:ext>
            </a:extLst>
          </p:cNvPr>
          <p:cNvSpPr txBox="1">
            <a:spLocks/>
          </p:cNvSpPr>
          <p:nvPr/>
        </p:nvSpPr>
        <p:spPr>
          <a:xfrm>
            <a:off x="536286" y="570168"/>
            <a:ext cx="153265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0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dziennie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35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5331B47-4AEF-4F9C-B51C-C5529248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578371"/>
              </p:ext>
            </p:extLst>
          </p:nvPr>
        </p:nvGraphicFramePr>
        <p:xfrm>
          <a:off x="-364672" y="1110342"/>
          <a:ext cx="12921343" cy="564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DB346E98-5109-492E-81F8-1CE7752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8" y="198072"/>
            <a:ext cx="11755582" cy="568546"/>
          </a:xfrm>
        </p:spPr>
        <p:txBody>
          <a:bodyPr>
            <a:normAutofit fontScale="90000"/>
          </a:bodyPr>
          <a:lstStyle/>
          <a:p>
            <a:pPr algn="ctr" rtl="0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800" dirty="0"/>
              <a:t>Sposoby </a:t>
            </a:r>
            <a:r>
              <a:rPr lang="pl-PL" sz="2800" dirty="0" err="1"/>
              <a:t>sPĘDZANIA</a:t>
            </a:r>
            <a:r>
              <a:rPr lang="pl-PL" sz="2800" dirty="0"/>
              <a:t> CZASU</a:t>
            </a:r>
            <a:endParaRPr lang="en-US" sz="2800" b="1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7264284C-1164-468D-A763-9E1E7BC5733D}"/>
              </a:ext>
            </a:extLst>
          </p:cNvPr>
          <p:cNvSpPr txBox="1">
            <a:spLocks/>
          </p:cNvSpPr>
          <p:nvPr/>
        </p:nvSpPr>
        <p:spPr>
          <a:xfrm>
            <a:off x="0" y="6493164"/>
            <a:ext cx="2983345" cy="36483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en-US" b="1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D7B2225-8AC8-4EBA-8451-8C6977837E75}"/>
              </a:ext>
            </a:extLst>
          </p:cNvPr>
          <p:cNvSpPr txBox="1"/>
          <p:nvPr/>
        </p:nvSpPr>
        <p:spPr>
          <a:xfrm>
            <a:off x="0" y="6483928"/>
            <a:ext cx="310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*p&lt;0.05; **p&lt;0.01; ***p&lt;0.001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17047D02-2AC9-4EA9-A00F-91B35C81A8A4}"/>
              </a:ext>
            </a:extLst>
          </p:cNvPr>
          <p:cNvSpPr txBox="1">
            <a:spLocks/>
          </p:cNvSpPr>
          <p:nvPr/>
        </p:nvSpPr>
        <p:spPr>
          <a:xfrm>
            <a:off x="3013651" y="872446"/>
            <a:ext cx="6164696" cy="475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4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Porównanie ze względu na pomiar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A25571A4-2BF7-4D17-9D32-0538E6A37804}"/>
              </a:ext>
            </a:extLst>
          </p:cNvPr>
          <p:cNvSpPr txBox="1">
            <a:spLocks/>
          </p:cNvSpPr>
          <p:nvPr/>
        </p:nvSpPr>
        <p:spPr>
          <a:xfrm>
            <a:off x="558160" y="634550"/>
            <a:ext cx="1532659" cy="475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l-PL" sz="2000" spc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dziennie</a:t>
            </a:r>
            <a:endParaRPr lang="en-US" sz="2400" spc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39110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1276</TotalTime>
  <Words>676</Words>
  <Application>Microsoft Office PowerPoint</Application>
  <PresentationFormat>Panoramiczny</PresentationFormat>
  <Paragraphs>182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Calibri</vt:lpstr>
      <vt:lpstr>Gill Sans MT</vt:lpstr>
      <vt:lpstr>Gill Sans MT Condensed</vt:lpstr>
      <vt:lpstr>Paczka</vt:lpstr>
      <vt:lpstr>Korzystanie z internetu przez 15-letnią młodzież w czasie pandemii.  Badania mokotowskie 2020  JAKUB gREŃ</vt:lpstr>
      <vt:lpstr>Prezentacja programu PowerPoint</vt:lpstr>
      <vt:lpstr>Badania mokotowskie 2020</vt:lpstr>
      <vt:lpstr>GRUPA BADANA BM 2020</vt:lpstr>
      <vt:lpstr>Cele ANALIZ</vt:lpstr>
      <vt:lpstr>Analiza strukturY spędzania czasu PRZEZ WARSZAWSKICH NASTOLATKÓW</vt:lpstr>
      <vt:lpstr>Sposoby SPĘDZANIa CZASU</vt:lpstr>
      <vt:lpstr>Sposoby SPĘDZANIA CZASU</vt:lpstr>
      <vt:lpstr>Sposoby sPĘDZANIA CZASU</vt:lpstr>
      <vt:lpstr>AKTYWNOŚĆ SPORTOWA I POZALEKCYJNA</vt:lpstr>
      <vt:lpstr>AKTYWNOŚĆ SPORTOWA I POZALEKCYJNA</vt:lpstr>
      <vt:lpstr>AKTYWNOŚĆ SPORTOWA I POZALEKCYJNA</vt:lpstr>
      <vt:lpstr>Analiza wzorów korzystania z internetu PRZEZ WARSZAWSKICH NASTOLATKÓW</vt:lpstr>
      <vt:lpstr>Spędzanie CZASU WOLNEGO w Internecie</vt:lpstr>
      <vt:lpstr>Spędzanie CZASU WOLNEGO w Internecie</vt:lpstr>
      <vt:lpstr>Skala do Oceny Dysfunkcyjnego korzystania z Internetu </vt:lpstr>
      <vt:lpstr>Prezentacja programu PowerPoint</vt:lpstr>
      <vt:lpstr>Wskaźniki dysfunkcyjnego korzystania z internetu</vt:lpstr>
      <vt:lpstr>Dysfunkcyjne korzystanie z internetu</vt:lpstr>
      <vt:lpstr>wzory korzystania z Internetu </vt:lpstr>
      <vt:lpstr>Analiza Psychospołecznych Uwarunkowań  dysfunkcyjnego korzystania z Internetu PRZEZ WARSZAWSKICH NASTOLATKÓW</vt:lpstr>
      <vt:lpstr>Uwarunkowania dysfunkcyjnego korzystania z internetu</vt:lpstr>
      <vt:lpstr>Prezentacja programu PowerPoint</vt:lpstr>
      <vt:lpstr>PODSUMOWANIE – STRUKTURa  AKTYWNOŚCI</vt:lpstr>
      <vt:lpstr>PODSUMOWANIE – Uwarunkowania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Korzystanie z internetu przez 15-letnią młodzież w czasie pandemii.  Badania mokotowskie 2020  JAKUB gREŃ</dc:title>
  <dc:creator>Kuba Gren</dc:creator>
  <cp:lastModifiedBy>Tomasz Kowalewicz</cp:lastModifiedBy>
  <cp:revision>37</cp:revision>
  <dcterms:created xsi:type="dcterms:W3CDTF">2021-11-30T11:11:34Z</dcterms:created>
  <dcterms:modified xsi:type="dcterms:W3CDTF">2021-12-03T10:46:31Z</dcterms:modified>
</cp:coreProperties>
</file>