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84" r:id="rId4"/>
    <p:sldId id="258" r:id="rId5"/>
    <p:sldId id="270" r:id="rId6"/>
    <p:sldId id="279" r:id="rId7"/>
    <p:sldId id="260" r:id="rId8"/>
    <p:sldId id="265" r:id="rId9"/>
    <p:sldId id="269" r:id="rId10"/>
    <p:sldId id="271" r:id="rId11"/>
    <p:sldId id="282" r:id="rId12"/>
    <p:sldId id="283" r:id="rId13"/>
    <p:sldId id="281" r:id="rId14"/>
    <p:sldId id="261" r:id="rId15"/>
    <p:sldId id="267" r:id="rId16"/>
    <p:sldId id="285" r:id="rId17"/>
    <p:sldId id="264" r:id="rId18"/>
    <p:sldId id="268" r:id="rId19"/>
    <p:sldId id="259" r:id="rId20"/>
    <p:sldId id="272" r:id="rId21"/>
    <p:sldId id="280" r:id="rId22"/>
    <p:sldId id="277" r:id="rId23"/>
    <p:sldId id="275" r:id="rId24"/>
    <p:sldId id="276" r:id="rId25"/>
    <p:sldId id="286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44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ВІК 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2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B0-4462-9B3B-654F969881C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4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6B0-4462-9B3B-654F969881C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6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6B0-4462-9B3B-654F969881C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2">
                      <a:lumMod val="60000"/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B0-4462-9B3B-654F969881C4}"/>
              </c:ext>
            </c:extLst>
          </c:dPt>
          <c:dLbls>
            <c:dLbl>
              <c:idx val="0"/>
              <c:layout>
                <c:manualLayout>
                  <c:x val="-0.16189884706546895"/>
                  <c:y val="8.5407146627930822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B0-4462-9B3B-654F969881C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8386"/>
                        <a:gd name="adj2" fmla="val -6320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0.16873964342034786"/>
                  <c:y val="-0.13468050045173707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6B0-4462-9B3B-654F969881C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6036"/>
                        <a:gd name="adj2" fmla="val 21716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-0.1189290987064117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6B0-4462-9B3B-654F969881C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66646161417314"/>
                  <c:y val="2.987119597687360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B0-4462-9B3B-654F969881C4}"/>
                </c:ext>
                <c:ext xmlns:c15="http://schemas.microsoft.com/office/drawing/2012/chart" uri="{CE6537A1-D6FC-4f65-9D91-7224C49458BB}">
                  <c15:layout>
                    <c:manualLayout>
                      <c:w val="0.14463231158605172"/>
                      <c:h val="0.13088991442859088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Arkusz1!$A$2:$A$5</c:f>
              <c:strCache>
                <c:ptCount val="4"/>
                <c:pt idx="0">
                  <c:v>14 років</c:v>
                </c:pt>
                <c:pt idx="1">
                  <c:v>15 років</c:v>
                </c:pt>
                <c:pt idx="2">
                  <c:v>16років </c:v>
                </c:pt>
                <c:pt idx="3">
                  <c:v>17 років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37</c:v>
                </c:pt>
                <c:pt idx="1">
                  <c:v>55.1</c:v>
                </c:pt>
                <c:pt idx="2">
                  <c:v>5.7</c:v>
                </c:pt>
                <c:pt idx="3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B0-4462-9B3B-654F96988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458333333333333E-2"/>
          <c:y val="0"/>
          <c:w val="0.9770833333333333"/>
          <c:h val="0.716142096821230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Arkusz1!$C$1</c:f>
              <c:strCache>
                <c:ptCount val="1"/>
                <c:pt idx="0">
                  <c:v>хлопці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0000"/>
                    <a:satMod val="107000"/>
                    <a:lumMod val="103000"/>
                  </a:schemeClr>
                </a:gs>
                <a:gs pos="100000">
                  <a:schemeClr val="accent1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numFmt formatCode="General" sourceLinked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 Соціальні мережі ***</c:v>
                </c:pt>
                <c:pt idx="1">
                  <c:v> Перегляд фільмів, серіалів чи аніме *** ***</c:v>
                </c:pt>
                <c:pt idx="2">
                  <c:v>Сайти для дорослих *** ***</c:v>
                </c:pt>
                <c:pt idx="3">
                  <c:v> Інтернет та консолі ****** </c:v>
                </c:pt>
                <c:pt idx="4">
                  <c:v>Інформаційно-освітні портали ** **</c:v>
                </c:pt>
                <c:pt idx="5">
                  <c:v>Інтернет-просоціальна діяльність **</c:v>
                </c:pt>
                <c:pt idx="6">
                  <c:v>Комунікатори  **</c:v>
                </c:pt>
                <c:pt idx="7">
                  <c:v> Розвиток i *</c:v>
                </c:pt>
                <c:pt idx="8">
                  <c:v> покупки через інтернет  *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2.98</c:v>
                </c:pt>
                <c:pt idx="1">
                  <c:v>2.72</c:v>
                </c:pt>
                <c:pt idx="2">
                  <c:v>1.66</c:v>
                </c:pt>
                <c:pt idx="3">
                  <c:v>3.4</c:v>
                </c:pt>
                <c:pt idx="4">
                  <c:v>2.62</c:v>
                </c:pt>
                <c:pt idx="5">
                  <c:v>1.25</c:v>
                </c:pt>
                <c:pt idx="6">
                  <c:v>3.28</c:v>
                </c:pt>
                <c:pt idx="7">
                  <c:v>1.62</c:v>
                </c:pt>
                <c:pt idx="8">
                  <c:v>1.63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F5-4EE1-BA58-8666DFBC389C}"/>
            </c:ext>
          </c:extLst>
        </c:ser>
        <c:ser>
          <c:idx val="1"/>
          <c:order val="1"/>
          <c:tx>
            <c:strRef>
              <c:f>Arkusz1!$B$1</c:f>
              <c:strCache>
                <c:ptCount val="1"/>
                <c:pt idx="0">
                  <c:v>дівчата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0000"/>
                    <a:satMod val="107000"/>
                    <a:lumMod val="103000"/>
                  </a:schemeClr>
                </a:gs>
                <a:gs pos="100000">
                  <a:schemeClr val="accent2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 Соціальні мережі ***</c:v>
                </c:pt>
                <c:pt idx="1">
                  <c:v> Перегляд фільмів, серіалів чи аніме *** ***</c:v>
                </c:pt>
                <c:pt idx="2">
                  <c:v>Сайти для дорослих *** ***</c:v>
                </c:pt>
                <c:pt idx="3">
                  <c:v> Інтернет та консолі ****** </c:v>
                </c:pt>
                <c:pt idx="4">
                  <c:v>Інформаційно-освітні портали ** **</c:v>
                </c:pt>
                <c:pt idx="5">
                  <c:v>Інтернет-просоціальна діяльність **</c:v>
                </c:pt>
                <c:pt idx="6">
                  <c:v>Комунікатори  **</c:v>
                </c:pt>
                <c:pt idx="7">
                  <c:v> Розвиток i *</c:v>
                </c:pt>
                <c:pt idx="8">
                  <c:v> покупки через інтернет  *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3.53</c:v>
                </c:pt>
                <c:pt idx="1">
                  <c:v>3.2</c:v>
                </c:pt>
                <c:pt idx="2">
                  <c:v>2.0499999999999998</c:v>
                </c:pt>
                <c:pt idx="3">
                  <c:v>1.93</c:v>
                </c:pt>
                <c:pt idx="4">
                  <c:v>2.39</c:v>
                </c:pt>
                <c:pt idx="5">
                  <c:v>1.41</c:v>
                </c:pt>
                <c:pt idx="6">
                  <c:v>3.54</c:v>
                </c:pt>
                <c:pt idx="7">
                  <c:v>1.45</c:v>
                </c:pt>
                <c:pt idx="8">
                  <c:v>1.79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F5-4EE1-BA58-8666DFBC3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761143904"/>
        <c:axId val="761144448"/>
        <c:axId val="0"/>
      </c:bar3DChart>
      <c:catAx>
        <c:axId val="76114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61144448"/>
        <c:crosses val="autoZero"/>
        <c:auto val="1"/>
        <c:lblAlgn val="r"/>
        <c:lblOffset val="100"/>
        <c:noMultiLvlLbl val="0"/>
      </c:catAx>
      <c:valAx>
        <c:axId val="761144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6114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34786718842775"/>
          <c:y val="0.87341761931717765"/>
          <c:w val="0.30930426562314445"/>
          <c:h val="7.645216592491054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30520013123362"/>
          <c:y val="2.6002651637617964E-2"/>
          <c:w val="0.50460629921259836"/>
          <c:h val="0.836377802707067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Ні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Інтернет, як спосіб  втекти від поганого настрою  або проблем </c:v>
                </c:pt>
                <c:pt idx="1">
                  <c:v> Обман членів сім'ї, вчителів або інших людей для приховування користування Інтернетом </c:v>
                </c:pt>
                <c:pt idx="2">
                  <c:v>Небезпека чи втрата важливих стосунків,  навчальних преспектив, роботи </c:v>
                </c:pt>
                <c:pt idx="3">
                  <c:v> Перебування в мережі  довше , ніж  передбачено </c:v>
                </c:pt>
                <c:pt idx="4">
                  <c:v>Негативні емоції  при спробі обмежити  час перебування в інтернеті </c:v>
                </c:pt>
                <c:pt idx="5">
                  <c:v> Багаторазові  неуспішні спроби  контролю чи обмеження часу перебування в мережі  </c:v>
                </c:pt>
                <c:pt idx="6">
                  <c:v> Потреба користуватися інтернетом все довше  </c:v>
                </c:pt>
                <c:pt idx="7">
                  <c:v> Відчуття затягнутості  в інтернет 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33.200000000000003</c:v>
                </c:pt>
                <c:pt idx="1">
                  <c:v>58.1</c:v>
                </c:pt>
                <c:pt idx="2">
                  <c:v>73.400000000000006</c:v>
                </c:pt>
                <c:pt idx="3">
                  <c:v>28.8</c:v>
                </c:pt>
                <c:pt idx="4">
                  <c:v>51.2</c:v>
                </c:pt>
                <c:pt idx="5">
                  <c:v>41.7</c:v>
                </c:pt>
                <c:pt idx="6">
                  <c:v>32.4</c:v>
                </c:pt>
                <c:pt idx="7">
                  <c:v>36.1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97-421C-873B-E8CC6E2F530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 Швидше  Ні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Інтернет, як спосіб  втекти від поганого настрою  або проблем </c:v>
                </c:pt>
                <c:pt idx="1">
                  <c:v> Обман членів сім'ї, вчителів або інших людей для приховування користування Інтернетом </c:v>
                </c:pt>
                <c:pt idx="2">
                  <c:v>Небезпека чи втрата важливих стосунків,  навчальних преспектив, роботи </c:v>
                </c:pt>
                <c:pt idx="3">
                  <c:v> Перебування в мережі  довше , ніж  передбачено </c:v>
                </c:pt>
                <c:pt idx="4">
                  <c:v>Негативні емоції  при спробі обмежити  час перебування в інтернеті </c:v>
                </c:pt>
                <c:pt idx="5">
                  <c:v> Багаторазові  неуспішні спроби  контролю чи обмеження часу перебування в мережі  </c:v>
                </c:pt>
                <c:pt idx="6">
                  <c:v> Потреба користуватися інтернетом все довше  </c:v>
                </c:pt>
                <c:pt idx="7">
                  <c:v> Відчуття затягнутості  в інтернет 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15.1</c:v>
                </c:pt>
                <c:pt idx="1">
                  <c:v>20</c:v>
                </c:pt>
                <c:pt idx="2">
                  <c:v>14.2</c:v>
                </c:pt>
                <c:pt idx="3">
                  <c:v>20.399999999999999</c:v>
                </c:pt>
                <c:pt idx="4">
                  <c:v>24.1</c:v>
                </c:pt>
                <c:pt idx="5">
                  <c:v>26.5</c:v>
                </c:pt>
                <c:pt idx="6">
                  <c:v>35.5</c:v>
                </c:pt>
                <c:pt idx="7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97-421C-873B-E8CC6E2F530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Трудно відповісти 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Інтернет, як спосіб  втекти від поганого настрою  або проблем </c:v>
                </c:pt>
                <c:pt idx="1">
                  <c:v> Обман членів сім'ї, вчителів або інших людей для приховування користування Інтернетом </c:v>
                </c:pt>
                <c:pt idx="2">
                  <c:v>Небезпека чи втрата важливих стосунків,  навчальних преспектив, роботи </c:v>
                </c:pt>
                <c:pt idx="3">
                  <c:v> Перебування в мережі  довше , ніж  передбачено </c:v>
                </c:pt>
                <c:pt idx="4">
                  <c:v>Негативні емоції  при спробі обмежити  час перебування в інтернеті </c:v>
                </c:pt>
                <c:pt idx="5">
                  <c:v> Багаторазові  неуспішні спроби  контролю чи обмеження часу перебування в мережі  </c:v>
                </c:pt>
                <c:pt idx="6">
                  <c:v> Потреба користуватися інтернетом все довше  </c:v>
                </c:pt>
                <c:pt idx="7">
                  <c:v> Відчуття затягнутості  в інтернет </c:v>
                </c:pt>
              </c:strCache>
            </c:strRef>
          </c:cat>
          <c:val>
            <c:numRef>
              <c:f>Arkusz1!$D$2:$D$9</c:f>
              <c:numCache>
                <c:formatCode>General</c:formatCode>
                <c:ptCount val="8"/>
                <c:pt idx="0">
                  <c:v>17.3</c:v>
                </c:pt>
                <c:pt idx="1">
                  <c:v>8.9</c:v>
                </c:pt>
                <c:pt idx="2">
                  <c:v>9.1999999999999993</c:v>
                </c:pt>
                <c:pt idx="3">
                  <c:v>18.399999999999999</c:v>
                </c:pt>
                <c:pt idx="4">
                  <c:v>14</c:v>
                </c:pt>
                <c:pt idx="5">
                  <c:v>12.6</c:v>
                </c:pt>
                <c:pt idx="6">
                  <c:v>20.100000000000001</c:v>
                </c:pt>
                <c:pt idx="7">
                  <c:v>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97-421C-873B-E8CC6E2F530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Швидше Так 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Інтернет, як спосіб  втекти від поганого настрою  або проблем </c:v>
                </c:pt>
                <c:pt idx="1">
                  <c:v> Обман членів сім'ї, вчителів або інших людей для приховування користування Інтернетом </c:v>
                </c:pt>
                <c:pt idx="2">
                  <c:v>Небезпека чи втрата важливих стосунків,  навчальних преспектив, роботи </c:v>
                </c:pt>
                <c:pt idx="3">
                  <c:v> Перебування в мережі  довше , ніж  передбачено </c:v>
                </c:pt>
                <c:pt idx="4">
                  <c:v>Негативні емоції  при спробі обмежити  час перебування в інтернеті </c:v>
                </c:pt>
                <c:pt idx="5">
                  <c:v> Багаторазові  неуспішні спроби  контролю чи обмеження часу перебування в мережі  </c:v>
                </c:pt>
                <c:pt idx="6">
                  <c:v> Потреба користуватися інтернетом все довше  </c:v>
                </c:pt>
                <c:pt idx="7">
                  <c:v> Відчуття затягнутості  в інтернет </c:v>
                </c:pt>
              </c:strCache>
            </c:strRef>
          </c:cat>
          <c:val>
            <c:numRef>
              <c:f>Arkusz1!$E$2:$E$9</c:f>
              <c:numCache>
                <c:formatCode>General</c:formatCode>
                <c:ptCount val="8"/>
                <c:pt idx="0">
                  <c:v>20.100000000000001</c:v>
                </c:pt>
                <c:pt idx="1">
                  <c:v>8.6999999999999993</c:v>
                </c:pt>
                <c:pt idx="2">
                  <c:v>2.5</c:v>
                </c:pt>
                <c:pt idx="3">
                  <c:v>21.7</c:v>
                </c:pt>
                <c:pt idx="4">
                  <c:v>8.4</c:v>
                </c:pt>
                <c:pt idx="5">
                  <c:v>13.2</c:v>
                </c:pt>
                <c:pt idx="6">
                  <c:v>8.5</c:v>
                </c:pt>
                <c:pt idx="7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B97-421C-873B-E8CC6E2F5304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Інтернет, як спосіб  втекти від поганого настрою  або проблем </c:v>
                </c:pt>
                <c:pt idx="1">
                  <c:v> Обман членів сім'ї, вчителів або інших людей для приховування користування Інтернетом </c:v>
                </c:pt>
                <c:pt idx="2">
                  <c:v>Небезпека чи втрата важливих стосунків,  навчальних преспектив, роботи </c:v>
                </c:pt>
                <c:pt idx="3">
                  <c:v> Перебування в мережі  довше , ніж  передбачено </c:v>
                </c:pt>
                <c:pt idx="4">
                  <c:v>Негативні емоції  при спробі обмежити  час перебування в інтернеті </c:v>
                </c:pt>
                <c:pt idx="5">
                  <c:v> Багаторазові  неуспішні спроби  контролю чи обмеження часу перебування в мережі  </c:v>
                </c:pt>
                <c:pt idx="6">
                  <c:v> Потреба користуватися інтернетом все довше  </c:v>
                </c:pt>
                <c:pt idx="7">
                  <c:v> Відчуття затягнутості  в інтернет </c:v>
                </c:pt>
              </c:strCache>
            </c:strRef>
          </c:cat>
          <c:val>
            <c:numRef>
              <c:f>Arkusz1!$F$2:$F$9</c:f>
              <c:numCache>
                <c:formatCode>General</c:formatCode>
                <c:ptCount val="8"/>
                <c:pt idx="0">
                  <c:v>14.2</c:v>
                </c:pt>
                <c:pt idx="1">
                  <c:v>4.3</c:v>
                </c:pt>
                <c:pt idx="2">
                  <c:v>0.7</c:v>
                </c:pt>
                <c:pt idx="3">
                  <c:v>10.7</c:v>
                </c:pt>
                <c:pt idx="4">
                  <c:v>2.4</c:v>
                </c:pt>
                <c:pt idx="5">
                  <c:v>6</c:v>
                </c:pt>
                <c:pt idx="6">
                  <c:v>3.5</c:v>
                </c:pt>
                <c:pt idx="7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97-421C-873B-E8CC6E2F5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61149344"/>
        <c:axId val="801467296"/>
      </c:barChart>
      <c:catAx>
        <c:axId val="761149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01467296"/>
        <c:crosses val="autoZero"/>
        <c:auto val="1"/>
        <c:lblAlgn val="ctr"/>
        <c:lblOffset val="100"/>
        <c:noMultiLvlLbl val="0"/>
      </c:catAx>
      <c:valAx>
        <c:axId val="80146729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611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458333333333333E-2"/>
          <c:y val="0"/>
          <c:w val="0.9770833333333333"/>
          <c:h val="0.6777333224710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Хлопці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0000"/>
                    <a:satMod val="107000"/>
                    <a:lumMod val="103000"/>
                  </a:schemeClr>
                </a:gs>
                <a:gs pos="100000">
                  <a:schemeClr val="accent1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numFmt formatCode="General" sourceLinked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overflow" horzOverflow="overflow" vert="horz" wrap="square" lIns="36000" tIns="72000" rIns="38100" bIns="10800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 Інтернет, як  метод втечі від проблем , чи  подолання поганого настрою  ***</c:v>
                </c:pt>
                <c:pt idx="1">
                  <c:v> Багаторазові  невдалі спроби  обмеження , чи відмови від інтернету  **</c:v>
                </c:pt>
                <c:pt idx="2">
                  <c:v>Перебування в  мережі довше, чим передбачено  **</c:v>
                </c:pt>
                <c:pt idx="3">
                  <c:v> Потреба  використання інтернету  що раз більше часу  *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2.41</c:v>
                </c:pt>
                <c:pt idx="1">
                  <c:v>2.0099999999999998</c:v>
                </c:pt>
                <c:pt idx="2">
                  <c:v>2.5</c:v>
                </c:pt>
                <c:pt idx="3">
                  <c:v>2.0499999999999998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F5-4EE1-BA58-8666DFBC389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0000"/>
                    <a:satMod val="107000"/>
                    <a:lumMod val="103000"/>
                  </a:schemeClr>
                </a:gs>
                <a:gs pos="100000">
                  <a:schemeClr val="accent2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6000" tIns="72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 Інтернет, як  метод втечі від проблем , чи  подолання поганого настрою  ***</c:v>
                </c:pt>
                <c:pt idx="1">
                  <c:v> Багаторазові  невдалі спроби  обмеження , чи відмови від інтернету  **</c:v>
                </c:pt>
                <c:pt idx="2">
                  <c:v>Перебування в  мережі довше, чим передбачено  **</c:v>
                </c:pt>
                <c:pt idx="3">
                  <c:v> Потреба  використання інтернету  що раз більше часу  *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2.9</c:v>
                </c:pt>
                <c:pt idx="1">
                  <c:v>2.2799999999999998</c:v>
                </c:pt>
                <c:pt idx="2">
                  <c:v>2.79</c:v>
                </c:pt>
                <c:pt idx="3">
                  <c:v>2.2200000000000002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F5-4EE1-BA58-8666DFBC38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1471104"/>
        <c:axId val="801471648"/>
        <c:axId val="0"/>
      </c:bar3DChart>
      <c:catAx>
        <c:axId val="80147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01471648"/>
        <c:crosses val="autoZero"/>
        <c:auto val="1"/>
        <c:lblAlgn val="r"/>
        <c:lblOffset val="100"/>
        <c:noMultiLvlLbl val="0"/>
      </c:catAx>
      <c:valAx>
        <c:axId val="801471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0147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82466288008234"/>
          <c:y val="0.91701285275239652"/>
          <c:w val="0.30457131537838533"/>
          <c:h val="8.0542191345662581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7837686067152618"/>
          <c:h val="0.41823278254094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80000"/>
                    <a:satMod val="107000"/>
                    <a:lumMod val="103000"/>
                  </a:schemeClr>
                </a:gs>
                <a:gs pos="100000">
                  <a:schemeClr val="accent6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numFmt formatCode="General" sourceLinked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overflow" horzOverflow="overflow" vert="horz" wrap="square" lIns="36000" tIns="72000" rIns="38100" bIns="10800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Негативні емоції при спробі обмежити або відмовитися від користування інтернетом ***</c:v>
                </c:pt>
                <c:pt idx="1">
                  <c:v>Потреба що раз  довше користуватися Інтернетом ***</c:v>
                </c:pt>
                <c:pt idx="2">
                  <c:v>Інтернет як спосіб втекти від проблем або подолання  поганого настрою  *** </c:v>
                </c:pt>
                <c:pt idx="3">
                  <c:v> Багаторазові невдалі спроби контролю, обмеження або припиненнякористання з інтернету  ** </c:v>
                </c:pt>
                <c:pt idx="4">
                  <c:v> Почуття затягнутості в інтернет  *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1.66</c:v>
                </c:pt>
                <c:pt idx="1">
                  <c:v>1.92</c:v>
                </c:pt>
                <c:pt idx="2">
                  <c:v>2.2599999999999998</c:v>
                </c:pt>
                <c:pt idx="3">
                  <c:v>1.93</c:v>
                </c:pt>
                <c:pt idx="4">
                  <c:v>2.0099999999999998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F5-4EE1-BA58-8666DFBC389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0000"/>
                    <a:satMod val="107000"/>
                    <a:lumMod val="103000"/>
                  </a:schemeClr>
                </a:gs>
                <a:gs pos="100000">
                  <a:schemeClr val="accent5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6000" tIns="72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Негативні емоції при спробі обмежити або відмовитися від користування інтернетом ***</c:v>
                </c:pt>
                <c:pt idx="1">
                  <c:v>Потреба що раз  довше користуватися Інтернетом ***</c:v>
                </c:pt>
                <c:pt idx="2">
                  <c:v>Інтернет як спосіб втекти від проблем або подолання  поганого настрою  *** </c:v>
                </c:pt>
                <c:pt idx="3">
                  <c:v> Багаторазові невдалі спроби контролю, обмеження або припиненнякористання з інтернету  ** </c:v>
                </c:pt>
                <c:pt idx="4">
                  <c:v> Почуття затягнутості в інтернет  *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1.87</c:v>
                </c:pt>
                <c:pt idx="1">
                  <c:v>2.15</c:v>
                </c:pt>
                <c:pt idx="2">
                  <c:v>2.67</c:v>
                </c:pt>
                <c:pt idx="3">
                  <c:v>2.15</c:v>
                </c:pt>
                <c:pt idx="4">
                  <c:v>2.16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F5-4EE1-BA58-8666DFBC38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1473280"/>
        <c:axId val="801478176"/>
        <c:axId val="0"/>
      </c:bar3DChart>
      <c:catAx>
        <c:axId val="80147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vert="horz" wrap="square" anchor="t" anchorCtr="0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01478176"/>
        <c:crosses val="autoZero"/>
        <c:auto val="1"/>
        <c:lblAlgn val="r"/>
        <c:lblOffset val="100"/>
        <c:noMultiLvlLbl val="0"/>
      </c:catAx>
      <c:valAx>
        <c:axId val="801478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0147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49128902467801"/>
          <c:y val="0.8940975100665739"/>
          <c:w val="0.19501730643044621"/>
          <c:h val="7.50136654950870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329325430189401"/>
          <c:y val="8.4507035044315004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1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285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4F-4878-8B11-5DF2E0541C2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2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285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4F-4878-8B11-5DF2E0541C2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3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285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4F-4878-8B11-5DF2E0541C2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EA896D8-CD9B-4A30-A1A9-748A80D2A349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4F-4878-8B11-5DF2E0541C2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BB48CC-56A9-40C5-A868-232FC6465214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4F-4878-8B11-5DF2E0541C2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7727686312862901E-2"/>
                  <c:y val="9.4430853308634682E-2"/>
                </c:manualLayout>
              </c:layout>
              <c:tx>
                <c:rich>
                  <a:bodyPr/>
                  <a:lstStyle/>
                  <a:p>
                    <a:fld id="{8EDF6813-971E-4854-922D-C5BEA7C799F6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14F-4878-8B11-5DF2E0541C2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 Функціональне використання Інтернету</c:v>
                </c:pt>
                <c:pt idx="1">
                  <c:v>Загроза дисфункційного користування Інтернетом</c:v>
                </c:pt>
                <c:pt idx="2">
                  <c:v>Симптоми дисфункційного користування Інтернетом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78.599999999999994</c:v>
                </c:pt>
                <c:pt idx="1">
                  <c:v>14.7</c:v>
                </c:pt>
                <c:pt idx="2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E3-4E75-A698-0F2D695BB84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62922819496351734"/>
          <c:y val="0.13078346620627138"/>
          <c:w val="0.36062419193156514"/>
          <c:h val="0.79264732491214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6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80000"/>
                    <a:satMod val="107000"/>
                    <a:lumMod val="103000"/>
                  </a:schemeClr>
                </a:gs>
                <a:gs pos="100000">
                  <a:schemeClr val="accent6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 Шкала нефункціонального користування Інтернетом (порівняння середніх показників) ***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89-4241-8795-5496B0A3D0A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0000"/>
                    <a:satMod val="107000"/>
                    <a:lumMod val="103000"/>
                  </a:schemeClr>
                </a:gs>
                <a:gs pos="100000">
                  <a:schemeClr val="accent5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dLbl>
              <c:idx val="0"/>
              <c:spPr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6000" tIns="7200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 Шкала нефункціонального користування Інтернетом (порівняння середніх показників) ***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89-4241-8795-5496B0A3D0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6044704"/>
        <c:axId val="446046336"/>
        <c:axId val="0"/>
      </c:bar3DChart>
      <c:catAx>
        <c:axId val="44604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6046336"/>
        <c:crosses val="autoZero"/>
        <c:auto val="1"/>
        <c:lblAlgn val="r"/>
        <c:lblOffset val="100"/>
        <c:noMultiLvlLbl val="0"/>
      </c:catAx>
      <c:valAx>
        <c:axId val="446046336"/>
        <c:scaling>
          <c:orientation val="minMax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44604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30067904751881"/>
          <c:y val="0.90390966340429046"/>
          <c:w val="0.76349112447510814"/>
          <c:h val="7.50136654950870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043347837612007"/>
          <c:y val="8.125676446568751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explosion val="2"/>
            <c:spPr>
              <a:gradFill rotWithShape="1">
                <a:gsLst>
                  <a:gs pos="0">
                    <a:schemeClr val="accent1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1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285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01-4BDD-8E9E-6B2627011A6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2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285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01-4BDD-8E9E-6B2627011A6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3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285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01-4BDD-8E9E-6B2627011A63}"/>
              </c:ext>
            </c:extLst>
          </c:dPt>
          <c:dLbls>
            <c:dLbl>
              <c:idx val="0"/>
              <c:layout>
                <c:manualLayout>
                  <c:x val="-0.12437983272038224"/>
                  <c:y val="-0.10167818891852237"/>
                </c:manualLayout>
              </c:layout>
              <c:tx>
                <c:rich>
                  <a:bodyPr/>
                  <a:lstStyle/>
                  <a:p>
                    <a:fld id="{4EA896D8-CD9B-4A30-A1A9-748A80D2A349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01-4BDD-8E9E-6B2627011A6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BB48CC-56A9-40C5-A868-232FC6465214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401-4BDD-8E9E-6B2627011A6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6.2949088803300079E-2"/>
                  <c:y val="0.10418166504451716"/>
                </c:manualLayout>
              </c:layout>
              <c:tx>
                <c:rich>
                  <a:bodyPr/>
                  <a:lstStyle/>
                  <a:p>
                    <a:fld id="{8EDF6813-971E-4854-922D-C5BEA7C799F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401-4BDD-8E9E-6B2627011A6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Funkcjonalne korzystanie z Internetu</c:v>
                </c:pt>
                <c:pt idx="1">
                  <c:v>Zagrożenie dysfunkcyjnym korzystaniem z Internetu</c:v>
                </c:pt>
                <c:pt idx="2">
                  <c:v>Objawy dysfunkcyjnego korzystania z Internetu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72</c:v>
                </c:pt>
                <c:pt idx="1">
                  <c:v>19.5</c:v>
                </c:pt>
                <c:pt idx="2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401-4BDD-8E9E-6B2627011A6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Хлопці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3000"/>
                    <a:lumMod val="100000"/>
                  </a:schemeClr>
                </a:gs>
                <a:gs pos="100000">
                  <a:schemeClr val="accent1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N = 794</c:v>
                </c:pt>
              </c:strCache>
            </c:strRef>
          </c:cat>
          <c:val>
            <c:numRef>
              <c:f>Arkusz1!$B$2</c:f>
              <c:numCache>
                <c:formatCode>0.00%</c:formatCode>
                <c:ptCount val="1"/>
                <c:pt idx="0">
                  <c:v>0.47899999999999998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41-4BDF-AF31-5C03141109E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7000"/>
                    <a:satMod val="100000"/>
                    <a:lumMod val="102000"/>
                  </a:schemeClr>
                </a:gs>
                <a:gs pos="50000">
                  <a:schemeClr val="accent2">
                    <a:shade val="100000"/>
                    <a:satMod val="103000"/>
                    <a:lumMod val="100000"/>
                  </a:schemeClr>
                </a:gs>
                <a:gs pos="100000">
                  <a:schemeClr val="accent2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N = 794</c:v>
                </c:pt>
              </c:strCache>
            </c:strRef>
          </c:cat>
          <c:val>
            <c:numRef>
              <c:f>Arkusz1!$C$2</c:f>
              <c:numCache>
                <c:formatCode>0.00%</c:formatCode>
                <c:ptCount val="1"/>
                <c:pt idx="0">
                  <c:v>0.52100000000000002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41-4BDF-AF31-5C03141109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66517984"/>
        <c:axId val="966506560"/>
      </c:barChart>
      <c:catAx>
        <c:axId val="96651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66506560"/>
        <c:crosses val="autoZero"/>
        <c:auto val="1"/>
        <c:lblAlgn val="ctr"/>
        <c:lblOffset val="100"/>
        <c:noMultiLvlLbl val="0"/>
      </c:catAx>
      <c:valAx>
        <c:axId val="966506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6517984"/>
        <c:crosses val="autoZero"/>
        <c:crossBetween val="between"/>
      </c:valAx>
      <c:spPr>
        <a:noFill/>
        <a:ln w="28575"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0 годин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Читання книжок </c:v>
                </c:pt>
                <c:pt idx="1">
                  <c:v>Проведення часу поза домом </c:v>
                </c:pt>
                <c:pt idx="2">
                  <c:v>Свої хоббі /  по інтересах </c:v>
                </c:pt>
                <c:pt idx="3">
                  <c:v>Компютерні ігри </c:v>
                </c:pt>
                <c:pt idx="4">
                  <c:v>Уроки он-лайн </c:v>
                </c:pt>
                <c:pt idx="5">
                  <c:v> Домашні завдання </c:v>
                </c:pt>
                <c:pt idx="6">
                  <c:v>Інтернет 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47.2</c:v>
                </c:pt>
                <c:pt idx="1">
                  <c:v>16</c:v>
                </c:pt>
                <c:pt idx="2">
                  <c:v>11.5</c:v>
                </c:pt>
                <c:pt idx="3">
                  <c:v>32.9</c:v>
                </c:pt>
                <c:pt idx="4">
                  <c:v>1.2</c:v>
                </c:pt>
                <c:pt idx="5">
                  <c:v>3.9</c:v>
                </c:pt>
                <c:pt idx="6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D4-405D-92CE-473EBD497BD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Меньше 1 години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Читання книжок </c:v>
                </c:pt>
                <c:pt idx="1">
                  <c:v>Проведення часу поза домом </c:v>
                </c:pt>
                <c:pt idx="2">
                  <c:v>Свої хоббі /  по інтересах </c:v>
                </c:pt>
                <c:pt idx="3">
                  <c:v>Компютерні ігри </c:v>
                </c:pt>
                <c:pt idx="4">
                  <c:v>Уроки он-лайн </c:v>
                </c:pt>
                <c:pt idx="5">
                  <c:v> Домашні завдання </c:v>
                </c:pt>
                <c:pt idx="6">
                  <c:v>Інтернет 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27.9</c:v>
                </c:pt>
                <c:pt idx="1">
                  <c:v>32.700000000000003</c:v>
                </c:pt>
                <c:pt idx="2">
                  <c:v>21.2</c:v>
                </c:pt>
                <c:pt idx="3">
                  <c:v>17.7</c:v>
                </c:pt>
                <c:pt idx="4">
                  <c:v>0.8</c:v>
                </c:pt>
                <c:pt idx="5">
                  <c:v>28.4</c:v>
                </c:pt>
                <c:pt idx="6">
                  <c:v>15.8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D4-405D-92CE-473EBD497BD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1-2 години .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Читання книжок </c:v>
                </c:pt>
                <c:pt idx="1">
                  <c:v>Проведення часу поза домом </c:v>
                </c:pt>
                <c:pt idx="2">
                  <c:v>Свої хоббі /  по інтересах </c:v>
                </c:pt>
                <c:pt idx="3">
                  <c:v>Компютерні ігри </c:v>
                </c:pt>
                <c:pt idx="4">
                  <c:v>Уроки он-лайн </c:v>
                </c:pt>
                <c:pt idx="5">
                  <c:v> Домашні завдання </c:v>
                </c:pt>
                <c:pt idx="6">
                  <c:v>Інтернет </c:v>
                </c:pt>
              </c:strCache>
            </c:strRef>
          </c:cat>
          <c:val>
            <c:numRef>
              <c:f>Arkusz1!$D$2:$D$8</c:f>
              <c:numCache>
                <c:formatCode>General</c:formatCode>
                <c:ptCount val="7"/>
                <c:pt idx="0">
                  <c:v>18.100000000000001</c:v>
                </c:pt>
                <c:pt idx="1">
                  <c:v>29.1</c:v>
                </c:pt>
                <c:pt idx="2">
                  <c:v>37.299999999999997</c:v>
                </c:pt>
                <c:pt idx="3">
                  <c:v>23.2</c:v>
                </c:pt>
                <c:pt idx="4">
                  <c:v>3.2</c:v>
                </c:pt>
                <c:pt idx="5">
                  <c:v>46.8</c:v>
                </c:pt>
                <c:pt idx="6">
                  <c:v>29.8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D4-405D-92CE-473EBD497BD3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3-4 години .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Читання книжок </c:v>
                </c:pt>
                <c:pt idx="1">
                  <c:v>Проведення часу поза домом </c:v>
                </c:pt>
                <c:pt idx="2">
                  <c:v>Свої хоббі /  по інтересах </c:v>
                </c:pt>
                <c:pt idx="3">
                  <c:v>Компютерні ігри </c:v>
                </c:pt>
                <c:pt idx="4">
                  <c:v>Уроки он-лайн </c:v>
                </c:pt>
                <c:pt idx="5">
                  <c:v> Домашні завдання </c:v>
                </c:pt>
                <c:pt idx="6">
                  <c:v>Інтернет </c:v>
                </c:pt>
              </c:strCache>
            </c:strRef>
          </c:cat>
          <c:val>
            <c:numRef>
              <c:f>Arkusz1!$E$2:$E$8</c:f>
              <c:numCache>
                <c:formatCode>General</c:formatCode>
                <c:ptCount val="7"/>
                <c:pt idx="0">
                  <c:v>4.0999999999999996</c:v>
                </c:pt>
                <c:pt idx="1">
                  <c:v>13.2</c:v>
                </c:pt>
                <c:pt idx="2">
                  <c:v>18.2</c:v>
                </c:pt>
                <c:pt idx="3">
                  <c:v>16.7</c:v>
                </c:pt>
                <c:pt idx="4">
                  <c:v>20.399999999999999</c:v>
                </c:pt>
                <c:pt idx="5">
                  <c:v>16.8</c:v>
                </c:pt>
                <c:pt idx="6">
                  <c:v>28.7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D4-405D-92CE-473EBD497BD3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5  чи більше  годин 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Читання книжок </c:v>
                </c:pt>
                <c:pt idx="1">
                  <c:v>Проведення часу поза домом </c:v>
                </c:pt>
                <c:pt idx="2">
                  <c:v>Свої хоббі /  по інтересах </c:v>
                </c:pt>
                <c:pt idx="3">
                  <c:v>Компютерні ігри </c:v>
                </c:pt>
                <c:pt idx="4">
                  <c:v>Уроки он-лайн </c:v>
                </c:pt>
                <c:pt idx="5">
                  <c:v> Домашні завдання </c:v>
                </c:pt>
                <c:pt idx="6">
                  <c:v>Інтернет </c:v>
                </c:pt>
              </c:strCache>
            </c:strRef>
          </c:cat>
          <c:val>
            <c:numRef>
              <c:f>Arkusz1!$F$2:$F$8</c:f>
              <c:numCache>
                <c:formatCode>General</c:formatCode>
                <c:ptCount val="7"/>
                <c:pt idx="0">
                  <c:v>2.6</c:v>
                </c:pt>
                <c:pt idx="1">
                  <c:v>8.9</c:v>
                </c:pt>
                <c:pt idx="2">
                  <c:v>11.8</c:v>
                </c:pt>
                <c:pt idx="3">
                  <c:v>9.6</c:v>
                </c:pt>
                <c:pt idx="4">
                  <c:v>74.3</c:v>
                </c:pt>
                <c:pt idx="5">
                  <c:v>4.2</c:v>
                </c:pt>
                <c:pt idx="6">
                  <c:v>24.2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D4-405D-92CE-473EBD497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66507648"/>
        <c:axId val="966508192"/>
      </c:barChart>
      <c:catAx>
        <c:axId val="96650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66508192"/>
        <c:crosses val="autoZero"/>
        <c:auto val="1"/>
        <c:lblAlgn val="ctr"/>
        <c:lblOffset val="100"/>
        <c:noMultiLvlLbl val="0"/>
      </c:catAx>
      <c:valAx>
        <c:axId val="96650819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6650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579659107128227E-2"/>
          <c:y val="0"/>
          <c:w val="0.9770833333333333"/>
          <c:h val="0.716142096821230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Хлопці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0000"/>
                    <a:satMod val="107000"/>
                    <a:lumMod val="103000"/>
                  </a:schemeClr>
                </a:gs>
                <a:gs pos="100000">
                  <a:schemeClr val="accent1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numFmt formatCode="General" sourceLinked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overflow" horzOverflow="overflow" vert="horz" wrap="square" lIns="36000" tIns="72000" rIns="38100" bIns="10800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 Інтернет  ***</c:v>
                </c:pt>
                <c:pt idx="1">
                  <c:v>Хобі / зацікавлення ***</c:v>
                </c:pt>
                <c:pt idx="2">
                  <c:v> Компютерні ігри  ***</c:v>
                </c:pt>
                <c:pt idx="3">
                  <c:v> Уроки он-лайн ***</c:v>
                </c:pt>
                <c:pt idx="4">
                  <c:v> Виконання домашніх завдань  ***</c:v>
                </c:pt>
                <c:pt idx="5">
                  <c:v>Читання книг для задоволення***</c:v>
                </c:pt>
                <c:pt idx="6">
                  <c:v> Проведення часу поза домом *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3.33</c:v>
                </c:pt>
                <c:pt idx="1">
                  <c:v>3.24</c:v>
                </c:pt>
                <c:pt idx="2">
                  <c:v>3.31</c:v>
                </c:pt>
                <c:pt idx="3">
                  <c:v>4.45</c:v>
                </c:pt>
                <c:pt idx="4">
                  <c:v>2.7</c:v>
                </c:pt>
                <c:pt idx="5">
                  <c:v>1.66</c:v>
                </c:pt>
                <c:pt idx="6">
                  <c:v>2.77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F5-4EE1-BA58-8666DFBC389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0000"/>
                    <a:satMod val="107000"/>
                    <a:lumMod val="103000"/>
                  </a:schemeClr>
                </a:gs>
                <a:gs pos="100000">
                  <a:schemeClr val="accent2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6000" tIns="72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 Інтернет  ***</c:v>
                </c:pt>
                <c:pt idx="1">
                  <c:v>Хобі / зацікавлення ***</c:v>
                </c:pt>
                <c:pt idx="2">
                  <c:v> Компютерні ігри  ***</c:v>
                </c:pt>
                <c:pt idx="3">
                  <c:v> Уроки он-лайн ***</c:v>
                </c:pt>
                <c:pt idx="4">
                  <c:v> Виконання домашніх завдань  ***</c:v>
                </c:pt>
                <c:pt idx="5">
                  <c:v>Читання книг для задоволення***</c:v>
                </c:pt>
                <c:pt idx="6">
                  <c:v> Проведення часу поза домом *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3.82</c:v>
                </c:pt>
                <c:pt idx="1">
                  <c:v>2.73</c:v>
                </c:pt>
                <c:pt idx="2">
                  <c:v>1.8</c:v>
                </c:pt>
                <c:pt idx="3">
                  <c:v>4.75</c:v>
                </c:pt>
                <c:pt idx="4">
                  <c:v>3.06</c:v>
                </c:pt>
                <c:pt idx="5">
                  <c:v>2.0499999999999998</c:v>
                </c:pt>
                <c:pt idx="6">
                  <c:v>2.58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F5-4EE1-BA58-8666DFBC38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66507104"/>
        <c:axId val="917226176"/>
        <c:axId val="0"/>
      </c:bar3DChart>
      <c:catAx>
        <c:axId val="9665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17226176"/>
        <c:crosses val="autoZero"/>
        <c:auto val="1"/>
        <c:lblAlgn val="r"/>
        <c:lblOffset val="100"/>
        <c:noMultiLvlLbl val="0"/>
      </c:catAx>
      <c:valAx>
        <c:axId val="917226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650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992934819056049"/>
          <c:y val="5.0427965029537253E-2"/>
          <c:w val="0.32877386811023623"/>
          <c:h val="8.0542191345662581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80000"/>
                    <a:satMod val="107000"/>
                    <a:lumMod val="103000"/>
                  </a:schemeClr>
                </a:gs>
                <a:gs pos="100000">
                  <a:schemeClr val="accent6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numFmt formatCode="General" sourceLinked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overflow" horzOverflow="overflow" vert="horz" wrap="square" lIns="36000" tIns="72000" rIns="38100" bIns="10800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Інтернет  ***</c:v>
                </c:pt>
                <c:pt idx="1">
                  <c:v> Компютерні ігри  ***</c:v>
                </c:pt>
                <c:pt idx="2">
                  <c:v> Читання  книжок для задоволення  **</c:v>
                </c:pt>
                <c:pt idx="3">
                  <c:v> Проведення часу поза домом  *</c:v>
                </c:pt>
                <c:pt idx="4">
                  <c:v> Виконання домашніх завдань  *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3.38</c:v>
                </c:pt>
                <c:pt idx="1">
                  <c:v>2.09</c:v>
                </c:pt>
                <c:pt idx="2">
                  <c:v>2.0499999999999998</c:v>
                </c:pt>
                <c:pt idx="3">
                  <c:v>2.85</c:v>
                </c:pt>
                <c:pt idx="4">
                  <c:v>2.79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F5-4EE1-BA58-8666DFBC389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0000"/>
                    <a:satMod val="107000"/>
                    <a:lumMod val="103000"/>
                  </a:schemeClr>
                </a:gs>
                <a:gs pos="100000">
                  <a:schemeClr val="accent5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6000" tIns="72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Інтернет  ***</c:v>
                </c:pt>
                <c:pt idx="1">
                  <c:v> Компютерні ігри  ***</c:v>
                </c:pt>
                <c:pt idx="2">
                  <c:v> Читання  книжок для задоволення  **</c:v>
                </c:pt>
                <c:pt idx="3">
                  <c:v> Проведення часу поза домом  *</c:v>
                </c:pt>
                <c:pt idx="4">
                  <c:v> Виконання домашніх завдань  *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3.58</c:v>
                </c:pt>
                <c:pt idx="1">
                  <c:v>2.52</c:v>
                </c:pt>
                <c:pt idx="2">
                  <c:v>1.87</c:v>
                </c:pt>
                <c:pt idx="3">
                  <c:v>2.66</c:v>
                </c:pt>
                <c:pt idx="4">
                  <c:v>2.89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F5-4EE1-BA58-8666DFBC38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7221280"/>
        <c:axId val="917223456"/>
        <c:axId val="0"/>
      </c:bar3DChart>
      <c:catAx>
        <c:axId val="91722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17223456"/>
        <c:crosses val="autoZero"/>
        <c:auto val="1"/>
        <c:lblAlgn val="ctr"/>
        <c:lblOffset val="100"/>
        <c:noMultiLvlLbl val="0"/>
      </c:catAx>
      <c:valAx>
        <c:axId val="917223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722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49128902467801"/>
          <c:y val="0.91445172095374483"/>
          <c:w val="0.19501730643044621"/>
          <c:h val="7.50136654950870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0 годин.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Участь в організованих спортивних заходах (наприклад, SKS або клуби)</c:v>
                </c:pt>
                <c:pt idx="1">
                  <c:v>Участь в організованих заходах, крім спортивних (наприклад, вивчення мови, уроки мистецтва, клуби, скаутські зустрічі)</c:v>
                </c:pt>
                <c:pt idx="2">
                  <c:v> Катання на велосипеді, роликах, скейтборді, плавання, біг підтюпцем, альпінізм, тренажерний зал або будь-який інший вид особистої фізичної активності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69</c:v>
                </c:pt>
                <c:pt idx="1">
                  <c:v>57.7</c:v>
                </c:pt>
                <c:pt idx="2">
                  <c:v>23.7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9-415F-B5A4-4AFA89CD5CA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Меньше 1год.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Участь в організованих спортивних заходах (наприклад, SKS або клуби)</c:v>
                </c:pt>
                <c:pt idx="1">
                  <c:v>Участь в організованих заходах, крім спортивних (наприклад, вивчення мови, уроки мистецтва, клуби, скаутські зустрічі)</c:v>
                </c:pt>
                <c:pt idx="2">
                  <c:v> Катання на велосипеді, роликах, скейтборді, плавання, біг підтюпцем, альпінізм, тренажерний зал або будь-який інший вид особистої фізичної активності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5.4</c:v>
                </c:pt>
                <c:pt idx="1">
                  <c:v>9.1</c:v>
                </c:pt>
                <c:pt idx="2">
                  <c:v>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D9-415F-B5A4-4AFA89CD5CA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1-2 год.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Участь в організованих спортивних заходах (наприклад, SKS або клуби)</c:v>
                </c:pt>
                <c:pt idx="1">
                  <c:v>Участь в організованих заходах, крім спортивних (наприклад, вивчення мови, уроки мистецтва, клуби, скаутські зустрічі)</c:v>
                </c:pt>
                <c:pt idx="2">
                  <c:v> Катання на велосипеді, роликах, скейтборді, плавання, біг підтюпцем, альпінізм, тренажерний зал або будь-який інший вид особистої фізичної активності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13.8</c:v>
                </c:pt>
                <c:pt idx="1">
                  <c:v>27.1</c:v>
                </c:pt>
                <c:pt idx="2">
                  <c:v>36.200000000000003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D9-415F-B5A4-4AFA89CD5CAB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4-7 год.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Участь в організованих спортивних заходах (наприклад, SKS або клуби)</c:v>
                </c:pt>
                <c:pt idx="1">
                  <c:v>Участь в організованих заходах, крім спортивних (наприклад, вивчення мови, уроки мистецтва, клуби, скаутські зустрічі)</c:v>
                </c:pt>
                <c:pt idx="2">
                  <c:v> Катання на велосипеді, роликах, скейтборді, плавання, біг підтюпцем, альпінізм, тренажерний зал або будь-який інший вид особистої фізичної активності</c:v>
                </c:pt>
              </c:strCache>
            </c:strRef>
          </c:cat>
          <c:val>
            <c:numRef>
              <c:f>Arkusz1!$E$2:$E$4</c:f>
              <c:numCache>
                <c:formatCode>General</c:formatCode>
                <c:ptCount val="3"/>
                <c:pt idx="0">
                  <c:v>5.4</c:v>
                </c:pt>
                <c:pt idx="1">
                  <c:v>4.5999999999999996</c:v>
                </c:pt>
                <c:pt idx="2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D9-415F-B5A4-4AFA89CD5CAB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8 чи більше.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Участь в організованих спортивних заходах (наприклад, SKS або клуби)</c:v>
                </c:pt>
                <c:pt idx="1">
                  <c:v>Участь в організованих заходах, крім спортивних (наприклад, вивчення мови, уроки мистецтва, клуби, скаутські зустрічі)</c:v>
                </c:pt>
                <c:pt idx="2">
                  <c:v> Катання на велосипеді, роликах, скейтборді, плавання, біг підтюпцем, альпінізм, тренажерний зал або будь-який інший вид особистої фізичної активності</c:v>
                </c:pt>
              </c:strCache>
            </c:strRef>
          </c:cat>
          <c:val>
            <c:numRef>
              <c:f>Arkusz1!$F$2:$F$4</c:f>
              <c:numCache>
                <c:formatCode>General</c:formatCode>
                <c:ptCount val="3"/>
                <c:pt idx="0">
                  <c:v>6.4</c:v>
                </c:pt>
                <c:pt idx="1">
                  <c:v>1.5</c:v>
                </c:pt>
                <c:pt idx="2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D9-415F-B5A4-4AFA89CD5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17227808"/>
        <c:axId val="917233792"/>
      </c:barChart>
      <c:catAx>
        <c:axId val="91722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17233792"/>
        <c:crosses val="autoZero"/>
        <c:auto val="1"/>
        <c:lblAlgn val="ctr"/>
        <c:lblOffset val="100"/>
        <c:noMultiLvlLbl val="0"/>
      </c:catAx>
      <c:valAx>
        <c:axId val="91723379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1722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458333333333333E-2"/>
          <c:y val="0"/>
          <c:w val="0.9770833333333333"/>
          <c:h val="0.716142096821230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Хлопці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0000"/>
                    <a:satMod val="107000"/>
                    <a:lumMod val="103000"/>
                  </a:schemeClr>
                </a:gs>
                <a:gs pos="100000">
                  <a:schemeClr val="accent1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numFmt formatCode="General" sourceLinked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overflow" horzOverflow="overflow" vert="horz" wrap="square" lIns="36000" tIns="72000" rIns="38100" bIns="10800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Участь в організованих спортивних заходах ***</c:v>
                </c:pt>
                <c:pt idx="1">
                  <c:v>Участь в організованих заходах, крім спортивних * *</c:v>
                </c:pt>
                <c:pt idx="2">
                  <c:v> Катання на велосипеді, роликах, скейтборді, плавання, біг підтюпцем, альпінізм, тренажерний зал або будь-який інший вид особистої фізичної активності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1.85</c:v>
                </c:pt>
                <c:pt idx="1">
                  <c:v>1.76</c:v>
                </c:pt>
                <c:pt idx="2">
                  <c:v>2.78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71-4948-B9EE-CBDD2008350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0000"/>
                    <a:satMod val="107000"/>
                    <a:lumMod val="103000"/>
                  </a:schemeClr>
                </a:gs>
                <a:gs pos="100000">
                  <a:schemeClr val="accent2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6000" tIns="72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Участь в організованих спортивних заходах ***</c:v>
                </c:pt>
                <c:pt idx="1">
                  <c:v>Участь в організованих заходах, крім спортивних * *</c:v>
                </c:pt>
                <c:pt idx="2">
                  <c:v> Катання на велосипеді, роликах, скейтборді, плавання, біг підтюпцем, альпінізм, тренажерний зал або будь-який інший вид особистої фізичної активності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1.65</c:v>
                </c:pt>
                <c:pt idx="1">
                  <c:v>1.9</c:v>
                </c:pt>
                <c:pt idx="2">
                  <c:v>2.37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71-4948-B9EE-CBDD200835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7228352"/>
        <c:axId val="917229984"/>
        <c:axId val="0"/>
      </c:bar3DChart>
      <c:catAx>
        <c:axId val="91722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17229984"/>
        <c:crosses val="autoZero"/>
        <c:auto val="1"/>
        <c:lblAlgn val="r"/>
        <c:lblOffset val="100"/>
        <c:noMultiLvlLbl val="0"/>
      </c:catAx>
      <c:valAx>
        <c:axId val="917229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722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27553454378502"/>
          <c:y val="0.89654543181823254"/>
          <c:w val="0.32877386811023623"/>
          <c:h val="8.0542191345662581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80000"/>
                    <a:satMod val="107000"/>
                    <a:lumMod val="103000"/>
                  </a:schemeClr>
                </a:gs>
                <a:gs pos="100000">
                  <a:schemeClr val="accent6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numFmt formatCode="General" sourceLinked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overflow" horzOverflow="overflow" vert="horz" wrap="square" lIns="36000" tIns="72000" rIns="38100" bIns="10800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 Участь в організованих спортивних заходах </c:v>
                </c:pt>
                <c:pt idx="1">
                  <c:v>Участь в інших організованих заходах </c:v>
                </c:pt>
                <c:pt idx="2">
                  <c:v> Поїздки на велосипедах, басейни , біг,альпінізм чи інші форми фізичної активності 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2.27</c:v>
                </c:pt>
                <c:pt idx="1">
                  <c:v>2.4</c:v>
                </c:pt>
                <c:pt idx="2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BB-4CFB-9A28-78D00459065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0000"/>
                    <a:satMod val="107000"/>
                    <a:lumMod val="103000"/>
                  </a:schemeClr>
                </a:gs>
                <a:gs pos="100000">
                  <a:schemeClr val="accent5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6000" tIns="72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 Участь в організованих спортивних заходах </c:v>
                </c:pt>
                <c:pt idx="1">
                  <c:v>Участь в інших організованих заходах </c:v>
                </c:pt>
                <c:pt idx="2">
                  <c:v> Поїздки на велосипедах, басейни , біг,альпінізм чи інші форми фізичної активності 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1.74</c:v>
                </c:pt>
                <c:pt idx="1">
                  <c:v>1.83</c:v>
                </c:pt>
                <c:pt idx="2">
                  <c:v>2.56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BB-4CFB-9A28-78D004590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7232704"/>
        <c:axId val="761153152"/>
        <c:axId val="0"/>
      </c:bar3DChart>
      <c:catAx>
        <c:axId val="91723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61153152"/>
        <c:crosses val="autoZero"/>
        <c:auto val="1"/>
        <c:lblAlgn val="ctr"/>
        <c:lblOffset val="100"/>
        <c:noMultiLvlLbl val="0"/>
      </c:catAx>
      <c:valAx>
        <c:axId val="761153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723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458815935990454"/>
          <c:y val="0.90186191199387755"/>
          <c:w val="0.20851594039334517"/>
          <c:h val="7.50136654950870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Arkusz1!$B$7</c:f>
              <c:strCache>
                <c:ptCount val="1"/>
                <c:pt idx="0">
                  <c:v>0 год.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Arkusz1!$A$8:$A$17</c:f>
              <c:strCache>
                <c:ptCount val="10"/>
                <c:pt idx="0">
                  <c:v>Сайти для дорослих</c:v>
                </c:pt>
                <c:pt idx="1">
                  <c:v>Покупки через інтернет </c:v>
                </c:pt>
                <c:pt idx="2">
                  <c:v>Просоціальна діяльність в Інтернеті</c:v>
                </c:pt>
                <c:pt idx="3">
                  <c:v>Інформаційно-освітні портали</c:v>
                </c:pt>
                <c:pt idx="4">
                  <c:v>Творча діяльність в Інтернеті</c:v>
                </c:pt>
                <c:pt idx="5">
                  <c:v>Перегляд фільмів, серіалів чи аніме</c:v>
                </c:pt>
                <c:pt idx="6">
                  <c:v>Портали та розважальні програми</c:v>
                </c:pt>
                <c:pt idx="7">
                  <c:v>Інтернет та  мережеві ігри</c:v>
                </c:pt>
                <c:pt idx="8">
                  <c:v>Комунікатори</c:v>
                </c:pt>
                <c:pt idx="9">
                  <c:v>Соціальні  мережі </c:v>
                </c:pt>
              </c:strCache>
            </c:strRef>
          </c:cat>
          <c:val>
            <c:numRef>
              <c:f>Arkusz1!$B$8:$B$17</c:f>
              <c:numCache>
                <c:formatCode>General</c:formatCode>
                <c:ptCount val="10"/>
                <c:pt idx="0">
                  <c:v>76</c:v>
                </c:pt>
                <c:pt idx="1">
                  <c:v>45.9</c:v>
                </c:pt>
                <c:pt idx="2">
                  <c:v>75.3</c:v>
                </c:pt>
                <c:pt idx="3">
                  <c:v>12.8</c:v>
                </c:pt>
                <c:pt idx="4">
                  <c:v>66.5</c:v>
                </c:pt>
                <c:pt idx="5">
                  <c:v>16.2</c:v>
                </c:pt>
                <c:pt idx="6">
                  <c:v>2.4</c:v>
                </c:pt>
                <c:pt idx="7">
                  <c:v>35.200000000000003</c:v>
                </c:pt>
                <c:pt idx="8">
                  <c:v>2.5</c:v>
                </c:pt>
                <c:pt idx="9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D4-405D-92CE-473EBD497BD3}"/>
            </c:ext>
          </c:extLst>
        </c:ser>
        <c:ser>
          <c:idx val="1"/>
          <c:order val="1"/>
          <c:tx>
            <c:strRef>
              <c:f>Arkusz1!$C$7</c:f>
              <c:strCache>
                <c:ptCount val="1"/>
                <c:pt idx="0">
                  <c:v>Меньше год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Arkusz1!$A$8:$A$17</c:f>
              <c:strCache>
                <c:ptCount val="10"/>
                <c:pt idx="0">
                  <c:v>Сайти для дорослих</c:v>
                </c:pt>
                <c:pt idx="1">
                  <c:v>Покупки через інтернет </c:v>
                </c:pt>
                <c:pt idx="2">
                  <c:v>Просоціальна діяльність в Інтернеті</c:v>
                </c:pt>
                <c:pt idx="3">
                  <c:v>Інформаційно-освітні портали</c:v>
                </c:pt>
                <c:pt idx="4">
                  <c:v>Творча діяльність в Інтернеті</c:v>
                </c:pt>
                <c:pt idx="5">
                  <c:v>Перегляд фільмів, серіалів чи аніме</c:v>
                </c:pt>
                <c:pt idx="6">
                  <c:v>Портали та розважальні програми</c:v>
                </c:pt>
                <c:pt idx="7">
                  <c:v>Інтернет та  мережеві ігри</c:v>
                </c:pt>
                <c:pt idx="8">
                  <c:v>Комунікатори</c:v>
                </c:pt>
                <c:pt idx="9">
                  <c:v>Соціальні  мережі </c:v>
                </c:pt>
              </c:strCache>
            </c:strRef>
          </c:cat>
          <c:val>
            <c:numRef>
              <c:f>Arkusz1!$C$8:$C$17</c:f>
              <c:numCache>
                <c:formatCode>General</c:formatCode>
                <c:ptCount val="10"/>
                <c:pt idx="0">
                  <c:v>14.3</c:v>
                </c:pt>
                <c:pt idx="1">
                  <c:v>40.6</c:v>
                </c:pt>
                <c:pt idx="2">
                  <c:v>18.100000000000001</c:v>
                </c:pt>
                <c:pt idx="3">
                  <c:v>41.4</c:v>
                </c:pt>
                <c:pt idx="4">
                  <c:v>19.8</c:v>
                </c:pt>
                <c:pt idx="5">
                  <c:v>16.5</c:v>
                </c:pt>
                <c:pt idx="6">
                  <c:v>16.2</c:v>
                </c:pt>
                <c:pt idx="7">
                  <c:v>13.6</c:v>
                </c:pt>
                <c:pt idx="8">
                  <c:v>17.5</c:v>
                </c:pt>
                <c:pt idx="9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D4-405D-92CE-473EBD497BD3}"/>
            </c:ext>
          </c:extLst>
        </c:ser>
        <c:ser>
          <c:idx val="2"/>
          <c:order val="2"/>
          <c:tx>
            <c:strRef>
              <c:f>Arkusz1!$D$7</c:f>
              <c:strCache>
                <c:ptCount val="1"/>
                <c:pt idx="0">
                  <c:v>1-3 год.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Arkusz1!$A$8:$A$17</c:f>
              <c:strCache>
                <c:ptCount val="10"/>
                <c:pt idx="0">
                  <c:v>Сайти для дорослих</c:v>
                </c:pt>
                <c:pt idx="1">
                  <c:v>Покупки через інтернет </c:v>
                </c:pt>
                <c:pt idx="2">
                  <c:v>Просоціальна діяльність в Інтернеті</c:v>
                </c:pt>
                <c:pt idx="3">
                  <c:v>Інформаційно-освітні портали</c:v>
                </c:pt>
                <c:pt idx="4">
                  <c:v>Творча діяльність в Інтернеті</c:v>
                </c:pt>
                <c:pt idx="5">
                  <c:v>Перегляд фільмів, серіалів чи аніме</c:v>
                </c:pt>
                <c:pt idx="6">
                  <c:v>Портали та розважальні програми</c:v>
                </c:pt>
                <c:pt idx="7">
                  <c:v>Інтернет та  мережеві ігри</c:v>
                </c:pt>
                <c:pt idx="8">
                  <c:v>Комунікатори</c:v>
                </c:pt>
                <c:pt idx="9">
                  <c:v>Соціальні  мережі </c:v>
                </c:pt>
              </c:strCache>
            </c:strRef>
          </c:cat>
          <c:val>
            <c:numRef>
              <c:f>Arkusz1!$D$8:$D$17</c:f>
              <c:numCache>
                <c:formatCode>General</c:formatCode>
                <c:ptCount val="10"/>
                <c:pt idx="0">
                  <c:v>6.4</c:v>
                </c:pt>
                <c:pt idx="1">
                  <c:v>11</c:v>
                </c:pt>
                <c:pt idx="2">
                  <c:v>4.9000000000000004</c:v>
                </c:pt>
                <c:pt idx="3">
                  <c:v>33.6</c:v>
                </c:pt>
                <c:pt idx="4">
                  <c:v>8.6</c:v>
                </c:pt>
                <c:pt idx="5">
                  <c:v>33.200000000000003</c:v>
                </c:pt>
                <c:pt idx="6">
                  <c:v>36.200000000000003</c:v>
                </c:pt>
                <c:pt idx="7">
                  <c:v>20.7</c:v>
                </c:pt>
                <c:pt idx="8">
                  <c:v>37</c:v>
                </c:pt>
                <c:pt idx="9">
                  <c:v>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D4-405D-92CE-473EBD497BD3}"/>
            </c:ext>
          </c:extLst>
        </c:ser>
        <c:ser>
          <c:idx val="3"/>
          <c:order val="3"/>
          <c:tx>
            <c:strRef>
              <c:f>Arkusz1!$E$7</c:f>
              <c:strCache>
                <c:ptCount val="1"/>
                <c:pt idx="0">
                  <c:v>4-7  год .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Arkusz1!$A$8:$A$17</c:f>
              <c:strCache>
                <c:ptCount val="10"/>
                <c:pt idx="0">
                  <c:v>Сайти для дорослих</c:v>
                </c:pt>
                <c:pt idx="1">
                  <c:v>Покупки через інтернет </c:v>
                </c:pt>
                <c:pt idx="2">
                  <c:v>Просоціальна діяльність в Інтернеті</c:v>
                </c:pt>
                <c:pt idx="3">
                  <c:v>Інформаційно-освітні портали</c:v>
                </c:pt>
                <c:pt idx="4">
                  <c:v>Творча діяльність в Інтернеті</c:v>
                </c:pt>
                <c:pt idx="5">
                  <c:v>Перегляд фільмів, серіалів чи аніме</c:v>
                </c:pt>
                <c:pt idx="6">
                  <c:v>Портали та розважальні програми</c:v>
                </c:pt>
                <c:pt idx="7">
                  <c:v>Інтернет та  мережеві ігри</c:v>
                </c:pt>
                <c:pt idx="8">
                  <c:v>Комунікатори</c:v>
                </c:pt>
                <c:pt idx="9">
                  <c:v>Соціальні  мережі </c:v>
                </c:pt>
              </c:strCache>
            </c:strRef>
          </c:cat>
          <c:val>
            <c:numRef>
              <c:f>Arkusz1!$E$8:$E$17</c:f>
              <c:numCache>
                <c:formatCode>General</c:formatCode>
                <c:ptCount val="10"/>
                <c:pt idx="0">
                  <c:v>1.1000000000000001</c:v>
                </c:pt>
                <c:pt idx="1">
                  <c:v>2.2999999999999998</c:v>
                </c:pt>
                <c:pt idx="2">
                  <c:v>1.5</c:v>
                </c:pt>
                <c:pt idx="3">
                  <c:v>7.7</c:v>
                </c:pt>
                <c:pt idx="4">
                  <c:v>4</c:v>
                </c:pt>
                <c:pt idx="5">
                  <c:v>21.6</c:v>
                </c:pt>
                <c:pt idx="6">
                  <c:v>24.5</c:v>
                </c:pt>
                <c:pt idx="7">
                  <c:v>13.8</c:v>
                </c:pt>
                <c:pt idx="8">
                  <c:v>21.1</c:v>
                </c:pt>
                <c:pt idx="9">
                  <c:v>23.9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D4-405D-92CE-473EBD497BD3}"/>
            </c:ext>
          </c:extLst>
        </c:ser>
        <c:ser>
          <c:idx val="4"/>
          <c:order val="4"/>
          <c:tx>
            <c:strRef>
              <c:f>Arkusz1!$F$7</c:f>
              <c:strCache>
                <c:ptCount val="1"/>
                <c:pt idx="0">
                  <c:v>8  чи більше год 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Arkusz1!$A$8:$A$17</c:f>
              <c:strCache>
                <c:ptCount val="10"/>
                <c:pt idx="0">
                  <c:v>Сайти для дорослих</c:v>
                </c:pt>
                <c:pt idx="1">
                  <c:v>Покупки через інтернет </c:v>
                </c:pt>
                <c:pt idx="2">
                  <c:v>Просоціальна діяльність в Інтернеті</c:v>
                </c:pt>
                <c:pt idx="3">
                  <c:v>Інформаційно-освітні портали</c:v>
                </c:pt>
                <c:pt idx="4">
                  <c:v>Творча діяльність в Інтернеті</c:v>
                </c:pt>
                <c:pt idx="5">
                  <c:v>Перегляд фільмів, серіалів чи аніме</c:v>
                </c:pt>
                <c:pt idx="6">
                  <c:v>Портали та розважальні програми</c:v>
                </c:pt>
                <c:pt idx="7">
                  <c:v>Інтернет та  мережеві ігри</c:v>
                </c:pt>
                <c:pt idx="8">
                  <c:v>Комунікатори</c:v>
                </c:pt>
                <c:pt idx="9">
                  <c:v>Соціальні  мережі </c:v>
                </c:pt>
              </c:strCache>
            </c:strRef>
          </c:cat>
          <c:val>
            <c:numRef>
              <c:f>Arkusz1!$F$8:$F$17</c:f>
              <c:numCache>
                <c:formatCode>General</c:formatCode>
                <c:ptCount val="10"/>
                <c:pt idx="0">
                  <c:v>2.2999999999999998</c:v>
                </c:pt>
                <c:pt idx="1">
                  <c:v>0.3</c:v>
                </c:pt>
                <c:pt idx="2">
                  <c:v>0.3</c:v>
                </c:pt>
                <c:pt idx="3">
                  <c:v>4.5</c:v>
                </c:pt>
                <c:pt idx="4">
                  <c:v>1.1000000000000001</c:v>
                </c:pt>
                <c:pt idx="5">
                  <c:v>12.5</c:v>
                </c:pt>
                <c:pt idx="6">
                  <c:v>20.7</c:v>
                </c:pt>
                <c:pt idx="7">
                  <c:v>16.600000000000001</c:v>
                </c:pt>
                <c:pt idx="8">
                  <c:v>21.9</c:v>
                </c:pt>
                <c:pt idx="9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D4-405D-92CE-473EBD497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61142816"/>
        <c:axId val="761143360"/>
      </c:barChart>
      <c:catAx>
        <c:axId val="76114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61143360"/>
        <c:crosses val="autoZero"/>
        <c:auto val="1"/>
        <c:lblAlgn val="ctr"/>
        <c:lblOffset val="100"/>
        <c:noMultiLvlLbl val="0"/>
      </c:catAx>
      <c:valAx>
        <c:axId val="76114336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6114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0.63126</cdr:x>
      <cdr:y>0.06211</cdr:y>
    </cdr:from>
    <cdr:to>
      <cdr:x>1</cdr:x>
      <cdr:y>0.24645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811249" y="3080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533BFBA-5F8F-4AE2-A430-9C99B1B5C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37" y="519509"/>
            <a:ext cx="11157527" cy="278941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3200" b="1" i="1" dirty="0" err="1" smtClean="0"/>
              <a:t>ВиКористАнняня</a:t>
            </a:r>
            <a:r>
              <a:rPr lang="uk-UA" sz="3200" b="1" i="1" dirty="0" smtClean="0"/>
              <a:t> Інтернету 15-річною </a:t>
            </a:r>
            <a:r>
              <a:rPr lang="uk-UA" sz="3200" b="1" i="1" dirty="0"/>
              <a:t>молоддю під час пандемії. </a:t>
            </a:r>
            <a:r>
              <a:rPr lang="uk-UA" sz="3200" b="1" i="1" dirty="0" smtClean="0"/>
              <a:t/>
            </a:r>
            <a:br>
              <a:rPr lang="uk-UA" sz="3200" b="1" i="1" dirty="0" smtClean="0"/>
            </a:br>
            <a:r>
              <a:rPr lang="uk-UA" sz="3200" b="1" i="1" dirty="0" smtClean="0"/>
              <a:t> </a:t>
            </a:r>
            <a:r>
              <a:rPr lang="uk-UA" sz="3200" b="1" i="1" dirty="0" err="1" smtClean="0"/>
              <a:t>Мокотовські</a:t>
            </a:r>
            <a:r>
              <a:rPr lang="uk-UA" sz="3200" b="1" i="1" dirty="0" smtClean="0"/>
              <a:t>  дослідження </a:t>
            </a:r>
            <a:r>
              <a:rPr lang="uk-UA" sz="3600" b="1" i="1" dirty="0" smtClean="0"/>
              <a:t>2020</a:t>
            </a: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en-GB" sz="3200" i="1" dirty="0" smtClean="0"/>
              <a:t>  </a:t>
            </a: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3200" i="1" dirty="0" smtClean="0"/>
              <a:t> </a:t>
            </a:r>
            <a:r>
              <a:rPr lang="uk-UA" sz="3200" b="1" i="1" dirty="0" smtClean="0"/>
              <a:t>Якуб </a:t>
            </a:r>
            <a:r>
              <a:rPr lang="uk-UA" sz="3200" b="1" i="1" dirty="0" err="1" smtClean="0"/>
              <a:t>Грень</a:t>
            </a:r>
            <a:r>
              <a:rPr lang="uk-UA" sz="3200" b="1" i="1" dirty="0" smtClean="0"/>
              <a:t> </a:t>
            </a:r>
            <a:endParaRPr lang="en-US" sz="3200" b="1" i="1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59BAD727-C28C-43BB-B182-8D277FEBE700}"/>
              </a:ext>
            </a:extLst>
          </p:cNvPr>
          <p:cNvSpPr txBox="1">
            <a:spLocks/>
          </p:cNvSpPr>
          <p:nvPr/>
        </p:nvSpPr>
        <p:spPr>
          <a:xfrm>
            <a:off x="511463" y="3577036"/>
            <a:ext cx="11169073" cy="2789418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1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BBC4178C-B052-4E92-96AD-FF25946F57F2}"/>
              </a:ext>
            </a:extLst>
          </p:cNvPr>
          <p:cNvSpPr txBox="1"/>
          <p:nvPr/>
        </p:nvSpPr>
        <p:spPr>
          <a:xfrm>
            <a:off x="511464" y="3740638"/>
            <a:ext cx="582494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«Представлення 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результатів досліджень поширення </a:t>
            </a:r>
            <a:r>
              <a:rPr lang="uk-UA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залежностей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у Польщі та Україні, обмін досвідом у сфері місцевих стратегій профілактики і вирішення проблем </a:t>
            </a:r>
            <a:r>
              <a:rPr lang="uk-UA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залежностей</a:t>
            </a: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».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endParaRPr lang="pl-PL" sz="2200" dirty="0">
              <a:solidFill>
                <a:schemeClr val="bg1">
                  <a:lumMod val="95000"/>
                  <a:lumOff val="5000"/>
                </a:schemeClr>
              </a:solidFill>
              <a:latin typeface="Gill Sans MT" panose="020B0502020104020203" pitchFamily="34" charset="-18"/>
            </a:endParaRPr>
          </a:p>
          <a:p>
            <a:pPr algn="ctr"/>
            <a:endParaRPr lang="pl-PL" sz="2200" dirty="0">
              <a:solidFill>
                <a:schemeClr val="bg1"/>
              </a:solidFill>
              <a:latin typeface="Gill Sans MT Condensed" panose="020B0506020104020203" pitchFamily="34" charset="-18"/>
            </a:endParaRPr>
          </a:p>
          <a:p>
            <a:pPr algn="ctr"/>
            <a:r>
              <a:rPr lang="uk-UA" sz="22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ЛЬВІВ</a:t>
            </a:r>
            <a:r>
              <a:rPr lang="pl-PL" sz="22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, </a:t>
            </a:r>
            <a:r>
              <a:rPr lang="pl-PL" sz="2200" b="1" dirty="0">
                <a:solidFill>
                  <a:schemeClr val="bg1"/>
                </a:solidFill>
                <a:latin typeface="Gill Sans MT" panose="020B0502020104020203" pitchFamily="34" charset="-18"/>
              </a:rPr>
              <a:t>8-9.12.2021</a:t>
            </a:r>
            <a:endParaRPr lang="en-US" b="1" dirty="0">
              <a:latin typeface="Gill Sans MT" panose="020B0502020104020203" pitchFamily="34" charset="-18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BA13B51-2901-4106-B3A5-9F19059BE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521" y="3889953"/>
            <a:ext cx="1206637" cy="138419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9F8E37D-6F6A-4A46-BDF7-983EE21E1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7006"/>
          <a:stretch/>
        </p:blipFill>
        <p:spPr bwMode="auto">
          <a:xfrm>
            <a:off x="7347253" y="5387986"/>
            <a:ext cx="2571750" cy="845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6CBF166-5E9B-4F8C-A041-3EE83EBD5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55" y="3889953"/>
            <a:ext cx="1388080" cy="1388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662" y="3889953"/>
            <a:ext cx="1470932" cy="13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8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EDF727-F553-4618-97A3-29F5F89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290436"/>
            <a:ext cx="11755582" cy="679382"/>
          </a:xfrm>
        </p:spPr>
        <p:txBody>
          <a:bodyPr>
            <a:noAutofit/>
          </a:bodyPr>
          <a:lstStyle/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3200" b="1" dirty="0"/>
              <a:t>СПОРТ ТА </a:t>
            </a:r>
            <a:r>
              <a:rPr lang="uk-UA" sz="3200" b="1" dirty="0" err="1" smtClean="0"/>
              <a:t>ПОзашКІЛЬНІ</a:t>
            </a:r>
            <a:r>
              <a:rPr lang="uk-UA" sz="3200" b="1" dirty="0" smtClean="0"/>
              <a:t> </a:t>
            </a:r>
            <a:r>
              <a:rPr lang="uk-UA" sz="3200" b="1" dirty="0"/>
              <a:t>ЗАНЯТТЯ</a:t>
            </a:r>
            <a:endParaRPr lang="en-US" sz="3200" b="1" dirty="0"/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1B39F6DF-E5A8-458B-8757-DB140FF76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015022"/>
              </p:ext>
            </p:extLst>
          </p:nvPr>
        </p:nvGraphicFramePr>
        <p:xfrm>
          <a:off x="335395" y="1531227"/>
          <a:ext cx="11521209" cy="474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xmlns="" id="{57E174B6-92EA-4497-89B8-5EA111B3EEBA}"/>
              </a:ext>
            </a:extLst>
          </p:cNvPr>
          <p:cNvSpPr txBox="1">
            <a:spLocks/>
          </p:cNvSpPr>
          <p:nvPr/>
        </p:nvSpPr>
        <p:spPr>
          <a:xfrm>
            <a:off x="283781" y="979054"/>
            <a:ext cx="224385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000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В тиждень 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4655659C-B7D9-48D8-AC87-332193D384AD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B1D6127-3C05-4C58-AD49-4C36BC22C22C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EDF727-F553-4618-97A3-29F5F89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128682"/>
            <a:ext cx="11755582" cy="600991"/>
          </a:xfrm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3200" dirty="0" smtClean="0"/>
              <a:t> </a:t>
            </a:r>
            <a:r>
              <a:rPr lang="uk-UA" sz="3200" b="1" dirty="0" smtClean="0"/>
              <a:t>Спорт  і позашкільні  заняття </a:t>
            </a:r>
            <a:endParaRPr lang="en-US" sz="3200" b="1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0AB4961-AB1E-44B9-9B36-2AA049B01B7E}"/>
              </a:ext>
            </a:extLst>
          </p:cNvPr>
          <p:cNvSpPr txBox="1">
            <a:spLocks/>
          </p:cNvSpPr>
          <p:nvPr/>
        </p:nvSpPr>
        <p:spPr>
          <a:xfrm>
            <a:off x="3191741" y="808064"/>
            <a:ext cx="5808518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400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Порівняння за статтю 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20EFCCFC-98B1-43F1-ACC7-F523D9DA9C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583235"/>
              </p:ext>
            </p:extLst>
          </p:nvPr>
        </p:nvGraphicFramePr>
        <p:xfrm>
          <a:off x="960148" y="1362247"/>
          <a:ext cx="10271703" cy="537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xmlns="" id="{3781A05A-AACF-440C-AF9E-F9513694A5CC}"/>
              </a:ext>
            </a:extLst>
          </p:cNvPr>
          <p:cNvSpPr txBox="1">
            <a:spLocks/>
          </p:cNvSpPr>
          <p:nvPr/>
        </p:nvSpPr>
        <p:spPr>
          <a:xfrm>
            <a:off x="129886" y="669234"/>
            <a:ext cx="224385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в тиждень 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DA64142D-0803-4F15-B153-E1FD28826DD7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9168FD49-46ED-41E6-B194-E2805A4F66DC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EDF727-F553-4618-97A3-29F5F89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128682"/>
            <a:ext cx="11755582" cy="600991"/>
          </a:xfrm>
        </p:spPr>
        <p:txBody>
          <a:bodyPr>
            <a:noAutofit/>
          </a:bodyPr>
          <a:lstStyle/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3200" spc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uk-UA" sz="3200" b="1" spc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Спорт  і позашкільні  заняття </a:t>
            </a:r>
            <a:endParaRPr lang="en-US" sz="3200" b="1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0AB4961-AB1E-44B9-9B36-2AA049B01B7E}"/>
              </a:ext>
            </a:extLst>
          </p:cNvPr>
          <p:cNvSpPr txBox="1">
            <a:spLocks/>
          </p:cNvSpPr>
          <p:nvPr/>
        </p:nvSpPr>
        <p:spPr>
          <a:xfrm>
            <a:off x="2593298" y="808064"/>
            <a:ext cx="8274571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400" spc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порівняння  за </a:t>
            </a:r>
            <a:r>
              <a:rPr lang="uk-UA" sz="2400" spc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роками проведення </a:t>
            </a:r>
            <a:r>
              <a:rPr lang="uk-UA" sz="2400" spc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дослідження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3781A05A-AACF-440C-AF9E-F9513694A5CC}"/>
              </a:ext>
            </a:extLst>
          </p:cNvPr>
          <p:cNvSpPr txBox="1">
            <a:spLocks/>
          </p:cNvSpPr>
          <p:nvPr/>
        </p:nvSpPr>
        <p:spPr>
          <a:xfrm>
            <a:off x="129886" y="669234"/>
            <a:ext cx="224385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Тижневе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40E703C0-3A42-42D7-875C-37D786472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674801"/>
              </p:ext>
            </p:extLst>
          </p:nvPr>
        </p:nvGraphicFramePr>
        <p:xfrm>
          <a:off x="429510" y="1293092"/>
          <a:ext cx="11332978" cy="543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ytuł 1">
            <a:extLst>
              <a:ext uri="{FF2B5EF4-FFF2-40B4-BE49-F238E27FC236}">
                <a16:creationId xmlns:a16="http://schemas.microsoft.com/office/drawing/2014/main" xmlns="" id="{AA438365-53C9-45E1-8844-93DD7C46B5D8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2814756C-8595-4C0C-97DD-5CD4DA3BA121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5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77" y="1884218"/>
            <a:ext cx="10920846" cy="25861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АНАЛІЗ </a:t>
            </a:r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Зразків  використання інтернету </a:t>
            </a:r>
            <a:b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Варшавськими підлітками</a:t>
            </a:r>
            <a:r>
              <a:rPr lang="uk-UA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0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EDF727-F553-4618-97A3-29F5F89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262728"/>
            <a:ext cx="11333018" cy="706102"/>
          </a:xfrm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3200" b="1" dirty="0" smtClean="0"/>
              <a:t>Проведення вільного часу в інтернеті </a:t>
            </a:r>
            <a:endParaRPr lang="en-US" sz="3200" b="1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98B28F2A-2A97-4719-9FAB-FEBB5AF7D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448905"/>
              </p:ext>
            </p:extLst>
          </p:nvPr>
        </p:nvGraphicFramePr>
        <p:xfrm>
          <a:off x="278246" y="1334774"/>
          <a:ext cx="11635508" cy="539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xmlns="" id="{1827D863-6740-47B2-84AD-12B0EC89492A}"/>
              </a:ext>
            </a:extLst>
          </p:cNvPr>
          <p:cNvSpPr txBox="1">
            <a:spLocks/>
          </p:cNvSpPr>
          <p:nvPr/>
        </p:nvSpPr>
        <p:spPr>
          <a:xfrm>
            <a:off x="176068" y="858982"/>
            <a:ext cx="224385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тиждень 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72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15331B47-4AEF-4F9C-B51C-C5529248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659251"/>
              </p:ext>
            </p:extLst>
          </p:nvPr>
        </p:nvGraphicFramePr>
        <p:xfrm>
          <a:off x="-383722" y="1284515"/>
          <a:ext cx="12959443" cy="557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188835"/>
            <a:ext cx="11755582" cy="550073"/>
          </a:xfrm>
        </p:spPr>
        <p:txBody>
          <a:bodyPr>
            <a:noAutofit/>
          </a:bodyPr>
          <a:lstStyle/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err="1"/>
              <a:t>Проведення</a:t>
            </a:r>
            <a:r>
              <a:rPr lang="ru-RU" sz="2400" b="1" dirty="0"/>
              <a:t> </a:t>
            </a:r>
            <a:r>
              <a:rPr lang="ru-RU" sz="2400" b="1" dirty="0" err="1"/>
              <a:t>вільного</a:t>
            </a:r>
            <a:r>
              <a:rPr lang="ru-RU" sz="2400" b="1" dirty="0"/>
              <a:t> часу в </a:t>
            </a:r>
            <a:r>
              <a:rPr lang="ru-RU" sz="2400" b="1" dirty="0" err="1"/>
              <a:t>Інтернеті</a:t>
            </a:r>
            <a:endParaRPr lang="en-US" sz="2400" b="1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B17BB3AB-89AB-44E3-9B73-7ACC6D620D79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10DAD6BC-B73C-4CDA-997F-F1BC5A6969D4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5D6057CF-D151-4687-AF67-5EF996F252F4}"/>
              </a:ext>
            </a:extLst>
          </p:cNvPr>
          <p:cNvSpPr txBox="1">
            <a:spLocks/>
          </p:cNvSpPr>
          <p:nvPr/>
        </p:nvSpPr>
        <p:spPr>
          <a:xfrm>
            <a:off x="3386611" y="773815"/>
            <a:ext cx="6386975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400" spc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Порівняння за статтю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20C926A0-4F8E-4B73-9811-60612ADAFC0D}"/>
              </a:ext>
            </a:extLst>
          </p:cNvPr>
          <p:cNvSpPr txBox="1">
            <a:spLocks/>
          </p:cNvSpPr>
          <p:nvPr/>
        </p:nvSpPr>
        <p:spPr>
          <a:xfrm>
            <a:off x="554636" y="976804"/>
            <a:ext cx="242870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Тиждень 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56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9311" y="934711"/>
            <a:ext cx="11032759" cy="118872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Шкали</a:t>
            </a:r>
            <a:r>
              <a:rPr lang="ru-RU" b="1" dirty="0" smtClean="0"/>
              <a:t> </a:t>
            </a:r>
            <a:r>
              <a:rPr lang="ru-RU" b="1" dirty="0"/>
              <a:t>для </a:t>
            </a:r>
            <a:r>
              <a:rPr lang="ru-RU" b="1" dirty="0" err="1"/>
              <a:t>оцінки</a:t>
            </a:r>
            <a:r>
              <a:rPr lang="ru-RU" b="1" dirty="0"/>
              <a:t> </a:t>
            </a:r>
            <a:r>
              <a:rPr lang="ru-RU" b="1" dirty="0" err="1" smtClean="0"/>
              <a:t>ДИСфункціЙНОГО</a:t>
            </a:r>
            <a:r>
              <a:rPr lang="ru-RU" b="1" dirty="0" smtClean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Інтернету</a:t>
            </a:r>
            <a:r>
              <a:rPr lang="uk-UA" b="1" dirty="0" smtClean="0"/>
              <a:t>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5" y="2638044"/>
            <a:ext cx="8801625" cy="3101983"/>
          </a:xfrm>
        </p:spPr>
        <p:txBody>
          <a:bodyPr>
            <a:normAutofit fontScale="92500"/>
          </a:bodyPr>
          <a:lstStyle/>
          <a:p>
            <a:r>
              <a:rPr lang="uk-UA" sz="2800" dirty="0"/>
              <a:t>Скорочена версія шкали </a:t>
            </a:r>
            <a:r>
              <a:rPr lang="uk-UA" sz="2800" dirty="0" err="1"/>
              <a:t>Кімберлі</a:t>
            </a:r>
            <a:r>
              <a:rPr lang="uk-UA" sz="2800" dirty="0"/>
              <a:t> </a:t>
            </a:r>
            <a:r>
              <a:rPr lang="uk-UA" sz="2800" dirty="0" err="1"/>
              <a:t>Янг</a:t>
            </a:r>
            <a:r>
              <a:rPr lang="uk-UA" sz="2800" dirty="0"/>
              <a:t> (1998</a:t>
            </a:r>
            <a:r>
              <a:rPr lang="uk-UA" sz="2800" dirty="0" smtClean="0"/>
              <a:t>)</a:t>
            </a:r>
          </a:p>
          <a:p>
            <a:r>
              <a:rPr lang="uk-UA" sz="2800" dirty="0" smtClean="0"/>
              <a:t>8 </a:t>
            </a:r>
            <a:r>
              <a:rPr lang="uk-UA" sz="2800" dirty="0"/>
              <a:t>питань з 5-бальною шкалою відповідей (від 1 до 5</a:t>
            </a:r>
            <a:r>
              <a:rPr lang="uk-UA" sz="2800" dirty="0" smtClean="0"/>
              <a:t>)</a:t>
            </a:r>
          </a:p>
          <a:p>
            <a:r>
              <a:rPr lang="uk-UA" sz="2800" dirty="0" smtClean="0"/>
              <a:t>Адаптація </a:t>
            </a:r>
            <a:r>
              <a:rPr lang="uk-UA" sz="2800" dirty="0"/>
              <a:t>патологічних критеріїв азартних ігор (наприклад, неефективні спроби контролю, втрата важливих стосунків, брехня членам сім'ї</a:t>
            </a:r>
            <a:r>
              <a:rPr lang="uk-UA" sz="2800" dirty="0" smtClean="0"/>
              <a:t>)</a:t>
            </a:r>
          </a:p>
          <a:p>
            <a:r>
              <a:rPr lang="uk-UA" sz="2800" dirty="0" smtClean="0"/>
              <a:t>Альфа </a:t>
            </a:r>
            <a:r>
              <a:rPr lang="uk-UA" sz="2800" dirty="0" err="1"/>
              <a:t>Кронба</a:t>
            </a:r>
            <a:r>
              <a:rPr lang="uk-UA" sz="2800" dirty="0"/>
              <a:t> (вимірювання 2016 та 2020 років) – 0,825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394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84C3CD67-8373-48D0-A186-3F60C164E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458951"/>
              </p:ext>
            </p:extLst>
          </p:nvPr>
        </p:nvGraphicFramePr>
        <p:xfrm>
          <a:off x="-369757" y="1454046"/>
          <a:ext cx="12347011" cy="518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xmlns="" id="{3D592658-AFF3-44B9-90A7-0AA02EE5C42A}"/>
              </a:ext>
            </a:extLst>
          </p:cNvPr>
          <p:cNvSpPr txBox="1">
            <a:spLocks/>
          </p:cNvSpPr>
          <p:nvPr/>
        </p:nvSpPr>
        <p:spPr>
          <a:xfrm>
            <a:off x="214745" y="262727"/>
            <a:ext cx="11762509" cy="768631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3200" b="1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Показники </a:t>
            </a:r>
            <a:r>
              <a:rPr lang="uk-UA" sz="3200" b="1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3200" b="1" spc="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дисфункційного</a:t>
            </a:r>
            <a:r>
              <a:rPr lang="uk-UA" sz="3200" b="1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 використання Інтернету </a:t>
            </a:r>
            <a:endParaRPr lang="en-US" sz="3200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64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15331B47-4AEF-4F9C-B51C-C5529248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31212"/>
              </p:ext>
            </p:extLst>
          </p:nvPr>
        </p:nvGraphicFramePr>
        <p:xfrm>
          <a:off x="-103167" y="1727200"/>
          <a:ext cx="12398333" cy="484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167" y="134911"/>
            <a:ext cx="12253608" cy="679382"/>
          </a:xfrm>
        </p:spPr>
        <p:txBody>
          <a:bodyPr>
            <a:noAutofit/>
          </a:bodyPr>
          <a:lstStyle/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3200" b="1" spc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Показники  </a:t>
            </a:r>
            <a:r>
              <a:rPr lang="uk-UA" sz="3200" b="1" spc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дисфункційного</a:t>
            </a:r>
            <a:r>
              <a:rPr lang="uk-UA" sz="3200" b="1" spc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 використання Інтернету </a:t>
            </a:r>
            <a:r>
              <a:rPr lang="uk-UA" sz="3200" b="1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endParaRPr lang="en-US" sz="3200" b="1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6FE18837-1AC4-4474-BC99-D3E3AEB7341A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4BB4F7B-B120-4EA7-BD86-735D208A5FDC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25AB8794-5294-4681-9572-6E7A95D65D93}"/>
              </a:ext>
            </a:extLst>
          </p:cNvPr>
          <p:cNvSpPr txBox="1">
            <a:spLocks/>
          </p:cNvSpPr>
          <p:nvPr/>
        </p:nvSpPr>
        <p:spPr>
          <a:xfrm>
            <a:off x="3191740" y="960972"/>
            <a:ext cx="5808518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400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розподіл за статтю 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930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15331B47-4AEF-4F9C-B51C-C5529248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074949"/>
              </p:ext>
            </p:extLst>
          </p:nvPr>
        </p:nvGraphicFramePr>
        <p:xfrm>
          <a:off x="-381001" y="1237672"/>
          <a:ext cx="12921343" cy="562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40" y="165295"/>
            <a:ext cx="11755582" cy="596255"/>
          </a:xfrm>
        </p:spPr>
        <p:txBody>
          <a:bodyPr>
            <a:normAutofit fontScale="90000"/>
          </a:bodyPr>
          <a:lstStyle/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400" spc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uk-UA" sz="2400" b="1" spc="0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дисфункційне</a:t>
            </a:r>
            <a:r>
              <a:rPr lang="uk-UA" sz="2400" b="1" spc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 </a:t>
            </a:r>
            <a:r>
              <a:rPr lang="uk-UA" sz="2400" b="1" spc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використання Інтернету </a:t>
            </a:r>
            <a:r>
              <a:rPr lang="uk-UA" sz="2800" b="1" dirty="0" smtClean="0"/>
              <a:t> </a:t>
            </a:r>
            <a:endParaRPr lang="en-US" sz="2800" b="1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CB688034-4E44-4B6E-996F-DA3B3C6C38F7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8578B21B-A034-47C9-B663-2C05DEF21FEB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F5FEC652-2F33-4E6A-8143-3116CE93FC97}"/>
              </a:ext>
            </a:extLst>
          </p:cNvPr>
          <p:cNvSpPr txBox="1">
            <a:spLocks/>
          </p:cNvSpPr>
          <p:nvPr/>
        </p:nvSpPr>
        <p:spPr>
          <a:xfrm>
            <a:off x="3013652" y="881682"/>
            <a:ext cx="8348892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400" spc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порівняння  </a:t>
            </a:r>
            <a:r>
              <a:rPr lang="uk-UA" sz="2400" spc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за роками проведення </a:t>
            </a:r>
            <a:r>
              <a:rPr lang="uk-UA" sz="2400" spc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дослідження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1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85E1E803-F131-4B61-9607-ED23CFAD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37" y="296764"/>
            <a:ext cx="5440317" cy="3460029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A86D093F-7A0C-4232-993A-11F4BB029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36" y="3524012"/>
            <a:ext cx="5440319" cy="308481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09ED7B71-CB5F-4B70-B921-0FCA45E77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29" y="2893191"/>
            <a:ext cx="5642606" cy="371563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315E4196-596C-49DF-86F3-8AC1DA39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29" y="286326"/>
            <a:ext cx="5642607" cy="3121135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903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193964"/>
            <a:ext cx="11755582" cy="581892"/>
          </a:xfrm>
        </p:spPr>
        <p:txBody>
          <a:bodyPr>
            <a:noAutofit/>
          </a:bodyPr>
          <a:lstStyle/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3200" dirty="0"/>
              <a:t> Моделі використання Інтернету</a:t>
            </a:r>
            <a:endParaRPr lang="en-US" sz="3200" b="1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A5F11AC1-6590-4F09-87A0-E72B54EDC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674833"/>
              </p:ext>
            </p:extLst>
          </p:nvPr>
        </p:nvGraphicFramePr>
        <p:xfrm>
          <a:off x="-426720" y="1440808"/>
          <a:ext cx="5900421" cy="483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1563CF66-668F-4C84-BD8E-D20F6C3029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234976"/>
              </p:ext>
            </p:extLst>
          </p:nvPr>
        </p:nvGraphicFramePr>
        <p:xfrm>
          <a:off x="8827008" y="1440808"/>
          <a:ext cx="3146783" cy="530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D8F17F24-DF49-45BD-937D-F460AC892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499242"/>
              </p:ext>
            </p:extLst>
          </p:nvPr>
        </p:nvGraphicFramePr>
        <p:xfrm>
          <a:off x="4267201" y="1440808"/>
          <a:ext cx="5504308" cy="49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030FF466-4875-4E9A-ABD6-0BFFEAC7B8DB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2B3C5171-E585-4E2A-9461-1C53B2434C42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xmlns="" id="{B6BA144C-B38F-4809-85BB-D74D3D752966}"/>
              </a:ext>
            </a:extLst>
          </p:cNvPr>
          <p:cNvSpPr txBox="1">
            <a:spLocks/>
          </p:cNvSpPr>
          <p:nvPr/>
        </p:nvSpPr>
        <p:spPr>
          <a:xfrm>
            <a:off x="1304144" y="750732"/>
            <a:ext cx="9253749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400" spc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порівняння  за </a:t>
            </a:r>
            <a:r>
              <a:rPr lang="uk-UA" sz="2400" spc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роками </a:t>
            </a:r>
            <a:r>
              <a:rPr lang="uk-UA" sz="2400" spc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проведення дослідження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1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77" y="1808018"/>
            <a:ext cx="10920846" cy="32419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Аналіз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психосоціальних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станів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дисфункціонального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використання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Інтернету</a:t>
            </a:r>
            <a:r>
              <a:rPr lang="ru-RU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ВАРШАВСЬКИМИ ПІДЛІТКАМИ</a:t>
            </a:r>
            <a:r>
              <a:rPr lang="uk-UA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76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290436"/>
            <a:ext cx="11755582" cy="679382"/>
          </a:xfrm>
        </p:spPr>
        <p:txBody>
          <a:bodyPr>
            <a:normAutofit/>
          </a:bodyPr>
          <a:lstStyle/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b="1" dirty="0" smtClean="0"/>
              <a:t> Детермінанти  </a:t>
            </a:r>
            <a:r>
              <a:rPr lang="uk-UA" b="1" dirty="0" err="1" smtClean="0"/>
              <a:t>ДИСфункціЙНОГО</a:t>
            </a:r>
            <a:r>
              <a:rPr lang="uk-UA" b="1" dirty="0" smtClean="0"/>
              <a:t> </a:t>
            </a:r>
            <a:r>
              <a:rPr lang="uk-UA" b="1" dirty="0"/>
              <a:t>користування Інтернетом</a:t>
            </a:r>
            <a:r>
              <a:rPr lang="pl-PL" b="1" dirty="0" smtClean="0"/>
              <a:t> </a:t>
            </a:r>
            <a:r>
              <a:rPr lang="uk-UA" b="1" dirty="0" smtClean="0"/>
              <a:t> </a:t>
            </a:r>
            <a:endParaRPr lang="en-US" b="1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45B9E8DD-8F8D-4434-85CE-7836C3F8E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89512"/>
              </p:ext>
            </p:extLst>
          </p:nvPr>
        </p:nvGraphicFramePr>
        <p:xfrm>
          <a:off x="669636" y="1539371"/>
          <a:ext cx="7232071" cy="491025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232071">
                  <a:extLst>
                    <a:ext uri="{9D8B030D-6E8A-4147-A177-3AD203B41FA5}">
                      <a16:colId xmlns:a16="http://schemas.microsoft.com/office/drawing/2014/main" xmlns="" val="29310333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Соціодемографічні змінні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4213289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</a:t>
                      </a: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0924145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</a:t>
                      </a: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8114978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 Склад</a:t>
                      </a: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сім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effectLst/>
                        </a:rPr>
                        <a:t>’</a:t>
                      </a:r>
                      <a:r>
                        <a:rPr lang="uk-UA" sz="2400" baseline="0" smtClean="0">
                          <a:solidFill>
                            <a:schemeClr val="tx1"/>
                          </a:solidFill>
                          <a:effectLst/>
                        </a:rPr>
                        <a:t>ї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85312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Чинники РИЗИКУ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5731779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 Прояви</a:t>
                      </a: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депресій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799483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 Пошук вражень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641360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 Соціальні мережі </a:t>
                      </a: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та розваги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067785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 Боротьба з обмеженнями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8683432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Чинники ПІДТРИМКИ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31742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Справлятися з навчанням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13807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Контроль батьків 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Інтернет</a:t>
                      </a:r>
                      <a:r>
                        <a:rPr lang="pl-PL" sz="24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664730"/>
                  </a:ext>
                </a:extLst>
              </a:tr>
              <a:tr h="409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Спорт і позашкільні активності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2318929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48EEA1D9-B068-41B8-BBEE-F15CE7A16ED4}"/>
              </a:ext>
            </a:extLst>
          </p:cNvPr>
          <p:cNvSpPr/>
          <p:nvPr/>
        </p:nvSpPr>
        <p:spPr>
          <a:xfrm>
            <a:off x="9679708" y="1539369"/>
            <a:ext cx="1948872" cy="4705221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3200" b="1" dirty="0" smtClean="0"/>
              <a:t> </a:t>
            </a:r>
            <a:r>
              <a:rPr lang="uk-UA" sz="3200" b="1" dirty="0" err="1" smtClean="0"/>
              <a:t>Дисфункційне</a:t>
            </a:r>
            <a:r>
              <a:rPr lang="uk-UA" sz="3200" b="1" dirty="0" smtClean="0"/>
              <a:t> використання інтернету </a:t>
            </a:r>
            <a:endParaRPr lang="en-US" sz="3200" b="1" dirty="0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xmlns="" id="{380A4F32-E37A-411E-83D4-E3049334FCAA}"/>
              </a:ext>
            </a:extLst>
          </p:cNvPr>
          <p:cNvSpPr/>
          <p:nvPr/>
        </p:nvSpPr>
        <p:spPr>
          <a:xfrm>
            <a:off x="8005616" y="3362712"/>
            <a:ext cx="1570183" cy="9478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0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45B9E8DD-8F8D-4434-85CE-7836C3F8E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75365"/>
              </p:ext>
            </p:extLst>
          </p:nvPr>
        </p:nvGraphicFramePr>
        <p:xfrm>
          <a:off x="526473" y="544946"/>
          <a:ext cx="11139053" cy="549559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909108">
                  <a:extLst>
                    <a:ext uri="{9D8B030D-6E8A-4147-A177-3AD203B41FA5}">
                      <a16:colId xmlns:a16="http://schemas.microsoft.com/office/drawing/2014/main" xmlns="" val="897985964"/>
                    </a:ext>
                  </a:extLst>
                </a:gridCol>
                <a:gridCol w="6009630">
                  <a:extLst>
                    <a:ext uri="{9D8B030D-6E8A-4147-A177-3AD203B41FA5}">
                      <a16:colId xmlns:a16="http://schemas.microsoft.com/office/drawing/2014/main" xmlns="" val="2931033328"/>
                    </a:ext>
                  </a:extLst>
                </a:gridCol>
                <a:gridCol w="1053282">
                  <a:extLst>
                    <a:ext uri="{9D8B030D-6E8A-4147-A177-3AD203B41FA5}">
                      <a16:colId xmlns:a16="http://schemas.microsoft.com/office/drawing/2014/main" xmlns="" val="1024273350"/>
                    </a:ext>
                  </a:extLst>
                </a:gridCol>
                <a:gridCol w="940756">
                  <a:extLst>
                    <a:ext uri="{9D8B030D-6E8A-4147-A177-3AD203B41FA5}">
                      <a16:colId xmlns:a16="http://schemas.microsoft.com/office/drawing/2014/main" xmlns="" val="3784265212"/>
                    </a:ext>
                  </a:extLst>
                </a:gridCol>
                <a:gridCol w="1094744">
                  <a:extLst>
                    <a:ext uri="{9D8B030D-6E8A-4147-A177-3AD203B41FA5}">
                      <a16:colId xmlns:a16="http://schemas.microsoft.com/office/drawing/2014/main" xmlns="" val="594523962"/>
                    </a:ext>
                  </a:extLst>
                </a:gridCol>
                <a:gridCol w="1131533">
                  <a:extLst>
                    <a:ext uri="{9D8B030D-6E8A-4147-A177-3AD203B41FA5}">
                      <a16:colId xmlns:a16="http://schemas.microsoft.com/office/drawing/2014/main" xmlns="" val="4098846753"/>
                    </a:ext>
                  </a:extLst>
                </a:gridCol>
              </a:tblGrid>
              <a:tr h="548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 Крок </a:t>
                      </a:r>
                      <a:endParaRPr lang="pl-PL" sz="1800" dirty="0">
                        <a:effectLst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 err="1" smtClean="0">
                          <a:effectLst/>
                        </a:rPr>
                        <a:t>Предиктори</a:t>
                      </a:r>
                      <a:endParaRPr lang="pl-PL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200" dirty="0">
                        <a:effectLst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B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β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R</a:t>
                      </a:r>
                      <a:r>
                        <a:rPr lang="pl-PL" sz="2000" baseline="30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ΔR</a:t>
                      </a:r>
                      <a:r>
                        <a:rPr lang="pl-PL" sz="2000" baseline="30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5310891"/>
                  </a:ext>
                </a:extLst>
              </a:tr>
              <a:tr h="32669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Соціодемографічні змінні </a:t>
                      </a:r>
                      <a:r>
                        <a:rPr lang="uk-UA" sz="2000" b="1" dirty="0" smtClean="0">
                          <a:effectLst/>
                        </a:rPr>
                        <a:t>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0,015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0,015**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4213289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Стать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>
                          <a:effectLst/>
                        </a:rPr>
                        <a:t>-0,02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0924145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 Вік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-0,09*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8114978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 Склад сім</a:t>
                      </a:r>
                      <a:r>
                        <a:rPr lang="en-US" sz="2400" dirty="0" smtClean="0">
                          <a:effectLst/>
                        </a:rPr>
                        <a:t>’</a:t>
                      </a:r>
                      <a:r>
                        <a:rPr lang="uk-UA" sz="2400" dirty="0" smtClean="0">
                          <a:effectLst/>
                        </a:rPr>
                        <a:t>ї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85312"/>
                  </a:ext>
                </a:extLst>
              </a:tr>
              <a:tr h="326696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 smtClean="0">
                          <a:effectLst/>
                        </a:rPr>
                        <a:t> Чинники</a:t>
                      </a:r>
                      <a:r>
                        <a:rPr lang="uk-UA" sz="2000" b="1" baseline="0" dirty="0" smtClean="0">
                          <a:effectLst/>
                        </a:rPr>
                        <a:t>  РИЗИКУ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0,171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0,164***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5731779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 Прояви депресії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0,21***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799483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 Пошук вражень</a:t>
                      </a:r>
                      <a:r>
                        <a:rPr lang="uk-UA" sz="2400" b="1" baseline="0" dirty="0" smtClean="0">
                          <a:effectLst/>
                        </a:rPr>
                        <a:t>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0,10**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641360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 Соціальні</a:t>
                      </a:r>
                      <a:r>
                        <a:rPr lang="uk-UA" sz="2400" b="1" baseline="0" dirty="0" smtClean="0">
                          <a:effectLst/>
                        </a:rPr>
                        <a:t> мережі та  розваги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0,16***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067785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Боротьба з обмеженнями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0,07*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0,07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8683432"/>
                  </a:ext>
                </a:extLst>
              </a:tr>
              <a:tr h="32669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Чинники</a:t>
                      </a:r>
                      <a:r>
                        <a:rPr lang="uk-UA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ПІДТРИМКИ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0,188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0,020***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31742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Справлятися з навчанням </a:t>
                      </a:r>
                      <a:r>
                        <a:rPr lang="pl-PL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13807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b="1" smtClean="0">
                          <a:solidFill>
                            <a:schemeClr val="tx1"/>
                          </a:solidFill>
                          <a:effectLst/>
                        </a:rPr>
                        <a:t>Батьківський контроль </a:t>
                      </a:r>
                      <a:r>
                        <a:rPr lang="pl-PL" sz="24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Інтернет</a:t>
                      </a:r>
                      <a:r>
                        <a:rPr lang="pl-PL" sz="24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-0,06**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664730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Спорт і позашкільні активності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-0,09**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2318929"/>
                  </a:ext>
                </a:extLst>
              </a:tr>
            </a:tbl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xmlns="" id="{EA509EF6-1EFF-41BB-8FD6-8AA66394B7DE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DE77438-898E-438A-824A-7DD04B734B47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8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230475"/>
            <a:ext cx="11755582" cy="679382"/>
          </a:xfrm>
        </p:spPr>
        <p:txBody>
          <a:bodyPr>
            <a:noAutofit/>
          </a:bodyPr>
          <a:lstStyle/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3600" b="1" dirty="0"/>
              <a:t>РЕЗЮМЕ – СТРУКТУРА ДІЯЛЬНОСТІ </a:t>
            </a:r>
            <a:endParaRPr lang="en-US" sz="32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07FE975E-3364-49AD-88D6-7CA662BC91CE}"/>
              </a:ext>
            </a:extLst>
          </p:cNvPr>
          <p:cNvSpPr txBox="1"/>
          <p:nvPr/>
        </p:nvSpPr>
        <p:spPr>
          <a:xfrm>
            <a:off x="269008" y="1225689"/>
            <a:ext cx="117047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dirty="0"/>
          </a:p>
          <a:p>
            <a:pPr algn="ctr"/>
            <a:r>
              <a:rPr lang="ru-RU" sz="2800" dirty="0"/>
              <a:t>ОНЛАЙН-УРОКИ ТА ВИКОРИСТАННЯ </a:t>
            </a:r>
            <a:r>
              <a:rPr lang="ru-RU" sz="2800" dirty="0" smtClean="0"/>
              <a:t>ІНТЕРНЕТУ ДОМІНУЄ В ЩОДДЕННОМУ ЖИТТІ </a:t>
            </a:r>
            <a:r>
              <a:rPr lang="ru-RU" sz="2800" dirty="0"/>
              <a:t>ВАРШАВСЬКИХ </a:t>
            </a:r>
            <a:r>
              <a:rPr lang="ru-RU" sz="2800" dirty="0" smtClean="0"/>
              <a:t>ПІДЛІТКІВ</a:t>
            </a:r>
            <a:r>
              <a:rPr lang="pl-PL" sz="2800" dirty="0" smtClean="0"/>
              <a:t> </a:t>
            </a:r>
            <a:r>
              <a:rPr lang="uk-UA" sz="2800" dirty="0" smtClean="0"/>
              <a:t> </a:t>
            </a:r>
            <a:endParaRPr lang="pl-PL" sz="2800" dirty="0"/>
          </a:p>
          <a:p>
            <a:pPr algn="ctr"/>
            <a:endParaRPr lang="pl-PL" sz="2800" dirty="0"/>
          </a:p>
          <a:p>
            <a:pPr algn="ctr"/>
            <a:r>
              <a:rPr lang="uk-UA" sz="2800" dirty="0"/>
              <a:t>СОЦІАЛЬНІ </a:t>
            </a:r>
            <a:r>
              <a:rPr lang="uk-UA" sz="2800" dirty="0" smtClean="0"/>
              <a:t>МЕРЕЖІ  ТА РОЗВАГИ  ПОГЛИНАЮТЬ НАЙБІЛЬШЕ ЧАСУ</a:t>
            </a:r>
            <a:endParaRPr lang="pl-PL" sz="2800" dirty="0"/>
          </a:p>
          <a:p>
            <a:pPr algn="ctr"/>
            <a:endParaRPr lang="pl-PL" sz="2800" dirty="0"/>
          </a:p>
          <a:p>
            <a:pPr algn="ctr"/>
            <a:r>
              <a:rPr lang="uk-UA" sz="2800" dirty="0" smtClean="0"/>
              <a:t> В </a:t>
            </a:r>
            <a:r>
              <a:rPr lang="pl-PL" sz="2800" dirty="0" smtClean="0"/>
              <a:t>2020 </a:t>
            </a:r>
            <a:r>
              <a:rPr lang="uk-UA" sz="2800" dirty="0" smtClean="0"/>
              <a:t>РОЦІ ЗНАЧНО БІЛЬШЕ ВИКОРИСТОВУВАЛИ ІНТЕРНЕТ І МЕНЬШЕ  ПРОВОДИЛИ ЧАСУ ПОЗА ДОМОМ </a:t>
            </a:r>
            <a:r>
              <a:rPr lang="ru-RU" sz="2800" dirty="0" smtClean="0"/>
              <a:t>  ПІСЛЯ </a:t>
            </a:r>
            <a:r>
              <a:rPr lang="ru-RU" sz="2800" dirty="0"/>
              <a:t>НАВЧАННЯ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uk-UA" sz="2800" dirty="0" smtClean="0"/>
              <a:t> </a:t>
            </a:r>
            <a:endParaRPr lang="pl-PL" sz="2800" dirty="0"/>
          </a:p>
          <a:p>
            <a:pPr algn="ctr"/>
            <a:r>
              <a:rPr lang="uk-UA" sz="2800" dirty="0"/>
              <a:t> </a:t>
            </a:r>
            <a:r>
              <a:rPr lang="uk-UA" sz="2800" dirty="0" smtClean="0"/>
              <a:t>В </a:t>
            </a:r>
            <a:r>
              <a:rPr lang="pl-PL" sz="2800" dirty="0" smtClean="0"/>
              <a:t>2020 </a:t>
            </a:r>
            <a:r>
              <a:rPr lang="uk-UA" sz="2800" dirty="0" smtClean="0"/>
              <a:t>РОЦІ  ІСТОТНО ВИРІС ПОКАЗНИКІВ  </a:t>
            </a:r>
            <a:r>
              <a:rPr lang="ru-RU" sz="2800" dirty="0" smtClean="0"/>
              <a:t>  ДИСФУНКЦІЙНОГО </a:t>
            </a:r>
            <a:r>
              <a:rPr lang="ru-RU" sz="2800" dirty="0"/>
              <a:t>ВИКОРИСТАННЯ ІНТЕРНЕТУ</a:t>
            </a:r>
            <a:endParaRPr lang="pl-PL" sz="2800" dirty="0"/>
          </a:p>
          <a:p>
            <a:pPr algn="ctr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277156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290436"/>
            <a:ext cx="11755582" cy="679382"/>
          </a:xfrm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3600" dirty="0" smtClean="0"/>
              <a:t> </a:t>
            </a:r>
            <a:r>
              <a:rPr lang="uk-UA" sz="3600" b="1" dirty="0" smtClean="0"/>
              <a:t>РЕЗЮМЕ</a:t>
            </a:r>
            <a:endParaRPr lang="en-US" sz="32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07FE975E-3364-49AD-88D6-7CA662BC91CE}"/>
              </a:ext>
            </a:extLst>
          </p:cNvPr>
          <p:cNvSpPr txBox="1"/>
          <p:nvPr/>
        </p:nvSpPr>
        <p:spPr>
          <a:xfrm>
            <a:off x="269008" y="1225689"/>
            <a:ext cx="1170478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rgbClr val="FF0000"/>
                </a:solidFill>
              </a:rPr>
              <a:t>ЧИННИКИ РИЗИКУ </a:t>
            </a:r>
            <a:endParaRPr lang="pl-PL" sz="3200" dirty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/>
              <a:t> </a:t>
            </a:r>
            <a:r>
              <a:rPr lang="ru-RU" sz="3200" b="1" i="1" dirty="0" smtClean="0"/>
              <a:t>ПОГАНЕ ПСИХІЧНЕ </a:t>
            </a:r>
            <a:r>
              <a:rPr lang="ru-RU" sz="3200" b="1" i="1" dirty="0"/>
              <a:t>ЗДОРОВ'Я (СИМПТОМИ ДЕПРЕСІЇ</a:t>
            </a:r>
            <a:r>
              <a:rPr lang="ru-RU" sz="3200" b="1" i="1" dirty="0" smtClean="0"/>
              <a:t>)</a:t>
            </a:r>
          </a:p>
          <a:p>
            <a:pPr algn="ctr"/>
            <a:r>
              <a:rPr lang="ru-RU" sz="3200" b="1" i="1" smtClean="0"/>
              <a:t>ВИКОРИСТАННЯ </a:t>
            </a:r>
            <a:r>
              <a:rPr lang="ru-RU" sz="3200" b="1" i="1" dirty="0" smtClean="0"/>
              <a:t>СОЦІАЛЬНИХ/РОЗВАЖАЛЬНИХ  МЕРЕЖ </a:t>
            </a:r>
          </a:p>
          <a:p>
            <a:pPr algn="ctr"/>
            <a:r>
              <a:rPr lang="ru-RU" sz="3200" b="1" i="1" dirty="0" smtClean="0"/>
              <a:t>МОЛОДИЙ ВІК</a:t>
            </a:r>
          </a:p>
          <a:p>
            <a:pPr algn="ctr"/>
            <a:r>
              <a:rPr lang="ru-RU" sz="3200" b="1" i="1" dirty="0" smtClean="0"/>
              <a:t>  ДИСКОМФОРТ ПОВ</a:t>
            </a:r>
            <a:r>
              <a:rPr lang="en-US" sz="3200" b="1" i="1" smtClean="0"/>
              <a:t>’</a:t>
            </a:r>
            <a:r>
              <a:rPr lang="uk-UA" sz="3200" b="1" i="1" smtClean="0"/>
              <a:t>ЯЗАНИЙ  З ПАНДЕМІЄЮ </a:t>
            </a:r>
            <a:endParaRPr lang="pl-PL" sz="3200" b="1" i="1" dirty="0" smtClean="0"/>
          </a:p>
          <a:p>
            <a:pPr algn="ctr"/>
            <a:endParaRPr lang="pl-PL" sz="3200" i="1" dirty="0" smtClean="0"/>
          </a:p>
          <a:p>
            <a:pPr algn="ctr"/>
            <a:r>
              <a:rPr lang="uk-UA" sz="3200" b="1" u="sng" dirty="0" smtClean="0">
                <a:solidFill>
                  <a:srgbClr val="0070C0"/>
                </a:solidFill>
              </a:rPr>
              <a:t> ЧИННИКИ ПІДТРИМКИ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ru-RU" sz="3200" b="1">
                <a:solidFill>
                  <a:srgbClr val="0070C0"/>
                </a:solidFill>
              </a:rPr>
              <a:t>ІНТЕРНЕТ-МОНІТОРИНГ БАТЬКАМИ </a:t>
            </a:r>
            <a:endParaRPr lang="ru-RU" sz="3200" b="1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СПОРТИВНА ДІЯЛЬНІСТЬ</a:t>
            </a:r>
          </a:p>
          <a:p>
            <a:pPr algn="ctr"/>
            <a:r>
              <a:rPr lang="uk-UA" sz="3200" b="1" smtClean="0">
                <a:solidFill>
                  <a:srgbClr val="0070C0"/>
                </a:solidFill>
              </a:rPr>
              <a:t> НЕВИЗНАЧЕНИЙ ЕФЕКТ СТАТІ </a:t>
            </a:r>
            <a:endParaRPr lang="pl-PL" sz="3200" b="1" dirty="0">
              <a:solidFill>
                <a:srgbClr val="0070C0"/>
              </a:solidFill>
            </a:endParaRPr>
          </a:p>
          <a:p>
            <a:pPr algn="ctr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66093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533BFBA-5F8F-4AE2-A430-9C99B1B5C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009" y="772690"/>
            <a:ext cx="11157527" cy="217211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4000" smtClean="0"/>
              <a:t> ДЯКУЮ ЗА УВАГУ </a:t>
            </a:r>
            <a:r>
              <a:rPr lang="pl-PL" sz="4000" smtClean="0"/>
              <a:t>!</a:t>
            </a:r>
            <a:endParaRPr lang="en-US" sz="4000" i="1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59BAD727-C28C-43BB-B182-8D277FEBE700}"/>
              </a:ext>
            </a:extLst>
          </p:cNvPr>
          <p:cNvSpPr txBox="1">
            <a:spLocks/>
          </p:cNvSpPr>
          <p:nvPr/>
        </p:nvSpPr>
        <p:spPr>
          <a:xfrm>
            <a:off x="499917" y="4433455"/>
            <a:ext cx="11169073" cy="1736649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14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BA13B51-2901-4106-B3A5-9F19059BE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58" y="4664364"/>
            <a:ext cx="1077826" cy="123643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9F8E37D-6F6A-4A46-BDF7-983EE21E1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7006"/>
          <a:stretch/>
        </p:blipFill>
        <p:spPr bwMode="auto">
          <a:xfrm>
            <a:off x="2212790" y="4878218"/>
            <a:ext cx="2297209" cy="75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6CBF166-5E9B-4F8C-A041-3EE83EBD5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991" y="4664778"/>
            <a:ext cx="1239900" cy="1239900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xmlns="" id="{C8FB8B0B-5005-4A3F-8665-D77F12FEB8E9}"/>
              </a:ext>
            </a:extLst>
          </p:cNvPr>
          <p:cNvSpPr txBox="1">
            <a:spLocks/>
          </p:cNvSpPr>
          <p:nvPr/>
        </p:nvSpPr>
        <p:spPr>
          <a:xfrm>
            <a:off x="1854198" y="3308624"/>
            <a:ext cx="8460510" cy="7034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i="1" dirty="0"/>
              <a:t>jgren@ipin.edu.pl</a:t>
            </a:r>
            <a:endParaRPr lang="en-US" sz="32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743" y="4675152"/>
            <a:ext cx="1469263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6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1FF34DC-B597-4C88-B06A-1DB95557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3492"/>
            <a:ext cx="7729728" cy="1076544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b="1" dirty="0" err="1" smtClean="0"/>
              <a:t>Мокотовські</a:t>
            </a:r>
            <a:r>
              <a:rPr lang="uk-UA" b="1" dirty="0" smtClean="0"/>
              <a:t>  дослідження </a:t>
            </a:r>
            <a:r>
              <a:rPr lang="pl-PL" b="1" dirty="0" smtClean="0"/>
              <a:t>2020</a:t>
            </a:r>
            <a:endParaRPr lang="en-US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F8CCC8D-1B13-46C5-90A9-55828B604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6573">
            <a:off x="813467" y="1500168"/>
            <a:ext cx="4814828" cy="5286349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3424E05-D7C0-49B3-8044-EF9AEC266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354" y="2939036"/>
            <a:ext cx="6044837" cy="304817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9956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EDF727-F553-4618-97A3-29F5F89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55765"/>
            <a:ext cx="7729728" cy="965708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b="1" dirty="0" smtClean="0"/>
              <a:t>Досліджувана  група </a:t>
            </a:r>
            <a:r>
              <a:rPr lang="pl-PL" b="1" dirty="0" smtClean="0"/>
              <a:t>M</a:t>
            </a:r>
            <a:r>
              <a:rPr lang="uk-UA" b="1" dirty="0" smtClean="0"/>
              <a:t>Д</a:t>
            </a:r>
            <a:r>
              <a:rPr lang="pl-PL" b="1" dirty="0" smtClean="0"/>
              <a:t> </a:t>
            </a:r>
            <a:r>
              <a:rPr lang="pl-PL" b="1" dirty="0"/>
              <a:t>2020</a:t>
            </a:r>
            <a:endParaRPr lang="en-US" b="1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B181152B-7F2A-4668-A405-6A3930F07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948989"/>
              </p:ext>
            </p:extLst>
          </p:nvPr>
        </p:nvGraphicFramePr>
        <p:xfrm>
          <a:off x="4969164" y="1984471"/>
          <a:ext cx="5689600" cy="425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E0E324F3-3C8B-41B7-B769-7B58E9B81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372911"/>
              </p:ext>
            </p:extLst>
          </p:nvPr>
        </p:nvGraphicFramePr>
        <p:xfrm>
          <a:off x="1865746" y="1616363"/>
          <a:ext cx="4100945" cy="498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581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EDF727-F553-4618-97A3-29F5F89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379" y="482709"/>
            <a:ext cx="7729728" cy="118872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 </a:t>
            </a:r>
            <a:r>
              <a:rPr lang="uk-UA" sz="3600" b="1" dirty="0" smtClean="0"/>
              <a:t>завдання  АНАЛІЗУ</a:t>
            </a:r>
            <a:endParaRPr lang="en-US" sz="36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D9064D17-0558-494A-A325-EAFD43B34D4A}"/>
              </a:ext>
            </a:extLst>
          </p:cNvPr>
          <p:cNvSpPr txBox="1"/>
          <p:nvPr/>
        </p:nvSpPr>
        <p:spPr>
          <a:xfrm>
            <a:off x="167425" y="1966227"/>
            <a:ext cx="1073148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l-PL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cap="all" dirty="0" smtClean="0"/>
              <a:t> Аналіз структури проведення часу </a:t>
            </a:r>
            <a:endParaRPr lang="pl-PL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cap="all" dirty="0" smtClean="0"/>
              <a:t>Аналіз зразків   використання  інтернету </a:t>
            </a:r>
            <a:endParaRPr lang="pl-PL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cap="all" dirty="0" smtClean="0"/>
              <a:t>АНАЛІЗ </a:t>
            </a:r>
            <a:r>
              <a:rPr lang="uk-UA" sz="2800" cap="all" dirty="0" err="1" smtClean="0"/>
              <a:t>ПСИХОСОЦІАЛЬНих</a:t>
            </a:r>
            <a:r>
              <a:rPr lang="uk-UA" sz="2800" cap="all" dirty="0" smtClean="0"/>
              <a:t> </a:t>
            </a:r>
            <a:r>
              <a:rPr lang="uk-UA" sz="2800" cap="all" dirty="0" err="1" smtClean="0"/>
              <a:t>СТАНів</a:t>
            </a:r>
            <a:r>
              <a:rPr lang="uk-UA" sz="2800" cap="all" dirty="0" smtClean="0"/>
              <a:t> </a:t>
            </a:r>
            <a:endParaRPr lang="pl-PL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cap="all" dirty="0" smtClean="0"/>
              <a:t> ДИСФУНКЦІЙНОГО </a:t>
            </a:r>
            <a:r>
              <a:rPr lang="uk-UA" sz="2800" cap="all" dirty="0"/>
              <a:t>ВИКОРИСТАННЯ </a:t>
            </a:r>
            <a:r>
              <a:rPr lang="uk-UA" sz="2800" cap="all" dirty="0" smtClean="0"/>
              <a:t>ІНТЕРНЕТУ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cap="all" dirty="0"/>
          </a:p>
          <a:p>
            <a:r>
              <a:rPr lang="pl-PL" sz="3600" b="1" dirty="0" smtClean="0"/>
              <a:t>… </a:t>
            </a:r>
            <a:r>
              <a:rPr lang="uk-UA" sz="3600" b="1" dirty="0" smtClean="0"/>
              <a:t> підлітками м. Варшави  у </a:t>
            </a:r>
            <a:r>
              <a:rPr lang="pl-PL" sz="3600" b="1" dirty="0" smtClean="0"/>
              <a:t> 2016-2020</a:t>
            </a:r>
            <a:r>
              <a:rPr lang="uk-UA" sz="3600" b="1" dirty="0" smtClean="0"/>
              <a:t> роках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410686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77" y="1884218"/>
            <a:ext cx="10920846" cy="25861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Аналіз структури  </a:t>
            </a:r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проведення часу </a:t>
            </a:r>
            <a:b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варшавськими підлітками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1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EDF727-F553-4618-97A3-29F5F89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290436"/>
            <a:ext cx="11755582" cy="679382"/>
          </a:xfrm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3200" dirty="0" smtClean="0"/>
              <a:t> </a:t>
            </a:r>
            <a:r>
              <a:rPr lang="uk-UA" sz="3200" b="1" dirty="0" smtClean="0"/>
              <a:t>Способи проведення часу </a:t>
            </a:r>
            <a:endParaRPr lang="en-US" sz="3200" b="1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98B28F2A-2A97-4719-9FAB-FEBB5AF7D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978337"/>
              </p:ext>
            </p:extLst>
          </p:nvPr>
        </p:nvGraphicFramePr>
        <p:xfrm>
          <a:off x="218209" y="1320799"/>
          <a:ext cx="11887200" cy="535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xmlns="" id="{5C5EC119-C08E-44AA-BB66-2D82FE311D8C}"/>
              </a:ext>
            </a:extLst>
          </p:cNvPr>
          <p:cNvSpPr txBox="1">
            <a:spLocks/>
          </p:cNvSpPr>
          <p:nvPr/>
        </p:nvSpPr>
        <p:spPr>
          <a:xfrm>
            <a:off x="818829" y="907413"/>
            <a:ext cx="177446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Щоденно 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56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15331B47-4AEF-4F9C-B51C-C5529248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052326"/>
              </p:ext>
            </p:extLst>
          </p:nvPr>
        </p:nvGraphicFramePr>
        <p:xfrm>
          <a:off x="109104" y="1588655"/>
          <a:ext cx="11973791" cy="514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119742"/>
            <a:ext cx="11755582" cy="609931"/>
          </a:xfrm>
        </p:spPr>
        <p:txBody>
          <a:bodyPr>
            <a:normAutofit fontScale="90000"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800" b="1" dirty="0" smtClean="0"/>
              <a:t> Способи  проведення вільного часу </a:t>
            </a:r>
            <a:endParaRPr lang="en-US" sz="2800" b="1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4FA710AA-A0F3-495B-A3BF-8965AADFD459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13B25D4C-0E10-4DA0-A951-EDDC24DBE0F5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E0194EEF-E881-469D-A991-71FC0ABD3F6E}"/>
              </a:ext>
            </a:extLst>
          </p:cNvPr>
          <p:cNvSpPr txBox="1">
            <a:spLocks/>
          </p:cNvSpPr>
          <p:nvPr/>
        </p:nvSpPr>
        <p:spPr>
          <a:xfrm>
            <a:off x="3191741" y="808064"/>
            <a:ext cx="5808518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400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порівняння за статтю 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xmlns="" id="{612663B6-6814-400E-9A34-17C80B09894C}"/>
              </a:ext>
            </a:extLst>
          </p:cNvPr>
          <p:cNvSpPr txBox="1">
            <a:spLocks/>
          </p:cNvSpPr>
          <p:nvPr/>
        </p:nvSpPr>
        <p:spPr>
          <a:xfrm>
            <a:off x="356404" y="738909"/>
            <a:ext cx="153265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Щодень 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35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15331B47-4AEF-4F9C-B51C-C5529248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079468"/>
              </p:ext>
            </p:extLst>
          </p:nvPr>
        </p:nvGraphicFramePr>
        <p:xfrm>
          <a:off x="-364672" y="1110342"/>
          <a:ext cx="12921343" cy="564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8" y="198072"/>
            <a:ext cx="11755582" cy="568546"/>
          </a:xfrm>
        </p:spPr>
        <p:txBody>
          <a:bodyPr>
            <a:noAutofit/>
          </a:bodyPr>
          <a:lstStyle/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3600" spc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uk-UA" sz="3600" b="1" spc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Способи  проведення вільного часу </a:t>
            </a:r>
            <a:r>
              <a:rPr lang="uk-UA" sz="3600" b="1" dirty="0" smtClean="0"/>
              <a:t> </a:t>
            </a:r>
            <a:endParaRPr lang="en-US" sz="3600" b="1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7264284C-1164-468D-A763-9E1E7BC5733D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FD7B2225-8AC8-4EBA-8451-8C6977837E75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17047D02-2AC9-4EA9-A00F-91B35C81A8A4}"/>
              </a:ext>
            </a:extLst>
          </p:cNvPr>
          <p:cNvSpPr txBox="1">
            <a:spLocks/>
          </p:cNvSpPr>
          <p:nvPr/>
        </p:nvSpPr>
        <p:spPr>
          <a:xfrm>
            <a:off x="3013651" y="872446"/>
            <a:ext cx="8273942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400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порівняння  за часом проведення дослідження 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A25571A4-2BF7-4D17-9D32-0538E6A37804}"/>
              </a:ext>
            </a:extLst>
          </p:cNvPr>
          <p:cNvSpPr txBox="1">
            <a:spLocks/>
          </p:cNvSpPr>
          <p:nvPr/>
        </p:nvSpPr>
        <p:spPr>
          <a:xfrm>
            <a:off x="411852" y="775854"/>
            <a:ext cx="1825276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spc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щоденно 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39110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1788</TotalTime>
  <Words>564</Words>
  <Application>Microsoft Office PowerPoint</Application>
  <PresentationFormat>Широкоэкранный</PresentationFormat>
  <Paragraphs>176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Corbel</vt:lpstr>
      <vt:lpstr>Gill Sans MT</vt:lpstr>
      <vt:lpstr>Gill Sans MT Condensed</vt:lpstr>
      <vt:lpstr>Paczka</vt:lpstr>
      <vt:lpstr>ВиКористАнняня Інтернету 15-річною молоддю під час пандемії.   Мокотовські  дослідження 2020     Якуб Грень </vt:lpstr>
      <vt:lpstr>Презентация PowerPoint</vt:lpstr>
      <vt:lpstr> Мокотовські  дослідження 2020</vt:lpstr>
      <vt:lpstr> Досліджувана  група MД 2020</vt:lpstr>
      <vt:lpstr> завдання  АНАЛІЗУ</vt:lpstr>
      <vt:lpstr> Аналіз структури   проведення часу  варшавськими підлітками </vt:lpstr>
      <vt:lpstr> Способи проведення часу </vt:lpstr>
      <vt:lpstr> Способи  проведення вільного часу </vt:lpstr>
      <vt:lpstr> Способи  проведення вільного часу  </vt:lpstr>
      <vt:lpstr>СПОРТ ТА ПОзашКІЛЬНІ ЗАНЯТТЯ</vt:lpstr>
      <vt:lpstr> Спорт  і позашкільні  заняття </vt:lpstr>
      <vt:lpstr> Спорт  і позашкільні  заняття </vt:lpstr>
      <vt:lpstr> АНАЛІЗ   Зразків  використання інтернету   Варшавськими підлітками </vt:lpstr>
      <vt:lpstr>Проведення вільного часу в інтернеті </vt:lpstr>
      <vt:lpstr>Проведення вільного часу в Інтернеті</vt:lpstr>
      <vt:lpstr>Шкали для оцінки ДИСфункціЙНОГО використання Інтернету </vt:lpstr>
      <vt:lpstr>Презентация PowerPoint</vt:lpstr>
      <vt:lpstr>Показники  дисфункційного  використання Інтернету  </vt:lpstr>
      <vt:lpstr> дисфункційне  використання Інтернету  </vt:lpstr>
      <vt:lpstr> Моделі використання Інтернету</vt:lpstr>
      <vt:lpstr>Аналіз психосоціальних  станів дисфункціонального використання Інтернету  ВАРШАВСЬКИМИ ПІДЛІТКАМИ   </vt:lpstr>
      <vt:lpstr> Детермінанти  ДИСфункціЙНОГО користування Інтернетом  </vt:lpstr>
      <vt:lpstr>Презентация PowerPoint</vt:lpstr>
      <vt:lpstr>РЕЗЮМЕ – СТРУКТУРА ДІЯЛЬНОСТІ </vt:lpstr>
      <vt:lpstr> РЕЗЮМЕ</vt:lpstr>
      <vt:lpstr> ДЯКУЮ ЗА УВАГУ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Korzystanie z internetu przez 15-letnią młodzież w czasie pandemii.  Badania mokotowskie 2020  JAKUB gREŃ</dc:title>
  <dc:creator>Kuba Gren</dc:creator>
  <cp:lastModifiedBy>Пользователь Windows</cp:lastModifiedBy>
  <cp:revision>72</cp:revision>
  <dcterms:created xsi:type="dcterms:W3CDTF">2021-11-30T11:11:34Z</dcterms:created>
  <dcterms:modified xsi:type="dcterms:W3CDTF">2021-12-05T14:48:00Z</dcterms:modified>
</cp:coreProperties>
</file>