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736" r:id="rId2"/>
    <p:sldMasterId id="2147483749" r:id="rId3"/>
  </p:sldMasterIdLst>
  <p:notesMasterIdLst>
    <p:notesMasterId r:id="rId24"/>
  </p:notesMasterIdLst>
  <p:handoutMasterIdLst>
    <p:handoutMasterId r:id="rId25"/>
  </p:handoutMasterIdLst>
  <p:sldIdLst>
    <p:sldId id="429" r:id="rId4"/>
    <p:sldId id="430" r:id="rId5"/>
    <p:sldId id="431" r:id="rId6"/>
    <p:sldId id="417" r:id="rId7"/>
    <p:sldId id="407" r:id="rId8"/>
    <p:sldId id="445" r:id="rId9"/>
    <p:sldId id="438" r:id="rId10"/>
    <p:sldId id="424" r:id="rId11"/>
    <p:sldId id="443" r:id="rId12"/>
    <p:sldId id="448" r:id="rId13"/>
    <p:sldId id="444" r:id="rId14"/>
    <p:sldId id="441" r:id="rId15"/>
    <p:sldId id="425" r:id="rId16"/>
    <p:sldId id="416" r:id="rId17"/>
    <p:sldId id="411" r:id="rId18"/>
    <p:sldId id="442" r:id="rId19"/>
    <p:sldId id="447" r:id="rId20"/>
    <p:sldId id="396" r:id="rId21"/>
    <p:sldId id="446" r:id="rId22"/>
    <p:sldId id="439" r:id="rId23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CE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CE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CE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CE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CE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2689B"/>
    <a:srgbClr val="D99694"/>
    <a:srgbClr val="FFC000"/>
    <a:srgbClr val="C6D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17" autoAdjust="0"/>
    <p:restoredTop sz="90765" autoAdjust="0"/>
  </p:normalViewPr>
  <p:slideViewPr>
    <p:cSldViewPr>
      <p:cViewPr>
        <p:scale>
          <a:sx n="90" d="100"/>
          <a:sy n="90" d="100"/>
        </p:scale>
        <p:origin x="768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236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92031885793065E-2"/>
          <c:y val="4.3668122270742364E-3"/>
          <c:w val="0.89672981847821209"/>
          <c:h val="0.921397379912663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Село або  хутір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 +</c:v>
                </c:pt>
              </c:strCache>
            </c:strRef>
          </c:cat>
          <c:val>
            <c:numRef>
              <c:f>Arkusz1!$B$2:$B$6</c:f>
              <c:numCache>
                <c:formatCode>0</c:formatCode>
                <c:ptCount val="5"/>
                <c:pt idx="0">
                  <c:v>20.2</c:v>
                </c:pt>
                <c:pt idx="1">
                  <c:v>18.8</c:v>
                </c:pt>
                <c:pt idx="2">
                  <c:v>18</c:v>
                </c:pt>
                <c:pt idx="3">
                  <c:v>17.100000000000001</c:v>
                </c:pt>
                <c:pt idx="4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0B-4A52-84D4-29C48BF511C1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Місто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 +</c:v>
                </c:pt>
              </c:strCache>
            </c:strRef>
          </c:cat>
          <c:val>
            <c:numRef>
              <c:f>Arkusz1!$C$2:$C$6</c:f>
              <c:numCache>
                <c:formatCode>0</c:formatCode>
                <c:ptCount val="5"/>
                <c:pt idx="0">
                  <c:v>19.399999999999999</c:v>
                </c:pt>
                <c:pt idx="1">
                  <c:v>20</c:v>
                </c:pt>
                <c:pt idx="2">
                  <c:v>21.3</c:v>
                </c:pt>
                <c:pt idx="3">
                  <c:v>16.3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78-4775-9006-72351032F470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Львів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 +</c:v>
                </c:pt>
              </c:strCache>
            </c:strRef>
          </c:cat>
          <c:val>
            <c:numRef>
              <c:f>Arkusz1!$D$2:$D$6</c:f>
              <c:numCache>
                <c:formatCode>0</c:formatCode>
                <c:ptCount val="5"/>
                <c:pt idx="0">
                  <c:v>21.1</c:v>
                </c:pt>
                <c:pt idx="1">
                  <c:v>21.4</c:v>
                </c:pt>
                <c:pt idx="2">
                  <c:v>18.3</c:v>
                </c:pt>
                <c:pt idx="3">
                  <c:v>14.2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78-4775-9006-72351032F4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1"/>
        <c:axId val="149387264"/>
        <c:axId val="81590464"/>
      </c:barChart>
      <c:catAx>
        <c:axId val="14938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590464"/>
        <c:crosses val="autoZero"/>
        <c:auto val="1"/>
        <c:lblAlgn val="ctr"/>
        <c:lblOffset val="100"/>
        <c:noMultiLvlLbl val="0"/>
      </c:catAx>
      <c:valAx>
        <c:axId val="8159046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pl-PL"/>
          </a:p>
        </c:txPr>
        <c:crossAx val="149387264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92031885793065E-2"/>
          <c:y val="5.360128435487687E-2"/>
          <c:w val="0.89689098215054741"/>
          <c:h val="0.79031017626393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Усього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Arkusz1!$B$2:$D$2</c:f>
              <c:numCache>
                <c:formatCode>General</c:formatCode>
                <c:ptCount val="3"/>
                <c:pt idx="0" formatCode="0.0">
                  <c:v>45.9</c:v>
                </c:pt>
                <c:pt idx="1">
                  <c:v>46.2</c:v>
                </c:pt>
                <c:pt idx="2" formatCode="0.0">
                  <c:v>54.9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EE-4AC4-95B5-DF143A8D5D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5"/>
        <c:axId val="111997440"/>
        <c:axId val="88484096"/>
      </c:barChart>
      <c:catAx>
        <c:axId val="11199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484096"/>
        <c:crosses val="autoZero"/>
        <c:auto val="1"/>
        <c:lblAlgn val="ctr"/>
        <c:lblOffset val="100"/>
        <c:noMultiLvlLbl val="0"/>
      </c:catAx>
      <c:valAx>
        <c:axId val="8848409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111997440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Усього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Arkusz1!$B$2:$D$2</c:f>
              <c:numCache>
                <c:formatCode>General</c:formatCode>
                <c:ptCount val="3"/>
                <c:pt idx="0" formatCode="0.0">
                  <c:v>34</c:v>
                </c:pt>
                <c:pt idx="1">
                  <c:v>27</c:v>
                </c:pt>
                <c:pt idx="2" formatCode="0.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7C-4502-B9E4-63C31FAB5F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axId val="82945536"/>
        <c:axId val="164823040"/>
      </c:barChart>
      <c:catAx>
        <c:axId val="82945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164823040"/>
        <c:crosses val="autoZero"/>
        <c:auto val="1"/>
        <c:lblAlgn val="ctr"/>
        <c:lblOffset val="100"/>
        <c:noMultiLvlLbl val="0"/>
      </c:catAx>
      <c:valAx>
        <c:axId val="164823040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82945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92031885793065E-2"/>
          <c:y val="0.15389104779898521"/>
          <c:w val="0.89672981847821209"/>
          <c:h val="0.72692584322734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Усього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Arkusz1!$B$2:$D$2</c:f>
              <c:numCache>
                <c:formatCode>General</c:formatCode>
                <c:ptCount val="3"/>
                <c:pt idx="0" formatCode="0.0">
                  <c:v>20.3</c:v>
                </c:pt>
                <c:pt idx="1">
                  <c:v>18.100000000000001</c:v>
                </c:pt>
                <c:pt idx="2" formatCode="0.0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EE-4AC4-95B5-DF143A8D5D86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Чоловік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Arkusz1!$B$3:$D$3</c:f>
              <c:numCache>
                <c:formatCode>General</c:formatCode>
                <c:ptCount val="3"/>
                <c:pt idx="0" formatCode="0.0">
                  <c:v>31.4</c:v>
                </c:pt>
                <c:pt idx="1">
                  <c:v>28.7</c:v>
                </c:pt>
                <c:pt idx="2" formatCode="0.0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87-42A1-84FB-425D9F807EC5}"/>
            </c:ext>
          </c:extLst>
        </c:ser>
        <c:ser>
          <c:idx val="2"/>
          <c:order val="2"/>
          <c:tx>
            <c:strRef>
              <c:f>Arkusz1!$A$4</c:f>
              <c:strCache>
                <c:ptCount val="1"/>
                <c:pt idx="0">
                  <c:v>Жінкаa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Arkusz1!$B$4:$D$4</c:f>
              <c:numCache>
                <c:formatCode>General</c:formatCode>
                <c:ptCount val="3"/>
                <c:pt idx="0" formatCode="0.0">
                  <c:v>9.6</c:v>
                </c:pt>
                <c:pt idx="1">
                  <c:v>8.6999999999999993</c:v>
                </c:pt>
                <c:pt idx="2" formatCode="0.0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87-42A1-84FB-425D9F807EC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5"/>
        <c:axId val="207648768"/>
        <c:axId val="168321600"/>
      </c:barChart>
      <c:catAx>
        <c:axId val="20764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68321600"/>
        <c:crosses val="autoZero"/>
        <c:auto val="1"/>
        <c:lblAlgn val="ctr"/>
        <c:lblOffset val="100"/>
        <c:noMultiLvlLbl val="0"/>
      </c:catAx>
      <c:valAx>
        <c:axId val="1683216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207648768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6011679060397027"/>
          <c:y val="1.065419505817985E-2"/>
          <c:w val="0.69526262213478018"/>
          <c:h val="0.1193144327314626"/>
        </c:manualLayout>
      </c:layout>
      <c:overlay val="0"/>
      <c:txPr>
        <a:bodyPr/>
        <a:lstStyle/>
        <a:p>
          <a:pPr>
            <a:defRPr sz="32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824948278094626E-2"/>
          <c:y val="0.23129882587571568"/>
          <c:w val="0.89672981847821209"/>
          <c:h val="0.677053498120804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Вірю і постійно відвідую релігійний заклад 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Arkusz1!$B$2:$D$2</c:f>
              <c:numCache>
                <c:formatCode>General</c:formatCode>
                <c:ptCount val="3"/>
                <c:pt idx="0">
                  <c:v>16.8</c:v>
                </c:pt>
                <c:pt idx="1">
                  <c:v>10.5</c:v>
                </c:pt>
                <c:pt idx="2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D0-4E1D-9A79-31E9BB85D7D9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Вірю, але не відвідую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Arkusz1!$B$3:$D$3</c:f>
              <c:numCache>
                <c:formatCode>General</c:formatCode>
                <c:ptCount val="3"/>
                <c:pt idx="0">
                  <c:v>27.1</c:v>
                </c:pt>
                <c:pt idx="1">
                  <c:v>26.8</c:v>
                </c:pt>
                <c:pt idx="2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4-41B0-8878-BF1CB469B830}"/>
            </c:ext>
          </c:extLst>
        </c:ser>
        <c:ser>
          <c:idx val="2"/>
          <c:order val="2"/>
          <c:tx>
            <c:strRef>
              <c:f>Arkusz1!$A$4</c:f>
              <c:strCache>
                <c:ptCount val="1"/>
                <c:pt idx="0">
                  <c:v>Невіруюча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Arkusz1!$B$4:$D$4</c:f>
              <c:numCache>
                <c:formatCode>General</c:formatCode>
                <c:ptCount val="3"/>
                <c:pt idx="0">
                  <c:v>60.1</c:v>
                </c:pt>
                <c:pt idx="1">
                  <c:v>53.6</c:v>
                </c:pt>
                <c:pt idx="2">
                  <c:v>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D4-41B0-8878-BF1CB469B8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3"/>
        <c:axId val="96376320"/>
        <c:axId val="167593664"/>
      </c:barChart>
      <c:catAx>
        <c:axId val="9637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67593664"/>
        <c:crosses val="autoZero"/>
        <c:auto val="1"/>
        <c:lblAlgn val="ctr"/>
        <c:lblOffset val="100"/>
        <c:noMultiLvlLbl val="0"/>
      </c:catAx>
      <c:valAx>
        <c:axId val="1675936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96376320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6.5925692089750465E-2"/>
          <c:y val="2.6196584217915181E-2"/>
          <c:w val="0.89647624232066325"/>
          <c:h val="0.19804726558160204"/>
        </c:manualLayout>
      </c:layout>
      <c:overlay val="0"/>
      <c:txPr>
        <a:bodyPr/>
        <a:lstStyle/>
        <a:p>
          <a:pPr>
            <a:defRPr sz="24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92031885793065E-2"/>
          <c:y val="4.0306665230491381E-2"/>
          <c:w val="0.89672981847821209"/>
          <c:h val="0.840510213567134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Усього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Arkusz1!$B$2:$D$2</c:f>
              <c:numCache>
                <c:formatCode>General</c:formatCode>
                <c:ptCount val="3"/>
                <c:pt idx="0" formatCode="0.0">
                  <c:v>10.8</c:v>
                </c:pt>
                <c:pt idx="1">
                  <c:v>8.6</c:v>
                </c:pt>
                <c:pt idx="2" formatCode="0.0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EE-4AC4-95B5-DF143A8D5D86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Чоловік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Arkusz1!$B$3:$D$3</c:f>
              <c:numCache>
                <c:formatCode>General</c:formatCode>
                <c:ptCount val="3"/>
                <c:pt idx="0" formatCode="0.0">
                  <c:v>18.899999999999999</c:v>
                </c:pt>
                <c:pt idx="1">
                  <c:v>15.3</c:v>
                </c:pt>
                <c:pt idx="2" formatCode="0.0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36-476E-AF37-AF37ACFD0C55}"/>
            </c:ext>
          </c:extLst>
        </c:ser>
        <c:ser>
          <c:idx val="2"/>
          <c:order val="2"/>
          <c:tx>
            <c:strRef>
              <c:f>Arkusz1!$A$4</c:f>
              <c:strCache>
                <c:ptCount val="1"/>
                <c:pt idx="0">
                  <c:v>Жінкаa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Arkusz1!$B$4:$D$4</c:f>
              <c:numCache>
                <c:formatCode>General</c:formatCode>
                <c:ptCount val="3"/>
                <c:pt idx="0" formatCode="0.0">
                  <c:v>3.5</c:v>
                </c:pt>
                <c:pt idx="1">
                  <c:v>3.1</c:v>
                </c:pt>
                <c:pt idx="2" formatCode="0.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36-476E-AF37-AF37ACFD0C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5"/>
        <c:axId val="158197760"/>
        <c:axId val="168150144"/>
      </c:barChart>
      <c:catAx>
        <c:axId val="15819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68150144"/>
        <c:crosses val="autoZero"/>
        <c:auto val="1"/>
        <c:lblAlgn val="ctr"/>
        <c:lblOffset val="100"/>
        <c:noMultiLvlLbl val="0"/>
      </c:catAx>
      <c:valAx>
        <c:axId val="16815014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158197760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0878046186314381"/>
          <c:y val="3.8762899755948571E-2"/>
          <c:w val="0.25543712479386665"/>
          <c:h val="0.26191964009053809"/>
        </c:manualLayout>
      </c:layout>
      <c:overlay val="0"/>
      <c:txPr>
        <a:bodyPr/>
        <a:lstStyle/>
        <a:p>
          <a:pPr>
            <a:defRPr sz="32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57863660787416"/>
          <c:y val="4.3668122270742364E-3"/>
          <c:w val="0.74374321375613084"/>
          <c:h val="0.921397379912663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Село або  хутір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Członek gospodarstwa domowego</c:v>
                </c:pt>
                <c:pt idx="1">
                  <c:v>Członek rodziny spoza gospodarstwa domowego, włączając ex-małżonka, lub ex-partnera  </c:v>
                </c:pt>
                <c:pt idx="2">
                  <c:v>Współpracownik, współpracownica lub kolega, koleżanka ze szkoły, czy uczelni </c:v>
                </c:pt>
                <c:pt idx="3">
                  <c:v>Sąsiad, sąsiadka</c:v>
                </c:pt>
                <c:pt idx="4">
                  <c:v>inny przyjaciel, przyjaciółka lub znajomy, znajoma</c:v>
                </c:pt>
                <c:pt idx="5">
                  <c:v>Chociaż jedna osoba z wyżej wymienionych</c:v>
                </c:pt>
              </c:strCache>
            </c:strRef>
          </c:cat>
          <c:val>
            <c:numRef>
              <c:f>Arkusz1!$B$2:$B$7</c:f>
              <c:numCache>
                <c:formatCode>###0.0</c:formatCode>
                <c:ptCount val="6"/>
                <c:pt idx="0">
                  <c:v>10.505209410828629</c:v>
                </c:pt>
                <c:pt idx="1">
                  <c:v>3.4906002608658815</c:v>
                </c:pt>
                <c:pt idx="2">
                  <c:v>1.8021968045459995</c:v>
                </c:pt>
                <c:pt idx="3">
                  <c:v>4.2819932290020697</c:v>
                </c:pt>
                <c:pt idx="4">
                  <c:v>4.4532741288827093</c:v>
                </c:pt>
                <c:pt idx="5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1B-4009-ABD0-82D45F79A34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Місто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Członek gospodarstwa domowego</c:v>
                </c:pt>
                <c:pt idx="1">
                  <c:v>Członek rodziny spoza gospodarstwa domowego, włączając ex-małżonka, lub ex-partnera  </c:v>
                </c:pt>
                <c:pt idx="2">
                  <c:v>Współpracownik, współpracownica lub kolega, koleżanka ze szkoły, czy uczelni </c:v>
                </c:pt>
                <c:pt idx="3">
                  <c:v>Sąsiad, sąsiadka</c:v>
                </c:pt>
                <c:pt idx="4">
                  <c:v>inny przyjaciel, przyjaciółka lub znajomy, znajoma</c:v>
                </c:pt>
                <c:pt idx="5">
                  <c:v>Chociaż jedna osoba z wyżej wymienionych</c:v>
                </c:pt>
              </c:strCache>
            </c:strRef>
          </c:cat>
          <c:val>
            <c:numRef>
              <c:f>Arkusz1!$C$2:$C$7</c:f>
              <c:numCache>
                <c:formatCode>###0.0</c:formatCode>
                <c:ptCount val="6"/>
                <c:pt idx="0">
                  <c:v>6.609224766829767</c:v>
                </c:pt>
                <c:pt idx="1">
                  <c:v>3.7131876226995999</c:v>
                </c:pt>
                <c:pt idx="2">
                  <c:v>1.8960842147861257</c:v>
                </c:pt>
                <c:pt idx="3">
                  <c:v>4.8674721295565107</c:v>
                </c:pt>
                <c:pt idx="4">
                  <c:v>3.9775987194995879</c:v>
                </c:pt>
                <c:pt idx="5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5-423D-9211-4E68A8C50FEF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Львів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Arkusz1!$A$2:$A$7</c:f>
              <c:strCache>
                <c:ptCount val="6"/>
                <c:pt idx="0">
                  <c:v>Członek gospodarstwa domowego</c:v>
                </c:pt>
                <c:pt idx="1">
                  <c:v>Członek rodziny spoza gospodarstwa domowego, włączając ex-małżonka, lub ex-partnera  </c:v>
                </c:pt>
                <c:pt idx="2">
                  <c:v>Współpracownik, współpracownica lub kolega, koleżanka ze szkoły, czy uczelni </c:v>
                </c:pt>
                <c:pt idx="3">
                  <c:v>Sąsiad, sąsiadka</c:v>
                </c:pt>
                <c:pt idx="4">
                  <c:v>inny przyjaciel, przyjaciółka lub znajomy, znajoma</c:v>
                </c:pt>
                <c:pt idx="5">
                  <c:v>Chociaż jedna osoba z wyżej wymienionych</c:v>
                </c:pt>
              </c:strCache>
            </c:strRef>
          </c:cat>
          <c:val>
            <c:numRef>
              <c:f>Arkusz1!$D$2:$D$7</c:f>
              <c:numCache>
                <c:formatCode>###0.0</c:formatCode>
                <c:ptCount val="6"/>
                <c:pt idx="0">
                  <c:v>1.8492981186543096</c:v>
                </c:pt>
                <c:pt idx="1">
                  <c:v>1.556802809746582</c:v>
                </c:pt>
                <c:pt idx="2">
                  <c:v>2.1034939890121773</c:v>
                </c:pt>
                <c:pt idx="3">
                  <c:v>3.2136283139279644</c:v>
                </c:pt>
                <c:pt idx="4">
                  <c:v>1.3994620178681438</c:v>
                </c:pt>
                <c:pt idx="5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A5-423D-9211-4E68A8C50F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193049600"/>
        <c:axId val="100790784"/>
      </c:barChart>
      <c:catAx>
        <c:axId val="19304960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0790784"/>
        <c:crosses val="autoZero"/>
        <c:auto val="1"/>
        <c:lblAlgn val="ctr"/>
        <c:lblOffset val="100"/>
        <c:noMultiLvlLbl val="0"/>
      </c:catAx>
      <c:valAx>
        <c:axId val="100790784"/>
        <c:scaling>
          <c:orientation val="minMax"/>
        </c:scaling>
        <c:delete val="0"/>
        <c:axPos val="t"/>
        <c:majorGridlines/>
        <c:numFmt formatCode="###0.0" sourceLinked="1"/>
        <c:majorTickMark val="out"/>
        <c:minorTickMark val="none"/>
        <c:tickLblPos val="nextTo"/>
        <c:txPr>
          <a:bodyPr/>
          <a:lstStyle/>
          <a:p>
            <a:pPr>
              <a:defRPr sz="1410"/>
            </a:pPr>
            <a:endParaRPr lang="pl-PL"/>
          </a:p>
        </c:txPr>
        <c:crossAx val="193049600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821886537189854"/>
          <c:y val="0.36858721042247061"/>
          <c:w val="0.25122639463625807"/>
          <c:h val="0.20031476811999793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22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121752361516015"/>
          <c:y val="4.3668122270742364E-3"/>
          <c:w val="0.52184752301291681"/>
          <c:h val="0.921397379912663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Село або  хутір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dLbl>
              <c:idx val="2"/>
              <c:layout>
                <c:manualLayout>
                  <c:x val="4.4728016678736967E-3"/>
                  <c:y val="6.7580942461570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02-420A-B2BF-6BB13EEEA0E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Препарати коноплі (маріхуана гашиш) </c:v>
                </c:pt>
                <c:pt idx="1">
                  <c:v>Амфетамін/ метамфітамін</c:v>
                </c:pt>
                <c:pt idx="2">
                  <c:v>Екстазі /MDMA</c:v>
                </c:pt>
                <c:pt idx="3">
                  <c:v>Кокаїн</c:v>
                </c:pt>
                <c:pt idx="4">
                  <c:v>LSD  чи інші галюциногени  </c:v>
                </c:pt>
                <c:pt idx="5">
                  <c:v> Героїн чи інші опіати  </c:v>
                </c:pt>
                <c:pt idx="6">
                  <c:v> Заспокійливі ліки в немедичних цілях (н/п еленіум, реланіум) </c:v>
                </c:pt>
                <c:pt idx="7">
                  <c:v> Синтетичні канабіоїди </c:v>
                </c:pt>
                <c:pt idx="8">
                  <c:v>Спайси  („Spaisy” )</c:v>
                </c:pt>
                <c:pt idx="9">
                  <c:v> Інші речовини   </c:v>
                </c:pt>
              </c:strCache>
            </c:strRef>
          </c:cat>
          <c:val>
            <c:numRef>
              <c:f>Arkusz1!$B$2:$B$11</c:f>
              <c:numCache>
                <c:formatCode>0.0</c:formatCode>
                <c:ptCount val="10"/>
                <c:pt idx="0">
                  <c:v>6.2</c:v>
                </c:pt>
                <c:pt idx="1">
                  <c:v>1.4</c:v>
                </c:pt>
                <c:pt idx="2">
                  <c:v>1.2</c:v>
                </c:pt>
                <c:pt idx="3">
                  <c:v>0.2</c:v>
                </c:pt>
                <c:pt idx="4">
                  <c:v>0.5</c:v>
                </c:pt>
                <c:pt idx="5">
                  <c:v>0.2</c:v>
                </c:pt>
                <c:pt idx="6">
                  <c:v>2.8</c:v>
                </c:pt>
                <c:pt idx="7">
                  <c:v>0.4</c:v>
                </c:pt>
                <c:pt idx="8">
                  <c:v>0.7</c:v>
                </c:pt>
                <c:pt idx="9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A-4925-91DA-13E5CDE0DF3A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Місто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Препарати коноплі (маріхуана гашиш) </c:v>
                </c:pt>
                <c:pt idx="1">
                  <c:v>Амфетамін/ метамфітамін</c:v>
                </c:pt>
                <c:pt idx="2">
                  <c:v>Екстазі /MDMA</c:v>
                </c:pt>
                <c:pt idx="3">
                  <c:v>Кокаїн</c:v>
                </c:pt>
                <c:pt idx="4">
                  <c:v>LSD  чи інші галюциногени  </c:v>
                </c:pt>
                <c:pt idx="5">
                  <c:v> Героїн чи інші опіати  </c:v>
                </c:pt>
                <c:pt idx="6">
                  <c:v> Заспокійливі ліки в немедичних цілях (н/п еленіум, реланіум) </c:v>
                </c:pt>
                <c:pt idx="7">
                  <c:v> Синтетичні канабіоїди </c:v>
                </c:pt>
                <c:pt idx="8">
                  <c:v>Спайси  („Spaisy” )</c:v>
                </c:pt>
                <c:pt idx="9">
                  <c:v> Інші речовини   </c:v>
                </c:pt>
              </c:strCache>
            </c:strRef>
          </c:cat>
          <c:val>
            <c:numRef>
              <c:f>Arkusz1!$C$2:$C$11</c:f>
              <c:numCache>
                <c:formatCode>0.0</c:formatCode>
                <c:ptCount val="10"/>
                <c:pt idx="0">
                  <c:v>9.8000000000000007</c:v>
                </c:pt>
                <c:pt idx="1">
                  <c:v>0.6</c:v>
                </c:pt>
                <c:pt idx="2">
                  <c:v>0.6</c:v>
                </c:pt>
                <c:pt idx="3">
                  <c:v>1</c:v>
                </c:pt>
                <c:pt idx="4">
                  <c:v>1</c:v>
                </c:pt>
                <c:pt idx="5">
                  <c:v>0.3</c:v>
                </c:pt>
                <c:pt idx="6">
                  <c:v>1.2</c:v>
                </c:pt>
                <c:pt idx="7">
                  <c:v>0.3</c:v>
                </c:pt>
                <c:pt idx="8">
                  <c:v>0.3</c:v>
                </c:pt>
                <c:pt idx="9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02-420A-B2BF-6BB13EEEA0ED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Львів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Препарати коноплі (маріхуана гашиш) </c:v>
                </c:pt>
                <c:pt idx="1">
                  <c:v>Амфетамін/ метамфітамін</c:v>
                </c:pt>
                <c:pt idx="2">
                  <c:v>Екстазі /MDMA</c:v>
                </c:pt>
                <c:pt idx="3">
                  <c:v>Кокаїн</c:v>
                </c:pt>
                <c:pt idx="4">
                  <c:v>LSD  чи інші галюциногени  </c:v>
                </c:pt>
                <c:pt idx="5">
                  <c:v> Героїн чи інші опіати  </c:v>
                </c:pt>
                <c:pt idx="6">
                  <c:v> Заспокійливі ліки в немедичних цілях (н/п еленіум, реланіум) </c:v>
                </c:pt>
                <c:pt idx="7">
                  <c:v> Синтетичні канабіоїди </c:v>
                </c:pt>
                <c:pt idx="8">
                  <c:v>Спайси  („Spaisy” )</c:v>
                </c:pt>
                <c:pt idx="9">
                  <c:v> Інші речовини   </c:v>
                </c:pt>
              </c:strCache>
            </c:strRef>
          </c:cat>
          <c:val>
            <c:numRef>
              <c:f>Arkusz1!$D$2:$D$11</c:f>
              <c:numCache>
                <c:formatCode>0.0</c:formatCode>
                <c:ptCount val="10"/>
                <c:pt idx="0">
                  <c:v>23.4</c:v>
                </c:pt>
                <c:pt idx="1">
                  <c:v>6.4</c:v>
                </c:pt>
                <c:pt idx="2">
                  <c:v>2.5</c:v>
                </c:pt>
                <c:pt idx="3">
                  <c:v>1.7</c:v>
                </c:pt>
                <c:pt idx="4">
                  <c:v>3.9</c:v>
                </c:pt>
                <c:pt idx="5">
                  <c:v>1.1000000000000001</c:v>
                </c:pt>
                <c:pt idx="6">
                  <c:v>4.0999999999999996</c:v>
                </c:pt>
                <c:pt idx="7">
                  <c:v>1.9</c:v>
                </c:pt>
                <c:pt idx="8">
                  <c:v>2.2999999999999998</c:v>
                </c:pt>
                <c:pt idx="9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02-420A-B2BF-6BB13EEEA0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158199296"/>
        <c:axId val="100786176"/>
      </c:barChart>
      <c:catAx>
        <c:axId val="1581992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0786176"/>
        <c:crosses val="autoZero"/>
        <c:auto val="1"/>
        <c:lblAlgn val="ctr"/>
        <c:lblOffset val="100"/>
        <c:noMultiLvlLbl val="0"/>
      </c:catAx>
      <c:valAx>
        <c:axId val="100786176"/>
        <c:scaling>
          <c:orientation val="minMax"/>
        </c:scaling>
        <c:delete val="0"/>
        <c:axPos val="t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pl-PL"/>
          </a:p>
        </c:txPr>
        <c:crossAx val="158199296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1011842828332106"/>
          <c:y val="0.3943969951570036"/>
          <c:w val="0.25559009226298057"/>
          <c:h val="0.22021656551667379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22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121752361516015"/>
          <c:y val="4.3668122270742364E-3"/>
          <c:w val="0.52184752301291681"/>
          <c:h val="0.921397379912663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Село або  хутір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dLbl>
              <c:idx val="2"/>
              <c:layout>
                <c:manualLayout>
                  <c:x val="4.4728016678736967E-3"/>
                  <c:y val="6.75809424615703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09-4397-A0B0-AA0F5CD55A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Препарати коноплі (маріхуана гашиш) </c:v>
                </c:pt>
                <c:pt idx="1">
                  <c:v>Амфетамін/ метамфітамін</c:v>
                </c:pt>
                <c:pt idx="2">
                  <c:v>Екстазі /MDMA</c:v>
                </c:pt>
                <c:pt idx="3">
                  <c:v>Кокаїн</c:v>
                </c:pt>
                <c:pt idx="4">
                  <c:v>LSD  чи інші галюциногени  </c:v>
                </c:pt>
                <c:pt idx="5">
                  <c:v> Героїн чи інші опіати  </c:v>
                </c:pt>
                <c:pt idx="6">
                  <c:v> Заспокійливі ліки в немедичних цілях (н/п еленіум, реланіум) </c:v>
                </c:pt>
                <c:pt idx="7">
                  <c:v> Синтетичні канабіоїди </c:v>
                </c:pt>
                <c:pt idx="8">
                  <c:v>Спайси  („Spaisy” )</c:v>
                </c:pt>
                <c:pt idx="9">
                  <c:v> Інші речовини   </c:v>
                </c:pt>
              </c:strCache>
            </c:strRef>
          </c:cat>
          <c:val>
            <c:numRef>
              <c:f>Arkusz1!$B$2:$B$11</c:f>
              <c:numCache>
                <c:formatCode>0.0</c:formatCode>
                <c:ptCount val="10"/>
                <c:pt idx="0">
                  <c:v>2.6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A-4925-91DA-13E5CDE0DF3A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Місто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Препарати коноплі (маріхуана гашиш) </c:v>
                </c:pt>
                <c:pt idx="1">
                  <c:v>Амфетамін/ метамфітамін</c:v>
                </c:pt>
                <c:pt idx="2">
                  <c:v>Екстазі /MDMA</c:v>
                </c:pt>
                <c:pt idx="3">
                  <c:v>Кокаїн</c:v>
                </c:pt>
                <c:pt idx="4">
                  <c:v>LSD  чи інші галюциногени  </c:v>
                </c:pt>
                <c:pt idx="5">
                  <c:v> Героїн чи інші опіати  </c:v>
                </c:pt>
                <c:pt idx="6">
                  <c:v> Заспокійливі ліки в немедичних цілях (н/п еленіум, реланіум) </c:v>
                </c:pt>
                <c:pt idx="7">
                  <c:v> Синтетичні канабіоїди </c:v>
                </c:pt>
                <c:pt idx="8">
                  <c:v>Спайси  („Spaisy” )</c:v>
                </c:pt>
                <c:pt idx="9">
                  <c:v> Інші речовини   </c:v>
                </c:pt>
              </c:strCache>
            </c:strRef>
          </c:cat>
          <c:val>
            <c:numRef>
              <c:f>Arkusz1!$C$2:$C$11</c:f>
              <c:numCache>
                <c:formatCode>0.0</c:formatCode>
                <c:ptCount val="10"/>
                <c:pt idx="0">
                  <c:v>3.2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0.3</c:v>
                </c:pt>
                <c:pt idx="7">
                  <c:v>0</c:v>
                </c:pt>
                <c:pt idx="8">
                  <c:v>0</c:v>
                </c:pt>
                <c:pt idx="9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09-4397-A0B0-AA0F5CD55A66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Львів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Препарати коноплі (маріхуана гашиш) </c:v>
                </c:pt>
                <c:pt idx="1">
                  <c:v>Амфетамін/ метамфітамін</c:v>
                </c:pt>
                <c:pt idx="2">
                  <c:v>Екстазі /MDMA</c:v>
                </c:pt>
                <c:pt idx="3">
                  <c:v>Кокаїн</c:v>
                </c:pt>
                <c:pt idx="4">
                  <c:v>LSD  чи інші галюциногени  </c:v>
                </c:pt>
                <c:pt idx="5">
                  <c:v> Героїн чи інші опіати  </c:v>
                </c:pt>
                <c:pt idx="6">
                  <c:v> Заспокійливі ліки в немедичних цілях (н/п еленіум, реланіум) </c:v>
                </c:pt>
                <c:pt idx="7">
                  <c:v> Синтетичні канабіоїди </c:v>
                </c:pt>
                <c:pt idx="8">
                  <c:v>Спайси  („Spaisy” )</c:v>
                </c:pt>
                <c:pt idx="9">
                  <c:v> Інші речовини   </c:v>
                </c:pt>
              </c:strCache>
            </c:strRef>
          </c:cat>
          <c:val>
            <c:numRef>
              <c:f>Arkusz1!$D$2:$D$11</c:f>
              <c:numCache>
                <c:formatCode>0.0</c:formatCode>
                <c:ptCount val="10"/>
                <c:pt idx="0">
                  <c:v>8</c:v>
                </c:pt>
                <c:pt idx="1">
                  <c:v>1.7</c:v>
                </c:pt>
                <c:pt idx="2">
                  <c:v>0.6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1.1000000000000001</c:v>
                </c:pt>
                <c:pt idx="7">
                  <c:v>0.3</c:v>
                </c:pt>
                <c:pt idx="8">
                  <c:v>0</c:v>
                </c:pt>
                <c:pt idx="9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09-4397-A0B0-AA0F5CD55A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9681536"/>
        <c:axId val="147057472"/>
      </c:barChart>
      <c:catAx>
        <c:axId val="396815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47057472"/>
        <c:crosses val="autoZero"/>
        <c:auto val="1"/>
        <c:lblAlgn val="ctr"/>
        <c:lblOffset val="100"/>
        <c:noMultiLvlLbl val="0"/>
      </c:catAx>
      <c:valAx>
        <c:axId val="147057472"/>
        <c:scaling>
          <c:orientation val="minMax"/>
        </c:scaling>
        <c:delete val="0"/>
        <c:axPos val="t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pl-PL"/>
          </a:p>
        </c:txPr>
        <c:crossAx val="39681536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2651870106552463"/>
          <c:y val="0.3898917172416631"/>
          <c:w val="0.26453569559872792"/>
          <c:h val="0.22021656551667379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22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92031885793065E-2"/>
          <c:y val="4.0306665230491381E-2"/>
          <c:w val="0.89672981847821209"/>
          <c:h val="0.840510213567134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Усього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Arkusz1!$B$2:$D$2</c:f>
              <c:numCache>
                <c:formatCode>General</c:formatCode>
                <c:ptCount val="3"/>
                <c:pt idx="0" formatCode="0.0">
                  <c:v>2.6</c:v>
                </c:pt>
                <c:pt idx="1">
                  <c:v>3.2</c:v>
                </c:pt>
                <c:pt idx="2" formatCode="0.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EE-4AC4-95B5-DF143A8D5D86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Чоловік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Arkusz1!$B$3:$D$3</c:f>
              <c:numCache>
                <c:formatCode>General</c:formatCode>
                <c:ptCount val="3"/>
                <c:pt idx="0" formatCode="0.0">
                  <c:v>3.9</c:v>
                </c:pt>
                <c:pt idx="1">
                  <c:v>5.5</c:v>
                </c:pt>
                <c:pt idx="2" formatCode="0.0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3D-40BA-99C8-AC9A19C93F49}"/>
            </c:ext>
          </c:extLst>
        </c:ser>
        <c:ser>
          <c:idx val="2"/>
          <c:order val="2"/>
          <c:tx>
            <c:strRef>
              <c:f>Arkusz1!$A$4</c:f>
              <c:strCache>
                <c:ptCount val="1"/>
                <c:pt idx="0">
                  <c:v>Жінкаa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Arkusz1!$B$4:$D$4</c:f>
              <c:numCache>
                <c:formatCode>General</c:formatCode>
                <c:ptCount val="3"/>
                <c:pt idx="0" formatCode="0.0">
                  <c:v>1.3</c:v>
                </c:pt>
                <c:pt idx="1">
                  <c:v>1.1000000000000001</c:v>
                </c:pt>
                <c:pt idx="2" formatCode="0.0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3D-40BA-99C8-AC9A19C93F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95"/>
        <c:axId val="163453440"/>
        <c:axId val="80932800"/>
      </c:barChart>
      <c:catAx>
        <c:axId val="16345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0932800"/>
        <c:crosses val="autoZero"/>
        <c:auto val="1"/>
        <c:lblAlgn val="ctr"/>
        <c:lblOffset val="100"/>
        <c:noMultiLvlLbl val="0"/>
      </c:catAx>
      <c:valAx>
        <c:axId val="809328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163453440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8.4079162250117426E-2"/>
          <c:y val="3.6420507697801169E-2"/>
          <c:w val="0.25245525701528421"/>
          <c:h val="0.25255007185794848"/>
        </c:manualLayout>
      </c:layout>
      <c:overlay val="0"/>
      <c:txPr>
        <a:bodyPr/>
        <a:lstStyle/>
        <a:p>
          <a:pPr>
            <a:defRPr sz="32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54367491254851"/>
          <c:y val="7.8602550603198151E-2"/>
          <c:w val="0.74374321375613084"/>
          <c:h val="0.921397379912663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Село або  хутір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Препарати коноплі (маріхуана гашиш) </c:v>
                </c:pt>
                <c:pt idx="1">
                  <c:v>Амфетамін/ метамфітамін</c:v>
                </c:pt>
                <c:pt idx="2">
                  <c:v>Екстазі /MDMA</c:v>
                </c:pt>
                <c:pt idx="3">
                  <c:v>Кокаїн</c:v>
                </c:pt>
                <c:pt idx="4">
                  <c:v>LSD  чи інші галюциногени  </c:v>
                </c:pt>
                <c:pt idx="5">
                  <c:v> Героїн чи інші опіати  </c:v>
                </c:pt>
                <c:pt idx="6">
                  <c:v> Заспокійливі ліки в немедичних цілях (н/п еленіум, реланіум) </c:v>
                </c:pt>
                <c:pt idx="7">
                  <c:v> Синтетичні канабіоїди </c:v>
                </c:pt>
                <c:pt idx="8">
                  <c:v>Спайси  („Spaisy” )</c:v>
                </c:pt>
                <c:pt idx="9">
                  <c:v> Інші речовини   </c:v>
                </c:pt>
              </c:strCache>
            </c:strRef>
          </c:cat>
          <c:val>
            <c:numRef>
              <c:f>Arkusz1!$B$2:$B$11</c:f>
              <c:numCache>
                <c:formatCode>###0.0</c:formatCode>
                <c:ptCount val="10"/>
                <c:pt idx="0">
                  <c:v>11.959594729711585</c:v>
                </c:pt>
                <c:pt idx="1">
                  <c:v>4.9940420697585051</c:v>
                </c:pt>
                <c:pt idx="2">
                  <c:v>4.3523924837167431</c:v>
                </c:pt>
                <c:pt idx="3">
                  <c:v>4.5779683282911723</c:v>
                </c:pt>
                <c:pt idx="4">
                  <c:v>4.3717602849803807</c:v>
                </c:pt>
                <c:pt idx="5">
                  <c:v>5.0215143419788477</c:v>
                </c:pt>
                <c:pt idx="6">
                  <c:v>13.619191576659635</c:v>
                </c:pt>
                <c:pt idx="7">
                  <c:v>3.5045348543641905</c:v>
                </c:pt>
                <c:pt idx="8">
                  <c:v>3.5045348543641905</c:v>
                </c:pt>
                <c:pt idx="9">
                  <c:v>3.7184720507072133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5A-4D1B-B858-7F43BCF749DD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Місто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Препарати коноплі (маріхуана гашиш) </c:v>
                </c:pt>
                <c:pt idx="1">
                  <c:v>Амфетамін/ метамфітамін</c:v>
                </c:pt>
                <c:pt idx="2">
                  <c:v>Екстазі /MDMA</c:v>
                </c:pt>
                <c:pt idx="3">
                  <c:v>Кокаїн</c:v>
                </c:pt>
                <c:pt idx="4">
                  <c:v>LSD  чи інші галюциногени  </c:v>
                </c:pt>
                <c:pt idx="5">
                  <c:v> Героїн чи інші опіати  </c:v>
                </c:pt>
                <c:pt idx="6">
                  <c:v> Заспокійливі ліки в немедичних цілях (н/п еленіум, реланіум) </c:v>
                </c:pt>
                <c:pt idx="7">
                  <c:v> Синтетичні канабіоїди </c:v>
                </c:pt>
                <c:pt idx="8">
                  <c:v>Спайси  („Spaisy” )</c:v>
                </c:pt>
                <c:pt idx="9">
                  <c:v> Інші речовини   </c:v>
                </c:pt>
              </c:strCache>
            </c:strRef>
          </c:cat>
          <c:val>
            <c:numRef>
              <c:f>Arkusz1!$C$2:$C$11</c:f>
              <c:numCache>
                <c:formatCode>###0.0</c:formatCode>
                <c:ptCount val="10"/>
                <c:pt idx="0">
                  <c:v>17.322059041563485</c:v>
                </c:pt>
                <c:pt idx="1">
                  <c:v>11.017111854137664</c:v>
                </c:pt>
                <c:pt idx="2">
                  <c:v>9.7422878501386982</c:v>
                </c:pt>
                <c:pt idx="3">
                  <c:v>8.8302960438200291</c:v>
                </c:pt>
                <c:pt idx="4">
                  <c:v>8.2133975608177714</c:v>
                </c:pt>
                <c:pt idx="5">
                  <c:v>8.8168042643118003</c:v>
                </c:pt>
                <c:pt idx="6">
                  <c:v>12.777633337166133</c:v>
                </c:pt>
                <c:pt idx="7">
                  <c:v>9.129124652663009</c:v>
                </c:pt>
                <c:pt idx="8">
                  <c:v>7.902117988299902</c:v>
                </c:pt>
                <c:pt idx="9">
                  <c:v>7.5737761346025572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8B-4EAD-8D48-724902EEEABA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Львів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Arkusz1!$A$2:$A$11</c:f>
              <c:strCache>
                <c:ptCount val="10"/>
                <c:pt idx="0">
                  <c:v>Препарати коноплі (маріхуана гашиш) </c:v>
                </c:pt>
                <c:pt idx="1">
                  <c:v>Амфетамін/ метамфітамін</c:v>
                </c:pt>
                <c:pt idx="2">
                  <c:v>Екстазі /MDMA</c:v>
                </c:pt>
                <c:pt idx="3">
                  <c:v>Кокаїн</c:v>
                </c:pt>
                <c:pt idx="4">
                  <c:v>LSD  чи інші галюциногени  </c:v>
                </c:pt>
                <c:pt idx="5">
                  <c:v> Героїн чи інші опіати  </c:v>
                </c:pt>
                <c:pt idx="6">
                  <c:v> Заспокійливі ліки в немедичних цілях (н/п еленіум, реланіум) </c:v>
                </c:pt>
                <c:pt idx="7">
                  <c:v> Синтетичні канабіоїди </c:v>
                </c:pt>
                <c:pt idx="8">
                  <c:v>Спайси  („Spaisy” )</c:v>
                </c:pt>
                <c:pt idx="9">
                  <c:v> Інші речовини   </c:v>
                </c:pt>
              </c:strCache>
            </c:strRef>
          </c:cat>
          <c:val>
            <c:numRef>
              <c:f>Arkusz1!$D$2:$D$11</c:f>
              <c:numCache>
                <c:formatCode>###0.0</c:formatCode>
                <c:ptCount val="10"/>
                <c:pt idx="0">
                  <c:v>19.399798599995101</c:v>
                </c:pt>
                <c:pt idx="1">
                  <c:v>8.738524340463842</c:v>
                </c:pt>
                <c:pt idx="2">
                  <c:v>6.6658500831691185</c:v>
                </c:pt>
                <c:pt idx="3">
                  <c:v>3.5476777072938228</c:v>
                </c:pt>
                <c:pt idx="4">
                  <c:v>6.8870553126881857</c:v>
                </c:pt>
                <c:pt idx="5">
                  <c:v>3.5573997462237057</c:v>
                </c:pt>
                <c:pt idx="6">
                  <c:v>17.29646332422206</c:v>
                </c:pt>
                <c:pt idx="7">
                  <c:v>5.3198966967208037</c:v>
                </c:pt>
                <c:pt idx="8">
                  <c:v>4.8296028450406494</c:v>
                </c:pt>
                <c:pt idx="9">
                  <c:v>4.6362401875729908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8B-4EAD-8D48-724902EEE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193051648"/>
        <c:axId val="100788480"/>
      </c:barChart>
      <c:catAx>
        <c:axId val="1930516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00788480"/>
        <c:crosses val="autoZero"/>
        <c:auto val="1"/>
        <c:lblAlgn val="ctr"/>
        <c:lblOffset val="100"/>
        <c:noMultiLvlLbl val="0"/>
      </c:catAx>
      <c:valAx>
        <c:axId val="100788480"/>
        <c:scaling>
          <c:orientation val="minMax"/>
        </c:scaling>
        <c:delete val="0"/>
        <c:axPos val="t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pl-PL"/>
          </a:p>
        </c:txPr>
        <c:crossAx val="193051648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4200711572644229"/>
          <c:y val="0.33772108848243676"/>
          <c:w val="0.24926853423477319"/>
          <c:h val="0.22021656551667379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22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67943662526523"/>
          <c:y val="5.1191177427324021E-2"/>
          <c:w val="0.86537514350257383"/>
          <c:h val="0.734752480332373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Чоловік</c:v>
                </c:pt>
              </c:strCache>
            </c:strRef>
          </c:tx>
          <c:spPr>
            <a:solidFill>
              <a:srgbClr val="FFC000"/>
            </a:solidFill>
            <a:ln w="25585">
              <a:noFill/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06E-4928-8FCA-124736558FAC}"/>
              </c:ext>
            </c:extLst>
          </c:dPt>
          <c:dLbls>
            <c:dLbl>
              <c:idx val="0"/>
              <c:layout>
                <c:manualLayout>
                  <c:x val="-5.2916114845115358E-3"/>
                  <c:y val="-5.032361975865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22718612928477"/>
                      <c:h val="0.275069937386038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06E-4928-8FCA-124736558FAC}"/>
                </c:ext>
              </c:extLst>
            </c:dLbl>
            <c:dLbl>
              <c:idx val="1"/>
              <c:layout>
                <c:manualLayout>
                  <c:x val="-9.2724715222696429E-4"/>
                  <c:y val="-3.9198344360963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6E-4928-8FCA-124736558FAC}"/>
                </c:ext>
              </c:extLst>
            </c:dLbl>
            <c:dLbl>
              <c:idx val="2"/>
              <c:layout>
                <c:manualLayout>
                  <c:x val="0"/>
                  <c:y val="-6.2526045192474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BB-40FE-9424-0C621A0C305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Arkusz1!$B$2:$D$2</c:f>
              <c:numCache>
                <c:formatCode>General</c:formatCode>
                <c:ptCount val="3"/>
                <c:pt idx="0">
                  <c:v>47.3</c:v>
                </c:pt>
                <c:pt idx="1">
                  <c:v>45.1</c:v>
                </c:pt>
                <c:pt idx="2">
                  <c:v>45.9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6E-4928-8FCA-124736558FAC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Жінкаa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6.7834325076507234E-3"/>
                  <c:y val="6.6992191277651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BB-40FE-9424-0C621A0C3055}"/>
                </c:ext>
              </c:extLst>
            </c:dLbl>
            <c:dLbl>
              <c:idx val="1"/>
              <c:layout>
                <c:manualLayout>
                  <c:x val="-3.3917162538253617E-3"/>
                  <c:y val="8.03906295331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BB-40FE-9424-0C621A0C3055}"/>
                </c:ext>
              </c:extLst>
            </c:dLbl>
            <c:dLbl>
              <c:idx val="2"/>
              <c:layout>
                <c:manualLayout>
                  <c:x val="0"/>
                  <c:y val="8.48567756183590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FBB-40FE-9424-0C621A0C3055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Arkusz1!$B$3:$D$3</c:f>
              <c:numCache>
                <c:formatCode>General</c:formatCode>
                <c:ptCount val="3"/>
                <c:pt idx="0">
                  <c:v>52.7</c:v>
                </c:pt>
                <c:pt idx="1">
                  <c:v>54.9</c:v>
                </c:pt>
                <c:pt idx="2">
                  <c:v>54.1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BB-40FE-9424-0C621A0C3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61893376"/>
        <c:axId val="81588736"/>
      </c:barChart>
      <c:catAx>
        <c:axId val="161893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1588736"/>
        <c:crosses val="autoZero"/>
        <c:auto val="1"/>
        <c:lblAlgn val="ctr"/>
        <c:lblOffset val="100"/>
        <c:noMultiLvlLbl val="0"/>
      </c:catAx>
      <c:valAx>
        <c:axId val="815887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61893376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8979384507654998"/>
          <c:y val="7.9211144968640262E-2"/>
          <c:w val="0.64915526235459353"/>
          <c:h val="0.13474714404024454"/>
        </c:manualLayout>
      </c:layout>
      <c:overlay val="0"/>
      <c:spPr>
        <a:solidFill>
          <a:schemeClr val="bg1">
            <a:lumMod val="95000"/>
          </a:schemeClr>
        </a:solidFill>
        <a:ln>
          <a:solidFill>
            <a:srgbClr val="000000"/>
          </a:solidFill>
        </a:ln>
      </c:spPr>
      <c:txPr>
        <a:bodyPr/>
        <a:lstStyle/>
        <a:p>
          <a:pPr>
            <a:defRPr sz="20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539954216973305E-2"/>
          <c:y val="5.4520390418534168E-2"/>
          <c:w val="0.89672981847821209"/>
          <c:h val="0.921397379912663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Усього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Arkusz1!$B$2:$B$4</c:f>
              <c:numCache>
                <c:formatCode>General</c:formatCode>
                <c:ptCount val="3"/>
                <c:pt idx="0">
                  <c:v>38.9</c:v>
                </c:pt>
                <c:pt idx="1">
                  <c:v>27.7</c:v>
                </c:pt>
                <c:pt idx="2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B8-482D-8B4D-4D8B62C41D4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3"/>
        <c:axId val="167647744"/>
        <c:axId val="81591616"/>
      </c:barChart>
      <c:catAx>
        <c:axId val="16764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591616"/>
        <c:crosses val="autoZero"/>
        <c:auto val="1"/>
        <c:lblAlgn val="ctr"/>
        <c:lblOffset val="100"/>
        <c:noMultiLvlLbl val="0"/>
      </c:catAx>
      <c:valAx>
        <c:axId val="81591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167647744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01027688634951"/>
          <c:y val="5.3497627139465126E-2"/>
          <c:w val="0.85798972311365052"/>
          <c:h val="0.7363386691207907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Вірю і відвідую релігійний заклад 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dLbl>
              <c:idx val="0"/>
              <c:layout>
                <c:manualLayout>
                  <c:x val="-7.7809981897436235E-3"/>
                  <c:y val="-0.145229372354674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CB-4EF2-8C86-64C7410C8D2F}"/>
                </c:ext>
              </c:extLst>
            </c:dLbl>
            <c:dLbl>
              <c:idx val="1"/>
              <c:layout>
                <c:manualLayout>
                  <c:x val="5.1871279008215724E-3"/>
                  <c:y val="-0.13177010599455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CB-4EF2-8C86-64C7410C8D2F}"/>
                </c:ext>
              </c:extLst>
            </c:dLbl>
            <c:dLbl>
              <c:idx val="2"/>
              <c:layout>
                <c:manualLayout>
                  <c:x val="2.5936252181130107E-2"/>
                  <c:y val="-0.10453974994297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CB-4EF2-8C86-64C7410C8D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Arkusz1!$B$2:$D$2</c:f>
              <c:numCache>
                <c:formatCode>0</c:formatCode>
                <c:ptCount val="3"/>
                <c:pt idx="0">
                  <c:v>72.5</c:v>
                </c:pt>
                <c:pt idx="1">
                  <c:v>60.3</c:v>
                </c:pt>
                <c:pt idx="2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92-459D-996E-5EEF3367D511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Вірю, але не відвідую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Arkusz1!$B$3:$D$3</c:f>
              <c:numCache>
                <c:formatCode>0</c:formatCode>
                <c:ptCount val="3"/>
                <c:pt idx="0">
                  <c:v>25.2</c:v>
                </c:pt>
                <c:pt idx="1">
                  <c:v>34.4</c:v>
                </c:pt>
                <c:pt idx="2">
                  <c:v>39.299999999999997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CB-4EF2-8C86-64C7410C8D2F}"/>
            </c:ext>
          </c:extLst>
        </c:ser>
        <c:ser>
          <c:idx val="2"/>
          <c:order val="2"/>
          <c:tx>
            <c:strRef>
              <c:f>Arkusz1!$A$4</c:f>
              <c:strCache>
                <c:ptCount val="1"/>
                <c:pt idx="0">
                  <c:v>Невіруюча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Arkusz1!$B$4:$D$4</c:f>
              <c:numCache>
                <c:formatCode>0</c:formatCode>
                <c:ptCount val="3"/>
                <c:pt idx="0">
                  <c:v>2.2000000000000002</c:v>
                </c:pt>
                <c:pt idx="1">
                  <c:v>5.3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CB-4EF2-8C86-64C7410C8D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3"/>
        <c:overlap val="100"/>
        <c:axId val="167699456"/>
        <c:axId val="157884992"/>
      </c:barChart>
      <c:catAx>
        <c:axId val="16769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57884992"/>
        <c:crosses val="autoZero"/>
        <c:auto val="1"/>
        <c:lblAlgn val="ctr"/>
        <c:lblOffset val="100"/>
        <c:noMultiLvlLbl val="0"/>
      </c:catAx>
      <c:valAx>
        <c:axId val="1578849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167699456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3234885666298515"/>
          <c:y val="0.55487220576822671"/>
          <c:w val="0.7198121777318861"/>
          <c:h val="0.26444753517452541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solidFill>
            <a:srgbClr val="000000"/>
          </a:solidFill>
        </a:ln>
      </c:spPr>
      <c:txPr>
        <a:bodyPr/>
        <a:lstStyle/>
        <a:p>
          <a:pPr>
            <a:defRPr sz="17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92031885793065E-2"/>
          <c:y val="4.3668122270742364E-3"/>
          <c:w val="0.89672981847821209"/>
          <c:h val="0.874936841112022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Усього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Arkusz1!$B$2:$B$4</c:f>
              <c:numCache>
                <c:formatCode>0.0</c:formatCode>
                <c:ptCount val="3"/>
                <c:pt idx="0">
                  <c:v>6.8478290000000008</c:v>
                </c:pt>
                <c:pt idx="1">
                  <c:v>4.6619510000000002</c:v>
                </c:pt>
                <c:pt idx="2">
                  <c:v>4.1803739999999996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A2-45DF-B764-9A6B651A5EB7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Чоловік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Arkusz1!$C$2:$C$4</c:f>
              <c:numCache>
                <c:formatCode>0.0</c:formatCode>
                <c:ptCount val="3"/>
                <c:pt idx="0">
                  <c:v>12.506672000000002</c:v>
                </c:pt>
                <c:pt idx="1">
                  <c:v>8.0542510000000007</c:v>
                </c:pt>
                <c:pt idx="2">
                  <c:v>5.948167999999999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A2-45DF-B764-9A6B651A5EB7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Жінкаa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Arkusz1!$D$2:$D$4</c:f>
              <c:numCache>
                <c:formatCode>0.0</c:formatCode>
                <c:ptCount val="3"/>
                <c:pt idx="0">
                  <c:v>1.778867</c:v>
                </c:pt>
                <c:pt idx="1">
                  <c:v>1.8767509999999998</c:v>
                </c:pt>
                <c:pt idx="2">
                  <c:v>2.6790919999999998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A2-45DF-B764-9A6B651A5E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1"/>
        <c:axId val="158051328"/>
        <c:axId val="157889600"/>
      </c:barChart>
      <c:catAx>
        <c:axId val="158051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57889600"/>
        <c:crosses val="autoZero"/>
        <c:auto val="1"/>
        <c:lblAlgn val="ctr"/>
        <c:lblOffset val="100"/>
        <c:noMultiLvlLbl val="0"/>
      </c:catAx>
      <c:valAx>
        <c:axId val="1578896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158051328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9983485852739635"/>
          <c:y val="2.7915249168193202E-2"/>
          <c:w val="0.28078300091181763"/>
          <c:h val="0.25573236382668513"/>
        </c:manualLayout>
      </c:layout>
      <c:overlay val="0"/>
      <c:spPr>
        <a:solidFill>
          <a:schemeClr val="bg1"/>
        </a:solidFill>
        <a:ln>
          <a:solidFill>
            <a:schemeClr val="accent1"/>
          </a:solidFill>
        </a:ln>
      </c:spPr>
      <c:txPr>
        <a:bodyPr/>
        <a:lstStyle/>
        <a:p>
          <a:pPr>
            <a:defRPr sz="28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67386021191799E-2"/>
          <c:y val="4.2467175110141371E-2"/>
          <c:w val="0.72323633596039494"/>
          <c:h val="0.851542983162132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Do 1,2 l.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Arkusz1!$B$2:$D$2</c:f>
              <c:numCache>
                <c:formatCode>General</c:formatCode>
                <c:ptCount val="3"/>
                <c:pt idx="0">
                  <c:v>42.9</c:v>
                </c:pt>
                <c:pt idx="1">
                  <c:v>45.7</c:v>
                </c:pt>
                <c:pt idx="2">
                  <c:v>46.2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A5-47FC-9C8C-56C71E584DB7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Pow. 1,2 do 6,0 l.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Arkusz1!$B$3:$D$3</c:f>
              <c:numCache>
                <c:formatCode>General</c:formatCode>
                <c:ptCount val="3"/>
                <c:pt idx="0">
                  <c:v>30.8</c:v>
                </c:pt>
                <c:pt idx="1">
                  <c:v>29.8</c:v>
                </c:pt>
                <c:pt idx="2">
                  <c:v>32.700000000000003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A5-47FC-9C8C-56C71E584DB7}"/>
            </c:ext>
          </c:extLst>
        </c:ser>
        <c:ser>
          <c:idx val="2"/>
          <c:order val="2"/>
          <c:tx>
            <c:strRef>
              <c:f>Arkusz1!$A$4</c:f>
              <c:strCache>
                <c:ptCount val="1"/>
                <c:pt idx="0">
                  <c:v>Pow. 6,0 do 12,0 l.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Arkusz1!$B$4:$D$4</c:f>
              <c:numCache>
                <c:formatCode>General</c:formatCode>
                <c:ptCount val="3"/>
                <c:pt idx="0">
                  <c:v>12.4</c:v>
                </c:pt>
                <c:pt idx="1">
                  <c:v>13.1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A5-47FC-9C8C-56C71E584DB7}"/>
            </c:ext>
          </c:extLst>
        </c:ser>
        <c:ser>
          <c:idx val="3"/>
          <c:order val="3"/>
          <c:tx>
            <c:strRef>
              <c:f>Arkusz1!$A$5</c:f>
              <c:strCache>
                <c:ptCount val="1"/>
                <c:pt idx="0">
                  <c:v>Pow. 12,0 l.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Arkusz1!$B$1:$D$1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Arkusz1!$B$5:$D$5</c:f>
              <c:numCache>
                <c:formatCode>General</c:formatCode>
                <c:ptCount val="3"/>
                <c:pt idx="0">
                  <c:v>13.9</c:v>
                </c:pt>
                <c:pt idx="1">
                  <c:v>11.4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A5-47FC-9C8C-56C71E584D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9"/>
        <c:axId val="196878848"/>
        <c:axId val="146870784"/>
      </c:barChart>
      <c:catAx>
        <c:axId val="196878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pl-PL"/>
          </a:p>
        </c:txPr>
        <c:crossAx val="146870784"/>
        <c:crosses val="autoZero"/>
        <c:auto val="1"/>
        <c:lblAlgn val="ctr"/>
        <c:lblOffset val="100"/>
        <c:noMultiLvlLbl val="0"/>
      </c:catAx>
      <c:valAx>
        <c:axId val="146870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6878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18078830815342"/>
          <c:y val="2.3170682734283625E-2"/>
          <c:w val="0.32481918926800818"/>
          <c:h val="0.44896601806100989"/>
        </c:manualLayout>
      </c:layout>
      <c:overlay val="0"/>
      <c:txPr>
        <a:bodyPr/>
        <a:lstStyle/>
        <a:p>
          <a:pPr>
            <a:defRPr sz="24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932397755262964E-2"/>
          <c:y val="3.2118536404453599E-2"/>
          <c:w val="0.73402236617075522"/>
          <c:h val="0.8783419668850036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пиво</c:v>
                </c:pt>
              </c:strCache>
            </c:strRef>
          </c:tx>
          <c:spPr>
            <a:solidFill>
              <a:srgbClr val="3366FF"/>
            </a:solidFill>
            <a:ln w="21299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Arkusz1!$B$2:$B$4</c:f>
              <c:numCache>
                <c:formatCode>0.0</c:formatCode>
                <c:ptCount val="3"/>
                <c:pt idx="0">
                  <c:v>23.1</c:v>
                </c:pt>
                <c:pt idx="1">
                  <c:v>19.2</c:v>
                </c:pt>
                <c:pt idx="2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6F-44C3-91E1-87571AB33856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 вино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Arkusz1!$C$2:$C$4</c:f>
              <c:numCache>
                <c:formatCode>0.0</c:formatCode>
                <c:ptCount val="3"/>
                <c:pt idx="0">
                  <c:v>28</c:v>
                </c:pt>
                <c:pt idx="1">
                  <c:v>22.3</c:v>
                </c:pt>
                <c:pt idx="2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6F-44C3-91E1-87571AB33856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горілка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Arkusz1!$A$2:$A$4</c:f>
              <c:strCache>
                <c:ptCount val="3"/>
                <c:pt idx="0">
                  <c:v>Село або  хутір</c:v>
                </c:pt>
                <c:pt idx="1">
                  <c:v>Місто</c:v>
                </c:pt>
                <c:pt idx="2">
                  <c:v>Львів</c:v>
                </c:pt>
              </c:strCache>
            </c:strRef>
          </c:cat>
          <c:val>
            <c:numRef>
              <c:f>Arkusz1!$D$2:$D$4</c:f>
              <c:numCache>
                <c:formatCode>0.0</c:formatCode>
                <c:ptCount val="3"/>
                <c:pt idx="0">
                  <c:v>48.9</c:v>
                </c:pt>
                <c:pt idx="1">
                  <c:v>58.5</c:v>
                </c:pt>
                <c:pt idx="2">
                  <c:v>41.6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6F-44C3-91E1-87571AB3385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24"/>
        <c:overlap val="100"/>
        <c:axId val="149388800"/>
        <c:axId val="167595392"/>
      </c:barChart>
      <c:catAx>
        <c:axId val="14938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67595392"/>
        <c:crosses val="autoZero"/>
        <c:auto val="1"/>
        <c:lblAlgn val="ctr"/>
        <c:lblOffset val="100"/>
        <c:noMultiLvlLbl val="0"/>
      </c:catAx>
      <c:valAx>
        <c:axId val="1675953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49388800"/>
        <c:crosses val="autoZero"/>
        <c:crossBetween val="between"/>
      </c:valAx>
      <c:spPr>
        <a:noFill/>
        <a:ln w="21299">
          <a:noFill/>
        </a:ln>
      </c:spPr>
    </c:plotArea>
    <c:legend>
      <c:legendPos val="r"/>
      <c:layout>
        <c:manualLayout>
          <c:xMode val="edge"/>
          <c:yMode val="edge"/>
          <c:x val="0.81927869223664418"/>
          <c:y val="3.5164974219098352E-2"/>
          <c:w val="0.17169705561864504"/>
          <c:h val="0.33146192102745187"/>
        </c:manualLayout>
      </c:layout>
      <c:overlay val="0"/>
      <c:spPr>
        <a:solidFill>
          <a:schemeClr val="bg1"/>
        </a:solidFill>
        <a:ln w="2662">
          <a:solidFill>
            <a:schemeClr val="tx1"/>
          </a:solidFill>
        </a:ln>
      </c:spPr>
      <c:txPr>
        <a:bodyPr/>
        <a:lstStyle/>
        <a:p>
          <a:pPr>
            <a:defRPr sz="2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0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92031885793065E-2"/>
          <c:y val="4.3668122270742364E-3"/>
          <c:w val="0.89672981847821209"/>
          <c:h val="0.921397379912663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Село або  хутір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горілка</c:v>
                </c:pt>
                <c:pt idx="1">
                  <c:v> вино</c:v>
                </c:pt>
                <c:pt idx="2">
                  <c:v>домашнє вино</c:v>
                </c:pt>
                <c:pt idx="3">
                  <c:v>пиво</c:v>
                </c:pt>
                <c:pt idx="4">
                  <c:v>алкогольні напої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25</c:v>
                </c:pt>
                <c:pt idx="1">
                  <c:v>13</c:v>
                </c:pt>
                <c:pt idx="2">
                  <c:v>13</c:v>
                </c:pt>
                <c:pt idx="3">
                  <c:v>33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00-4142-8A5F-5BD22EC8DF1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Місто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горілка</c:v>
                </c:pt>
                <c:pt idx="1">
                  <c:v> вино</c:v>
                </c:pt>
                <c:pt idx="2">
                  <c:v>домашнє вино</c:v>
                </c:pt>
                <c:pt idx="3">
                  <c:v>пиво</c:v>
                </c:pt>
                <c:pt idx="4">
                  <c:v>алкогольні напої</c:v>
                </c:pt>
              </c:strCache>
            </c:strRef>
          </c:cat>
          <c:val>
            <c:numRef>
              <c:f>Arkusz1!$C$2:$C$6</c:f>
              <c:numCache>
                <c:formatCode>General</c:formatCode>
                <c:ptCount val="5"/>
                <c:pt idx="0">
                  <c:v>19</c:v>
                </c:pt>
                <c:pt idx="1">
                  <c:v>11</c:v>
                </c:pt>
                <c:pt idx="2">
                  <c:v>15</c:v>
                </c:pt>
                <c:pt idx="3">
                  <c:v>25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5B-4610-96F5-DADDC0B3927E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Львів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Arkusz1!$A$2:$A$6</c:f>
              <c:strCache>
                <c:ptCount val="5"/>
                <c:pt idx="0">
                  <c:v>горілка</c:v>
                </c:pt>
                <c:pt idx="1">
                  <c:v> вино</c:v>
                </c:pt>
                <c:pt idx="2">
                  <c:v>домашнє вино</c:v>
                </c:pt>
                <c:pt idx="3">
                  <c:v>пиво</c:v>
                </c:pt>
                <c:pt idx="4">
                  <c:v>алкогольні напої</c:v>
                </c:pt>
              </c:strCache>
            </c:strRef>
          </c:cat>
          <c:val>
            <c:numRef>
              <c:f>Arkusz1!$D$2:$D$6</c:f>
              <c:numCache>
                <c:formatCode>General</c:formatCode>
                <c:ptCount val="5"/>
                <c:pt idx="0">
                  <c:v>15</c:v>
                </c:pt>
                <c:pt idx="1">
                  <c:v>12</c:v>
                </c:pt>
                <c:pt idx="2">
                  <c:v>10</c:v>
                </c:pt>
                <c:pt idx="3">
                  <c:v>28</c:v>
                </c:pt>
                <c:pt idx="4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5B-4610-96F5-DADDC0B392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3"/>
        <c:axId val="158198272"/>
        <c:axId val="168155328"/>
      </c:barChart>
      <c:catAx>
        <c:axId val="158198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68155328"/>
        <c:crosses val="autoZero"/>
        <c:auto val="1"/>
        <c:lblAlgn val="ctr"/>
        <c:lblOffset val="100"/>
        <c:noMultiLvlLbl val="0"/>
      </c:catAx>
      <c:valAx>
        <c:axId val="168155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158198272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5.698008875400306E-2"/>
          <c:y val="2.9275129356116196E-2"/>
          <c:w val="0.35675817439723723"/>
          <c:h val="0.35839731344980891"/>
        </c:manualLayout>
      </c:layout>
      <c:overlay val="0"/>
      <c:txPr>
        <a:bodyPr/>
        <a:lstStyle/>
        <a:p>
          <a:pPr>
            <a:defRPr sz="28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92031885793065E-2"/>
          <c:y val="4.3668122270742364E-3"/>
          <c:w val="0.89672981847821209"/>
          <c:h val="0.921397379912663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Село або  хутір</c:v>
                </c:pt>
              </c:strCache>
            </c:strRef>
          </c:tx>
          <c:spPr>
            <a:solidFill>
              <a:srgbClr val="0000FF"/>
            </a:solidFill>
            <a:ln w="25585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горілка</c:v>
                </c:pt>
                <c:pt idx="1">
                  <c:v> вино</c:v>
                </c:pt>
                <c:pt idx="2">
                  <c:v>домашнє вино</c:v>
                </c:pt>
                <c:pt idx="3">
                  <c:v>пиво</c:v>
                </c:pt>
              </c:strCache>
            </c:strRef>
          </c:cat>
          <c:val>
            <c:numRef>
              <c:f>Arkusz1!$B$2:$B$5</c:f>
              <c:numCache>
                <c:formatCode>0.0</c:formatCode>
                <c:ptCount val="4"/>
                <c:pt idx="0">
                  <c:v>12.43</c:v>
                </c:pt>
                <c:pt idx="1">
                  <c:v>5.72</c:v>
                </c:pt>
                <c:pt idx="2">
                  <c:v>4.3899999999999997</c:v>
                </c:pt>
                <c:pt idx="3">
                  <c:v>3.39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00-4142-8A5F-5BD22EC8DF1B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Місто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горілка</c:v>
                </c:pt>
                <c:pt idx="1">
                  <c:v> вино</c:v>
                </c:pt>
                <c:pt idx="2">
                  <c:v>домашнє вино</c:v>
                </c:pt>
                <c:pt idx="3">
                  <c:v>пиво</c:v>
                </c:pt>
              </c:strCache>
            </c:strRef>
          </c:cat>
          <c:val>
            <c:numRef>
              <c:f>Arkusz1!$C$2:$C$5</c:f>
              <c:numCache>
                <c:formatCode>0.0</c:formatCode>
                <c:ptCount val="4"/>
                <c:pt idx="0">
                  <c:v>11.49</c:v>
                </c:pt>
                <c:pt idx="1">
                  <c:v>4.17</c:v>
                </c:pt>
                <c:pt idx="2">
                  <c:v>3.98</c:v>
                </c:pt>
                <c:pt idx="3">
                  <c:v>2.93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85-4CEA-AF3D-CD4AFE1C8DDF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Львів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Arkusz1!$A$2:$A$5</c:f>
              <c:strCache>
                <c:ptCount val="4"/>
                <c:pt idx="0">
                  <c:v>горілка</c:v>
                </c:pt>
                <c:pt idx="1">
                  <c:v> вино</c:v>
                </c:pt>
                <c:pt idx="2">
                  <c:v>домашнє вино</c:v>
                </c:pt>
                <c:pt idx="3">
                  <c:v>пиво</c:v>
                </c:pt>
              </c:strCache>
            </c:strRef>
          </c:cat>
          <c:val>
            <c:numRef>
              <c:f>Arkusz1!$D$2:$D$5</c:f>
              <c:numCache>
                <c:formatCode>0.0</c:formatCode>
                <c:ptCount val="4"/>
                <c:pt idx="0">
                  <c:v>8.34</c:v>
                </c:pt>
                <c:pt idx="1">
                  <c:v>3.7</c:v>
                </c:pt>
                <c:pt idx="2">
                  <c:v>3.57</c:v>
                </c:pt>
                <c:pt idx="3">
                  <c:v>3.07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85-4CEA-AF3D-CD4AFE1C8D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3"/>
        <c:axId val="82175488"/>
        <c:axId val="167604160"/>
      </c:barChart>
      <c:catAx>
        <c:axId val="8217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67604160"/>
        <c:crosses val="autoZero"/>
        <c:auto val="1"/>
        <c:lblAlgn val="ctr"/>
        <c:lblOffset val="100"/>
        <c:noMultiLvlLbl val="0"/>
      </c:catAx>
      <c:valAx>
        <c:axId val="16760416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pl-PL"/>
          </a:p>
        </c:txPr>
        <c:crossAx val="82175488"/>
        <c:crosses val="autoZero"/>
        <c:crossBetween val="between"/>
      </c:valAx>
      <c:spPr>
        <a:noFill/>
        <a:ln w="3198">
          <a:solidFill>
            <a:srgbClr val="000000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58924348723097297"/>
          <c:y val="4.2187568628918259E-2"/>
          <c:w val="0.35675817439723723"/>
          <c:h val="0.35839731344980891"/>
        </c:manualLayout>
      </c:layout>
      <c:overlay val="0"/>
      <c:txPr>
        <a:bodyPr/>
        <a:lstStyle/>
        <a:p>
          <a:pPr>
            <a:defRPr sz="2800"/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3"/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 CE" charset="-18"/>
                <a:cs typeface="+mn-cs"/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CE" charset="-18"/>
                <a:cs typeface="+mn-cs"/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 CE" charset="-18"/>
                <a:cs typeface="+mn-cs"/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216E85C-8066-420C-9EE1-3CA1A57E78DB}" type="slidenum">
              <a:rPr lang="pl-PL" altLang="en-US"/>
              <a:pPr>
                <a:defRPr/>
              </a:pPr>
              <a:t>‹#›</a:t>
            </a:fld>
            <a:endParaRPr lang="pl-PL" altLang="en-US">
              <a:latin typeface="Arial CE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37474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 CE" charset="-18"/>
                <a:cs typeface="+mn-cs"/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CE" charset="-18"/>
                <a:cs typeface="+mn-cs"/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710"/>
            <a:ext cx="5438775" cy="446651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noProof="0"/>
              <a:t>Kliknij, aby edytowaæ style wzorca tekstu</a:t>
            </a:r>
          </a:p>
          <a:p>
            <a:pPr lvl="1"/>
            <a:r>
              <a:rPr lang="pl-PL" altLang="en-US" noProof="0"/>
              <a:t>Drugi poziom</a:t>
            </a:r>
          </a:p>
          <a:p>
            <a:pPr lvl="2"/>
            <a:r>
              <a:rPr lang="pl-PL" altLang="en-US" noProof="0"/>
              <a:t>Trzeci poziom</a:t>
            </a:r>
          </a:p>
          <a:p>
            <a:pPr lvl="3"/>
            <a:r>
              <a:rPr lang="pl-PL" altLang="en-US" noProof="0"/>
              <a:t>Czwarty poziom</a:t>
            </a:r>
          </a:p>
          <a:p>
            <a:pPr lvl="4"/>
            <a:r>
              <a:rPr lang="pl-PL" altLang="en-US" noProof="0"/>
              <a:t>Pi¹ty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 CE" charset="-18"/>
                <a:cs typeface="+mn-cs"/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FB2D9C6-BD2A-4044-A6DF-1E43B5E1A5FB}" type="slidenum">
              <a:rPr lang="pl-PL" altLang="en-US"/>
              <a:pPr>
                <a:defRPr/>
              </a:pPr>
              <a:t>‹#›</a:t>
            </a:fld>
            <a:endParaRPr lang="pl-PL" altLang="en-US">
              <a:latin typeface="Arial CE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30844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6" descr="RARHA_P1_imagemPPTcap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3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8" descr="RARHA_P1_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0" y="6199188"/>
            <a:ext cx="2417763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11" descr="EU_flag_and_co-funded_by_health_programme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91263"/>
            <a:ext cx="1731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  <a:endParaRPr lang="pt-PT" dirty="0"/>
          </a:p>
        </p:txBody>
      </p:sp>
      <p:sp>
        <p:nvSpPr>
          <p:cNvPr id="11" name="Marcador de Posição da Imagem 10"/>
          <p:cNvSpPr>
            <a:spLocks noGrp="1"/>
          </p:cNvSpPr>
          <p:nvPr>
            <p:ph type="pic" sz="quarter" idx="14"/>
          </p:nvPr>
        </p:nvSpPr>
        <p:spPr>
          <a:xfrm>
            <a:off x="3203848" y="6237312"/>
            <a:ext cx="2664296" cy="476672"/>
          </a:xfrm>
        </p:spPr>
        <p:txBody>
          <a:bodyPr rtlCol="0">
            <a:normAutofit/>
          </a:bodyPr>
          <a:lstStyle>
            <a:lvl1pPr algn="ct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pt-PT" noProof="0"/>
          </a:p>
        </p:txBody>
      </p:sp>
      <p:sp>
        <p:nvSpPr>
          <p:cNvPr id="8" name="Marcador de Posição da Data 3"/>
          <p:cNvSpPr>
            <a:spLocks noGrp="1"/>
          </p:cNvSpPr>
          <p:nvPr>
            <p:ph type="dt" sz="half" idx="15"/>
          </p:nvPr>
        </p:nvSpPr>
        <p:spPr>
          <a:xfrm>
            <a:off x="3563938" y="5661025"/>
            <a:ext cx="2133600" cy="365125"/>
          </a:xfrm>
        </p:spPr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 CE" charset="-18"/>
              </a:defRPr>
            </a:lvl1pPr>
          </a:lstStyle>
          <a:p>
            <a:pPr>
              <a:defRPr/>
            </a:pPr>
            <a:fld id="{D24E8D56-E07E-4575-B2C4-FAE9D18C7E4D}" type="datetime1">
              <a:rPr lang="pt-PT"/>
              <a:pPr>
                <a:defRPr/>
              </a:pPr>
              <a:t>04/12/2021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852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2B2C2F60-9CBD-4EA7-AD1C-07EF80126C4D}" type="datetime1">
              <a:rPr lang="pt-PT"/>
              <a:pPr>
                <a:defRPr/>
              </a:pPr>
              <a:t>04/12/2021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D272B050-BCCD-45FE-BC27-A45636E805B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6654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2D387C19-77F3-47C0-860E-F718375010F3}" type="datetime1">
              <a:rPr lang="pt-PT"/>
              <a:pPr>
                <a:defRPr/>
              </a:pPr>
              <a:t>04/12/2021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9E3154A9-CC58-4FF5-9E0B-B1AE38B099E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446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32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668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98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797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252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343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03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1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6" descr="RARHA_P1_imagemPPTconteud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4"/>
          <a:stretch>
            <a:fillRect/>
          </a:stretch>
        </p:blipFill>
        <p:spPr bwMode="auto">
          <a:xfrm>
            <a:off x="0" y="601663"/>
            <a:ext cx="914400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Clique para editar o estilo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3"/>
          </p:nvPr>
        </p:nvSpPr>
        <p:spPr>
          <a:xfrm>
            <a:off x="179388" y="692697"/>
            <a:ext cx="8785100" cy="561662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PT" dirty="0"/>
              <a:t>Clique para editar os estilos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11" name="Marcador de Posição da Imagem 10"/>
          <p:cNvSpPr>
            <a:spLocks noGrp="1"/>
          </p:cNvSpPr>
          <p:nvPr>
            <p:ph type="pic" sz="quarter" idx="14"/>
          </p:nvPr>
        </p:nvSpPr>
        <p:spPr>
          <a:xfrm>
            <a:off x="755576" y="6381328"/>
            <a:ext cx="2016224" cy="476672"/>
          </a:xfrm>
        </p:spPr>
        <p:txBody>
          <a:bodyPr rtlCol="0">
            <a:normAutofit/>
          </a:bodyPr>
          <a:lstStyle>
            <a:lvl1pPr algn="ct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endParaRPr lang="pt-PT" noProof="0"/>
          </a:p>
        </p:txBody>
      </p:sp>
      <p:sp>
        <p:nvSpPr>
          <p:cNvPr id="6" name="Marcador de Posição da Data 3"/>
          <p:cNvSpPr>
            <a:spLocks noGrp="1"/>
          </p:cNvSpPr>
          <p:nvPr>
            <p:ph type="dt" sz="half" idx="15"/>
          </p:nvPr>
        </p:nvSpPr>
        <p:spPr>
          <a:xfrm>
            <a:off x="7334250" y="6597650"/>
            <a:ext cx="838200" cy="2603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A3D89C34-800D-42AE-8DC0-BF22153D305E}" type="datetime1">
              <a:rPr lang="pt-PT"/>
              <a:pPr>
                <a:defRPr/>
              </a:pPr>
              <a:t>04/12/2021</a:t>
            </a:fld>
            <a:endParaRPr lang="pt-PT"/>
          </a:p>
        </p:txBody>
      </p:sp>
      <p:sp>
        <p:nvSpPr>
          <p:cNvPr id="7" name="Marcador de Posição do Rodapé 4"/>
          <p:cNvSpPr>
            <a:spLocks noGrp="1"/>
          </p:cNvSpPr>
          <p:nvPr>
            <p:ph type="ftr" sz="quarter" idx="16"/>
          </p:nvPr>
        </p:nvSpPr>
        <p:spPr>
          <a:xfrm>
            <a:off x="2843213" y="6597650"/>
            <a:ext cx="4392612" cy="2603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</a:p>
        </p:txBody>
      </p:sp>
      <p:sp>
        <p:nvSpPr>
          <p:cNvPr id="8" name="Marcador de Posição do Número do Diapositivo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FCC0553C-6524-4A40-9B02-C3D8638C9FD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2067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103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863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1074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650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0601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30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4088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0511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4789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84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 descr="RARHA_P1_imagemPPTcap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3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8" descr="RARHA_P1_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0" y="6199188"/>
            <a:ext cx="2417763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2924944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142475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5030788" y="6597650"/>
            <a:ext cx="836612" cy="2603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6348D061-63B3-4FBC-AC83-6D6FB560523F}" type="datetime1">
              <a:rPr lang="pt-PT"/>
              <a:pPr>
                <a:defRPr/>
              </a:pPr>
              <a:t>04/12/2021</a:t>
            </a:fld>
            <a:endParaRPr lang="pt-PT" dirty="0"/>
          </a:p>
        </p:txBody>
      </p:sp>
      <p:sp>
        <p:nvSpPr>
          <p:cNvPr id="7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107950" y="6597650"/>
            <a:ext cx="4751388" cy="2603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</a:p>
        </p:txBody>
      </p:sp>
      <p:sp>
        <p:nvSpPr>
          <p:cNvPr id="8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011863" y="6597650"/>
            <a:ext cx="720725" cy="2603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00090967-0F34-474E-B99E-29E9FE1A234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7478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5882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215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94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6E5-E2D3-4807-A45B-E0D55360EC6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B3CC8-C1C2-4DB4-8AD6-1B24539A2A3B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11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DA7338E6-6E8D-4B9C-8D08-FAC5047F9D36}" type="datetime1">
              <a:rPr lang="pt-PT"/>
              <a:pPr>
                <a:defRPr/>
              </a:pPr>
              <a:t>04/12/2021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E5FE97C1-A2CB-4E22-A172-0094F092B96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21241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08C0564A-998E-4D73-B6BF-D24ECD1D63E7}" type="datetime1">
              <a:rPr lang="pt-PT"/>
              <a:pPr>
                <a:defRPr/>
              </a:pPr>
              <a:t>04/12/2021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5000EFC6-B49A-41E2-980A-A2E0CCA0DD3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2804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5"/>
          <p:cNvSpPr/>
          <p:nvPr userDrawn="1"/>
        </p:nvSpPr>
        <p:spPr>
          <a:xfrm>
            <a:off x="7235825" y="0"/>
            <a:ext cx="1908175" cy="620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>
              <a:solidFill>
                <a:prstClr val="white"/>
              </a:solidFill>
            </a:endParaRPr>
          </a:p>
        </p:txBody>
      </p:sp>
      <p:pic>
        <p:nvPicPr>
          <p:cNvPr id="4" name="Imagem 6" descr="RARHA_P1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4508500"/>
            <a:ext cx="5975350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15" descr="ba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16" descr="EU_flag_and_co-funded_by_health_programme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291263"/>
            <a:ext cx="173196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6861448" cy="576064"/>
          </a:xfrm>
        </p:spPr>
        <p:txBody>
          <a:bodyPr/>
          <a:lstStyle>
            <a:lvl1pPr algn="ctr">
              <a:defRPr/>
            </a:lvl1pPr>
          </a:lstStyle>
          <a:p>
            <a:r>
              <a:rPr lang="pt-PT" dirty="0"/>
              <a:t>Clique para editar o estilo</a:t>
            </a:r>
          </a:p>
        </p:txBody>
      </p:sp>
    </p:spTree>
    <p:extLst>
      <p:ext uri="{BB962C8B-B14F-4D97-AF65-F5344CB8AC3E}">
        <p14:creationId xmlns:p14="http://schemas.microsoft.com/office/powerpoint/2010/main" val="202026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747095A6-FB3A-4B5D-9B15-42B388B1A11C}" type="datetime1">
              <a:rPr lang="pt-PT"/>
              <a:pPr>
                <a:defRPr/>
              </a:pPr>
              <a:t>04/12/2021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94E00634-9EE9-4204-95E4-31B49F5F728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2863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AE70346C-F02A-428F-B152-FAA91D635345}" type="datetime1">
              <a:rPr lang="pt-PT"/>
              <a:pPr>
                <a:defRPr/>
              </a:pPr>
              <a:t>04/12/2021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252B502E-1BC5-4ABA-B385-874F7292814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2046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3533BE5F-7E61-4439-AEEA-6E923F5C8BFF}" type="datetime1">
              <a:rPr lang="pt-PT"/>
              <a:pPr>
                <a:defRPr/>
              </a:pPr>
              <a:t>04/12/2021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 CE" charset="-18"/>
              </a:defRPr>
            </a:lvl1pPr>
          </a:lstStyle>
          <a:p>
            <a:pPr>
              <a:defRPr/>
            </a:pPr>
            <a:fld id="{623ECD0F-D7B7-47C4-82F8-0924699EC76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957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158750" y="130175"/>
            <a:ext cx="68611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 estilo</a:t>
            </a:r>
          </a:p>
        </p:txBody>
      </p:sp>
      <p:sp>
        <p:nvSpPr>
          <p:cNvPr id="14339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179388" y="692150"/>
            <a:ext cx="8785225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7235825" y="6597650"/>
            <a:ext cx="865188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F5BAA"/>
                </a:solidFill>
                <a:latin typeface="Corbel"/>
                <a:cs typeface="+mn-cs"/>
              </a:defRPr>
            </a:lvl1pPr>
          </a:lstStyle>
          <a:p>
            <a:pPr>
              <a:defRPr/>
            </a:pPr>
            <a:fld id="{46DA3108-929F-4598-ABD0-026DCCA7D8CB}" type="datetime1">
              <a:rPr lang="pt-PT"/>
              <a:pPr>
                <a:defRPr/>
              </a:pPr>
              <a:t>04/12/2021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771775" y="6597650"/>
            <a:ext cx="4321175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F5BAA"/>
                </a:solidFill>
                <a:latin typeface="Corbel"/>
                <a:cs typeface="+mn-cs"/>
              </a:defRPr>
            </a:lvl1pPr>
          </a:lstStyle>
          <a:p>
            <a:pPr>
              <a:defRPr/>
            </a:pPr>
            <a:r>
              <a:rPr lang="pt-PT"/>
              <a:t>title of the presentation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243888" y="6597650"/>
            <a:ext cx="720725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F5BAA"/>
                </a:solidFill>
                <a:latin typeface="Corbel"/>
                <a:cs typeface="+mn-cs"/>
              </a:defRPr>
            </a:lvl1pPr>
          </a:lstStyle>
          <a:p>
            <a:pPr>
              <a:defRPr/>
            </a:pPr>
            <a:fld id="{B93C7B59-7278-4F67-8EF1-98F4C0FD42F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Nyala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Nyala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Nyala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Nyala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Nyala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Nyala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Nyala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Nyala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9B656E5-E2D3-4807-A45B-E0D55360EC6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12/4/2021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89B3CC8-C1C2-4DB4-8AD6-1B24539A2A3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173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9B656E5-E2D3-4807-A45B-E0D55360EC6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12/4/2021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89B3CC8-C1C2-4DB4-8AD6-1B24539A2A3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606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223224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pl-PL" sz="3200" b="1" dirty="0"/>
              <a:t>Picie alkoholu i używanie innych substancji psychoaktywnych w obwodzie lwowskim – wyniki badań ankietowych na próbie reprezentatywnej 18+</a:t>
            </a:r>
            <a:endParaRPr lang="en-US" sz="32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3384" y="4005064"/>
            <a:ext cx="6917232" cy="1656184"/>
          </a:xfrm>
        </p:spPr>
        <p:txBody>
          <a:bodyPr>
            <a:noAutofit/>
          </a:bodyPr>
          <a:lstStyle/>
          <a:p>
            <a:r>
              <a:rPr lang="pl-PL" sz="2000" dirty="0"/>
              <a:t>„Konferencja prezentująca wyniki badań „mokotowskich” przeprowadzonych w Warszawie i na Ukrainie oraz </a:t>
            </a:r>
          </a:p>
          <a:p>
            <a:r>
              <a:rPr lang="pl-PL" sz="2000" dirty="0"/>
              <a:t>wymianę doświadczeń w zakresie lokalnych strategii profilaktyki i rozwiązywania problemów alkoholowych”</a:t>
            </a:r>
          </a:p>
          <a:p>
            <a:r>
              <a:rPr lang="en-US" sz="2000" dirty="0"/>
              <a:t>8</a:t>
            </a:r>
            <a:r>
              <a:rPr lang="pl-PL" sz="2000" dirty="0"/>
              <a:t>-9</a:t>
            </a:r>
            <a:r>
              <a:rPr lang="en-US" sz="2000" dirty="0"/>
              <a:t> </a:t>
            </a:r>
            <a:r>
              <a:rPr lang="pl-PL" sz="2000" dirty="0"/>
              <a:t>grudnia</a:t>
            </a:r>
            <a:r>
              <a:rPr lang="en-US" sz="2000" dirty="0"/>
              <a:t> 202</a:t>
            </a:r>
            <a:r>
              <a:rPr lang="pl-PL" sz="2000" dirty="0"/>
              <a:t>1</a:t>
            </a:r>
            <a:r>
              <a:rPr lang="en-US" sz="2000" dirty="0"/>
              <a:t> r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179512" y="99916"/>
            <a:ext cx="4392488" cy="167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ts val="3000"/>
              </a:lnSpc>
              <a:spcAft>
                <a:spcPts val="0"/>
              </a:spcAft>
            </a:pPr>
            <a:r>
              <a:rPr lang="pl-PL" sz="2800" dirty="0"/>
              <a:t>Janusz Sierosławski</a:t>
            </a:r>
          </a:p>
          <a:p>
            <a:pPr fontAlgn="auto">
              <a:lnSpc>
                <a:spcPts val="3000"/>
              </a:lnSpc>
              <a:spcAft>
                <a:spcPts val="0"/>
              </a:spcAft>
            </a:pPr>
            <a:r>
              <a:rPr lang="pl-PL" sz="2800" dirty="0"/>
              <a:t>Instytut Psychiatrii i Neurologii </a:t>
            </a:r>
          </a:p>
          <a:p>
            <a:pPr fontAlgn="auto">
              <a:lnSpc>
                <a:spcPts val="3000"/>
              </a:lnSpc>
              <a:spcAft>
                <a:spcPts val="0"/>
              </a:spcAft>
            </a:pPr>
            <a:r>
              <a:rPr lang="pl-PL" sz="2800" dirty="0"/>
              <a:t>Warszawa</a:t>
            </a:r>
            <a:endParaRPr lang="en-US" sz="2800" dirty="0"/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853767"/>
            <a:ext cx="720080" cy="77269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214" y="5971841"/>
            <a:ext cx="567690" cy="651510"/>
          </a:xfrm>
          <a:prstGeom prst="rect">
            <a:avLst/>
          </a:prstGeom>
        </p:spPr>
      </p:pic>
      <p:sp>
        <p:nvSpPr>
          <p:cNvPr id="8" name="Tytuł 1"/>
          <p:cNvSpPr txBox="1">
            <a:spLocks/>
          </p:cNvSpPr>
          <p:nvPr/>
        </p:nvSpPr>
        <p:spPr>
          <a:xfrm>
            <a:off x="4572000" y="89004"/>
            <a:ext cx="4392488" cy="1683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ts val="3000"/>
              </a:lnSpc>
              <a:spcAft>
                <a:spcPts val="0"/>
              </a:spcAft>
            </a:pPr>
            <a:r>
              <a:rPr lang="pl-PL" sz="2800" dirty="0"/>
              <a:t>Halina </a:t>
            </a:r>
            <a:r>
              <a:rPr lang="pl-PL" sz="2800" dirty="0" err="1"/>
              <a:t>Herasym</a:t>
            </a:r>
            <a:endParaRPr lang="pl-PL" sz="2800" dirty="0"/>
          </a:p>
          <a:p>
            <a:pPr fontAlgn="auto">
              <a:lnSpc>
                <a:spcPts val="3000"/>
              </a:lnSpc>
              <a:spcAft>
                <a:spcPts val="0"/>
              </a:spcAft>
            </a:pPr>
            <a:r>
              <a:rPr lang="pl-PL" sz="2800" dirty="0"/>
              <a:t>Narodowy Uniwersytet "Politechnika Lwowska" Lwów</a:t>
            </a:r>
            <a:endParaRPr lang="en-US" sz="2800" dirty="0"/>
          </a:p>
        </p:txBody>
      </p:sp>
      <p:pic>
        <p:nvPicPr>
          <p:cNvPr id="9" name="Obraz 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9" b="7006"/>
          <a:stretch/>
        </p:blipFill>
        <p:spPr bwMode="auto">
          <a:xfrm>
            <a:off x="932012" y="5856876"/>
            <a:ext cx="2164003" cy="766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15" descr="Logo_BO_MZ_RGB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12" y="5998397"/>
            <a:ext cx="1189355" cy="66484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1" name="Obraz 1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6050263"/>
            <a:ext cx="1419225" cy="494665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3707904" y="5856876"/>
            <a:ext cx="2664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i="1" dirty="0"/>
              <a:t>Zadanie finansowane ze środków Funduszu Rozwiązywania Problemów Hazardowych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03759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/>
          </p:nvPr>
        </p:nvSpPr>
        <p:spPr bwMode="auto">
          <a:xfrm>
            <a:off x="158750" y="130174"/>
            <a:ext cx="8733730" cy="99457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algn="l"/>
            <a:r>
              <a:rPr lang="pl-PL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Incydentalne picie nadmierne (</a:t>
            </a:r>
            <a:r>
              <a:rPr lang="pl-PL" altLang="pt-PT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binge</a:t>
            </a:r>
            <a:r>
              <a:rPr lang="pl-PL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pl-PL" altLang="pt-PT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drinking</a:t>
            </a:r>
            <a:r>
              <a:rPr lang="pl-PL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), co najmniej raz w czasie ostatnich 12 miesięcy</a:t>
            </a:r>
            <a:endParaRPr lang="en-US" altLang="pt-PT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7764130"/>
              </p:ext>
            </p:extLst>
          </p:nvPr>
        </p:nvGraphicFramePr>
        <p:xfrm>
          <a:off x="107504" y="1268760"/>
          <a:ext cx="4248472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Symbol zastępczy zawartości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74462609"/>
              </p:ext>
            </p:extLst>
          </p:nvPr>
        </p:nvGraphicFramePr>
        <p:xfrm>
          <a:off x="4648200" y="1268760"/>
          <a:ext cx="4038600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611560" y="6265465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Odsetek</a:t>
            </a:r>
            <a:r>
              <a:rPr lang="pl-PL" dirty="0"/>
              <a:t> </a:t>
            </a:r>
            <a:r>
              <a:rPr lang="pl-PL" sz="2400" dirty="0"/>
              <a:t>badanych</a:t>
            </a:r>
            <a:endParaRPr lang="en-US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932040" y="623731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Średnia liczba przypadków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8436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251520" y="188640"/>
            <a:ext cx="871296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l" fontAlgn="base">
              <a:spcAft>
                <a:spcPct val="0"/>
              </a:spcAft>
            </a:pPr>
            <a:r>
              <a:rPr lang="pl-PL" altLang="pt-PT" sz="3200" dirty="0">
                <a:latin typeface="Arial" panose="020B0604020202020204" pitchFamily="34" charset="0"/>
              </a:rPr>
              <a:t>Incydentalne picie nadmierne (</a:t>
            </a:r>
            <a:r>
              <a:rPr lang="pl-PL" altLang="pt-PT" sz="3200" dirty="0" err="1">
                <a:latin typeface="Arial" panose="020B0604020202020204" pitchFamily="34" charset="0"/>
              </a:rPr>
              <a:t>binge</a:t>
            </a:r>
            <a:r>
              <a:rPr lang="pl-PL" altLang="pt-PT" sz="3200" dirty="0">
                <a:latin typeface="Arial" panose="020B0604020202020204" pitchFamily="34" charset="0"/>
              </a:rPr>
              <a:t> </a:t>
            </a:r>
            <a:r>
              <a:rPr lang="pl-PL" altLang="pt-PT" sz="3200" dirty="0" err="1">
                <a:latin typeface="Arial" panose="020B0604020202020204" pitchFamily="34" charset="0"/>
              </a:rPr>
              <a:t>drinking</a:t>
            </a:r>
            <a:r>
              <a:rPr lang="pl-PL" altLang="pt-PT" sz="3200" dirty="0">
                <a:latin typeface="Arial" panose="020B0604020202020204" pitchFamily="34" charset="0"/>
              </a:rPr>
              <a:t>), co najmniej raz na miesiąc (odsetki badanych) </a:t>
            </a:r>
            <a:endParaRPr lang="en-US" altLang="pt-PT" sz="3200" dirty="0"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39118724"/>
              </p:ext>
            </p:extLst>
          </p:nvPr>
        </p:nvGraphicFramePr>
        <p:xfrm>
          <a:off x="323528" y="1268760"/>
          <a:ext cx="8518151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9877005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108520" y="51222"/>
            <a:ext cx="8783960" cy="92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t-PT" sz="3200" dirty="0">
                <a:solidFill>
                  <a:schemeClr val="tx1"/>
                </a:solidFill>
                <a:latin typeface="Arial" panose="020B0604020202020204" pitchFamily="34" charset="0"/>
              </a:rPr>
              <a:t>Incydentalne picie nadmierne (</a:t>
            </a:r>
            <a:r>
              <a:rPr lang="pl-PL" altLang="pt-PT" sz="3200" dirty="0" err="1">
                <a:solidFill>
                  <a:schemeClr val="tx1"/>
                </a:solidFill>
                <a:latin typeface="Arial" panose="020B0604020202020204" pitchFamily="34" charset="0"/>
              </a:rPr>
              <a:t>binge</a:t>
            </a:r>
            <a:r>
              <a:rPr lang="pl-PL" altLang="pt-PT" sz="3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pl-PL" altLang="pt-PT" sz="3200" dirty="0" err="1">
                <a:solidFill>
                  <a:schemeClr val="tx1"/>
                </a:solidFill>
                <a:latin typeface="Arial" panose="020B0604020202020204" pitchFamily="34" charset="0"/>
              </a:rPr>
              <a:t>drinking</a:t>
            </a:r>
            <a:r>
              <a:rPr lang="pl-PL" altLang="pt-PT" sz="3200" dirty="0">
                <a:solidFill>
                  <a:schemeClr val="tx1"/>
                </a:solidFill>
                <a:latin typeface="Arial" panose="020B0604020202020204" pitchFamily="34" charset="0"/>
              </a:rPr>
              <a:t>), co najmniej raz na miesiąc (odsetki badanych)</a:t>
            </a:r>
            <a:endParaRPr lang="en-US" altLang="pt-PT" sz="3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24548612"/>
              </p:ext>
            </p:extLst>
          </p:nvPr>
        </p:nvGraphicFramePr>
        <p:xfrm>
          <a:off x="323528" y="980728"/>
          <a:ext cx="8518151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764280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323527" y="188640"/>
            <a:ext cx="856895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Nadmierne picie alkoholu – roczne spożycie powyżej 16 litrów 100% alkoholu dla mężczyzn i 9 litrów dla kobiet (odsetki badanych)</a:t>
            </a:r>
            <a:endParaRPr lang="en-US" altLang="pt-PT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83644628"/>
              </p:ext>
            </p:extLst>
          </p:nvPr>
        </p:nvGraphicFramePr>
        <p:xfrm>
          <a:off x="323528" y="1436192"/>
          <a:ext cx="8518151" cy="5421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4204295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108520" y="123230"/>
            <a:ext cx="9144000" cy="71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Czy znasz kogoś, kto pije nadmiernie lub przynajmniej czasami pije za dużo (znaczący wpływ – odsetki badanych)</a:t>
            </a:r>
            <a:endParaRPr lang="en-US" altLang="pt-PT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31865911"/>
              </p:ext>
            </p:extLst>
          </p:nvPr>
        </p:nvGraphicFramePr>
        <p:xfrm>
          <a:off x="179512" y="980728"/>
          <a:ext cx="89644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5102142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179512" y="123230"/>
            <a:ext cx="9073008" cy="78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Чи використовували ви такі речовини коли-небудь у своєму житті</a:t>
            </a:r>
            <a: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(відсоток респондентів)</a:t>
            </a:r>
            <a:endParaRPr lang="en-US" altLang="pt-PT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68700987"/>
              </p:ext>
            </p:extLst>
          </p:nvPr>
        </p:nvGraphicFramePr>
        <p:xfrm>
          <a:off x="323528" y="908720"/>
          <a:ext cx="8518151" cy="5637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6440613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179512" y="123230"/>
            <a:ext cx="9073008" cy="71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Чи використовували ви такі речовини коли-небудь протягом останніх 12 місяців</a:t>
            </a:r>
            <a: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(відсоток респондентів)</a:t>
            </a:r>
            <a:endParaRPr lang="en-US" altLang="pt-PT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52136270"/>
              </p:ext>
            </p:extLst>
          </p:nvPr>
        </p:nvGraphicFramePr>
        <p:xfrm>
          <a:off x="323528" y="908720"/>
          <a:ext cx="8518151" cy="5637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8796198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179513" y="188640"/>
            <a:ext cx="896448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Чи використовували ви препарати коноплі коли-небудь протягом останніх 12 місяців</a:t>
            </a:r>
            <a:r>
              <a:rPr lang="pl-PL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 (</a:t>
            </a:r>
            <a:r>
              <a:rPr lang="ru-RU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відсоток респондентів</a:t>
            </a:r>
            <a:r>
              <a:rPr lang="pl-PL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  <a:endParaRPr lang="en-US" altLang="pt-PT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04853335"/>
              </p:ext>
            </p:extLst>
          </p:nvPr>
        </p:nvGraphicFramePr>
        <p:xfrm>
          <a:off x="323528" y="1436192"/>
          <a:ext cx="8518151" cy="5421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8191314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179511" y="116632"/>
            <a:ext cx="899878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Як, на вашу думку,  наскільки вам буде важко отримати  наступні речовини, якщо ви цього захочете?</a:t>
            </a:r>
            <a:b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ru-RU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швидше легко </a:t>
            </a:r>
            <a: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+ </a:t>
            </a:r>
            <a:r>
              <a:rPr lang="ru-RU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дуже легко</a:t>
            </a:r>
            <a: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 – </a:t>
            </a:r>
            <a:r>
              <a:rPr lang="ru-RU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відсоток респондентів</a:t>
            </a:r>
            <a: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  <a:endParaRPr lang="en-US" altLang="pt-PT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85696449"/>
              </p:ext>
            </p:extLst>
          </p:nvPr>
        </p:nvGraphicFramePr>
        <p:xfrm>
          <a:off x="179512" y="1124744"/>
          <a:ext cx="8734175" cy="5637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1906007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Wnioski </a:t>
            </a:r>
            <a:endParaRPr lang="en-US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760640"/>
          </a:xfrm>
        </p:spPr>
        <p:txBody>
          <a:bodyPr>
            <a:noAutofit/>
          </a:bodyPr>
          <a:lstStyle/>
          <a:p>
            <a:pPr>
              <a:lnSpc>
                <a:spcPct val="78000"/>
              </a:lnSpc>
            </a:pPr>
            <a:r>
              <a:rPr lang="pl-PL" sz="2200" b="1" dirty="0"/>
              <a:t>Lwów</a:t>
            </a:r>
            <a:r>
              <a:rPr lang="pl-PL" sz="2200" dirty="0"/>
              <a:t> – najniższe spożycie alkoholu, najmniejsza częstotliwość picia, jak i najmniejsze średnie ilości wypijane jednego dnia, z wyjątkiem piwa. Względnie zrównoważona struktura spożycia. Wprawdzie rozpowszechnienie incydentalnego picia nadmiernego w skali roku jest największe, to jednak jego częstotliwość jest najniższa. </a:t>
            </a:r>
          </a:p>
          <a:p>
            <a:pPr>
              <a:lnSpc>
                <a:spcPct val="78000"/>
              </a:lnSpc>
            </a:pPr>
            <a:r>
              <a:rPr lang="pl-PL" sz="2200" b="1" dirty="0"/>
              <a:t>Wsie </a:t>
            </a:r>
            <a:r>
              <a:rPr lang="pl-PL" sz="2200" dirty="0"/>
              <a:t>– nie tylko najwyższe średnie spożycie, ale także największą częstotliwość picia napojów alkoholowych ogółem, oraz w tym napojów spirytusowych i piwa. Najwyższe dzienne spożycia każdego z napojów alkoholowych oraz średnia liczba dni incydentalnego picia nadmiernego. W strukturze spożycia większy niż we Lwowie udział napojów spirytusowych</a:t>
            </a:r>
          </a:p>
          <a:p>
            <a:pPr>
              <a:lnSpc>
                <a:spcPct val="78000"/>
              </a:lnSpc>
              <a:spcBef>
                <a:spcPts val="0"/>
              </a:spcBef>
            </a:pPr>
            <a:r>
              <a:rPr lang="pl-PL" sz="2200" b="1" dirty="0"/>
              <a:t>Miasta inne niż Lwów</a:t>
            </a:r>
            <a:r>
              <a:rPr lang="pl-PL" sz="2200" dirty="0"/>
              <a:t>, pod pewnymi względami bardziej przypominają stolicę obwodu, a pod innymi tereny wiejskie. Wielkość średniego spożycia w innych miastach podobna do Lwowa. Najwyższa częstotliwość picia wina domowego oraz najniższa częstotliwość picia piwa i wina. Pod względem wielkości spożycia dziennego napojów spirytusowych te miasta bardziej przypominają tereny wiejskie, a spożycia wina – Lwów. Najniższa konsumpcja dzienna piwa.  Średnia liczba dni incydentalnego picia nadmiernego sytuuje miasta mniejsze od Lwowa po środku miedzy wsią i stolica obwodu. Najwyższy udział napojów spirytusowych w strukturze spożycia. </a:t>
            </a:r>
          </a:p>
        </p:txBody>
      </p:sp>
    </p:spTree>
    <p:extLst>
      <p:ext uri="{BB962C8B-B14F-4D97-AF65-F5344CB8AC3E}">
        <p14:creationId xmlns:p14="http://schemas.microsoft.com/office/powerpoint/2010/main" val="122188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Wprowadzenie</a:t>
            </a:r>
            <a:endParaRPr lang="en-US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5328592"/>
          </a:xfrm>
        </p:spPr>
        <p:txBody>
          <a:bodyPr>
            <a:normAutofit/>
          </a:bodyPr>
          <a:lstStyle/>
          <a:p>
            <a:r>
              <a:rPr lang="pl-PL" sz="2800" dirty="0"/>
              <a:t>Badania ankietowe dostarczają danych na temat zróżnicowań używania substancji psychoaktywnych, problemów z tym związanych oraz postaw – stanowią  zatem jedno z podstawowych źródeł danych do diagnozy i monitorowania problemu substancji</a:t>
            </a:r>
          </a:p>
          <a:p>
            <a:r>
              <a:rPr lang="pl-PL" sz="2800" dirty="0"/>
              <a:t>Wyniki badania z 2019 r. dla całego Obwodu Lwowskiego prezentowane w czasie wirtualnej konferencji w grudniu 2020 r. </a:t>
            </a:r>
          </a:p>
          <a:p>
            <a:r>
              <a:rPr lang="pl-PL" sz="2800" dirty="0"/>
              <a:t>Obecnie zaprezentowane zostaną wyniki odnoszące się do zróżnicowań terytorialnych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2556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Rekomendacje </a:t>
            </a:r>
            <a:endParaRPr lang="en-US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47260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pl-PL" sz="2200" dirty="0"/>
              <a:t>Wyniki porównań sugerują jako priorytet potrzebę dotarcia do ludności wiejskiej z przekazem profilaktycznym adresowanym do nadmiernie pijących, zwłaszcza na wymiarze dziennej konsumpcji.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pl-PL" sz="2200" dirty="0"/>
              <a:t>Warto zainwestować w działania skierowane na zmniejszenie dominującej roli napojów spirytusowych w strukturze spożycia alkoholu. Ta ostatnie rekomendacja, odnosi się przede wszystkim do miast mniejszych od Lwowa.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pl-PL" sz="2200" dirty="0"/>
              <a:t>Adresatami profilaktyki poza Lwowem powinni byś przede wszystkim mężczyźni, zaś we Lwowie, w tym kontekście, nie można zapominać o kobietach.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pl-PL" sz="2200" dirty="0"/>
              <a:t>W religii znaleźć można drzemiący potencjał profilaktyczny, ale ulokowany raczej na wsi i w miastach mniejszych od Lwowa. 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pl-PL" sz="2200" dirty="0"/>
              <a:t>Jedynie przetwory konopi mogą stanowić problem w stolicy obwodu i one powinny stać się przedmiotem oddziaływań profilaktycznych, adresowanej zwłaszcza do młodszej generacji dorosłych mieszkańców. Tutaj także trzeba mieć na względzie kobiety, które we Lwowie zdają się dorównywać mężczyznom w rozpowszechnieniu używania przetworów konopi.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8029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54360"/>
          </a:xfrm>
        </p:spPr>
        <p:txBody>
          <a:bodyPr>
            <a:normAutofit/>
          </a:bodyPr>
          <a:lstStyle/>
          <a:p>
            <a:pPr algn="l"/>
            <a:r>
              <a:rPr lang="pl-PL" sz="3200" dirty="0"/>
              <a:t>Metoda</a:t>
            </a:r>
            <a:endParaRPr lang="en-US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5112568"/>
          </a:xfrm>
        </p:spPr>
        <p:txBody>
          <a:bodyPr>
            <a:normAutofit/>
          </a:bodyPr>
          <a:lstStyle/>
          <a:p>
            <a:r>
              <a:rPr lang="pl-PL" sz="2800" dirty="0"/>
              <a:t>Badanie z użyciem wystandaryzowanej ankiety opracowanej i realizowanej w ramach europejskiego programu RARHA na przełomie lat 2015 i 2016</a:t>
            </a:r>
          </a:p>
          <a:p>
            <a:r>
              <a:rPr lang="pl-PL" sz="2800" dirty="0"/>
              <a:t>Próba losowa reprezentatywna dla mieszkańców Obwodu Lwowskiego (1200 osób), w tym mieszkańców Lwowa (400 osób) w wieku 18 lat lub więcej</a:t>
            </a:r>
          </a:p>
          <a:p>
            <a:r>
              <a:rPr lang="pl-PL" sz="2800" dirty="0"/>
              <a:t>Bezpośrednie wywiady ankietowe (face-to-face)</a:t>
            </a:r>
          </a:p>
          <a:p>
            <a:r>
              <a:rPr lang="pl-PL" sz="2800" dirty="0"/>
              <a:t>Realizacja badania: kwiecień-maj 2019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696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4546054" y="99253"/>
            <a:ext cx="3600400" cy="78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Вік в роках</a:t>
            </a:r>
            <a:endParaRPr lang="en-US" altLang="pt-PT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27336908"/>
              </p:ext>
            </p:extLst>
          </p:nvPr>
        </p:nvGraphicFramePr>
        <p:xfrm>
          <a:off x="3923928" y="801409"/>
          <a:ext cx="4991211" cy="2527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344566"/>
              </p:ext>
            </p:extLst>
          </p:nvPr>
        </p:nvGraphicFramePr>
        <p:xfrm>
          <a:off x="179512" y="4221089"/>
          <a:ext cx="3744417" cy="2636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ytuł 1"/>
          <p:cNvSpPr txBox="1">
            <a:spLocks/>
          </p:cNvSpPr>
          <p:nvPr/>
        </p:nvSpPr>
        <p:spPr bwMode="auto">
          <a:xfrm>
            <a:off x="579637" y="3717032"/>
            <a:ext cx="2880320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9pPr>
          </a:lstStyle>
          <a:p>
            <a:pPr eaLnBrk="1" hangingPunct="1"/>
            <a:r>
              <a:rPr lang="uk-UA" sz="2800" dirty="0">
                <a:solidFill>
                  <a:schemeClr val="tx1"/>
                </a:solidFill>
                <a:latin typeface="Arial" panose="020B0604020202020204" pitchFamily="34" charset="0"/>
              </a:rPr>
              <a:t>Стать</a:t>
            </a:r>
            <a:endParaRPr lang="en-US" altLang="pt-PT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Object 6">
            <a:extLst>
              <a:ext uri="{FF2B5EF4-FFF2-40B4-BE49-F238E27FC236}">
                <a16:creationId xmlns:a16="http://schemas.microsoft.com/office/drawing/2014/main" id="{32739635-5192-4718-842C-16A17DC8F6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5517044"/>
              </p:ext>
            </p:extLst>
          </p:nvPr>
        </p:nvGraphicFramePr>
        <p:xfrm>
          <a:off x="179512" y="982272"/>
          <a:ext cx="3695067" cy="2581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ytuł 1">
            <a:extLst>
              <a:ext uri="{FF2B5EF4-FFF2-40B4-BE49-F238E27FC236}">
                <a16:creationId xmlns:a16="http://schemas.microsoft.com/office/drawing/2014/main" id="{41E5574E-4997-4CD3-8F88-847341BEF047}"/>
              </a:ext>
            </a:extLst>
          </p:cNvPr>
          <p:cNvSpPr txBox="1">
            <a:spLocks/>
          </p:cNvSpPr>
          <p:nvPr/>
        </p:nvSpPr>
        <p:spPr bwMode="auto">
          <a:xfrm>
            <a:off x="395536" y="124997"/>
            <a:ext cx="3785456" cy="567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9pPr>
          </a:lstStyle>
          <a:p>
            <a:pPr eaLnBrk="1" hangingPunct="1"/>
            <a:r>
              <a:rPr lang="ru-RU" altLang="pt-PT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Місце</a:t>
            </a:r>
            <a:r>
              <a:rPr lang="ru-RU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altLang="pt-PT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проживання</a:t>
            </a:r>
            <a:endParaRPr lang="en-US" altLang="pt-PT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CDFD0E22-59E8-4C9C-B1CD-2F6C91A6E09D}"/>
              </a:ext>
            </a:extLst>
          </p:cNvPr>
          <p:cNvSpPr txBox="1">
            <a:spLocks/>
          </p:cNvSpPr>
          <p:nvPr/>
        </p:nvSpPr>
        <p:spPr bwMode="auto">
          <a:xfrm>
            <a:off x="4572000" y="3315431"/>
            <a:ext cx="4199123" cy="495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9pPr>
          </a:lstStyle>
          <a:p>
            <a:pPr eaLnBrk="1" hangingPunct="1"/>
            <a:r>
              <a:rPr lang="ru-RU" altLang="pt-PT" sz="2800" dirty="0" err="1">
                <a:solidFill>
                  <a:schemeClr val="tx1"/>
                </a:solidFill>
                <a:latin typeface="Arial" panose="020B0604020202020204" pitchFamily="34" charset="0"/>
              </a:rPr>
              <a:t>Релігійні</a:t>
            </a:r>
            <a:r>
              <a:rPr lang="ru-RU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 практики</a:t>
            </a:r>
            <a:endParaRPr lang="en-US" altLang="pt-PT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" name="Object 6">
            <a:extLst>
              <a:ext uri="{FF2B5EF4-FFF2-40B4-BE49-F238E27FC236}">
                <a16:creationId xmlns:a16="http://schemas.microsoft.com/office/drawing/2014/main" id="{857C82F7-0DD5-467D-BF5C-B46CF43C71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208282"/>
              </p:ext>
            </p:extLst>
          </p:nvPr>
        </p:nvGraphicFramePr>
        <p:xfrm>
          <a:off x="4139952" y="3825044"/>
          <a:ext cx="4896544" cy="2897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ytuł 1">
            <a:extLst>
              <a:ext uri="{FF2B5EF4-FFF2-40B4-BE49-F238E27FC236}">
                <a16:creationId xmlns:a16="http://schemas.microsoft.com/office/drawing/2014/main" id="{41E5574E-4997-4CD3-8F88-847341BEF047}"/>
              </a:ext>
            </a:extLst>
          </p:cNvPr>
          <p:cNvSpPr txBox="1">
            <a:spLocks/>
          </p:cNvSpPr>
          <p:nvPr/>
        </p:nvSpPr>
        <p:spPr bwMode="auto">
          <a:xfrm>
            <a:off x="197893" y="692696"/>
            <a:ext cx="3983099" cy="41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1"/>
                </a:solidFill>
                <a:latin typeface="Nyala" pitchFamily="2" charset="0"/>
              </a:defRPr>
            </a:lvl9pPr>
          </a:lstStyle>
          <a:p>
            <a:pPr eaLnBrk="1" hangingPunct="1"/>
            <a: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N =  467      333       400</a:t>
            </a:r>
            <a:endParaRPr lang="en-US" altLang="pt-PT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59861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108520" y="51222"/>
            <a:ext cx="9144000" cy="1289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Середньорічне споживання алкоголю на душу населення в літрах 100% етанолу</a:t>
            </a:r>
            <a:r>
              <a:rPr lang="pl-PL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(відсоток респондентів)</a:t>
            </a:r>
            <a:endParaRPr lang="en-US" altLang="pt-PT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57195073"/>
              </p:ext>
            </p:extLst>
          </p:nvPr>
        </p:nvGraphicFramePr>
        <p:xfrm>
          <a:off x="323528" y="1412776"/>
          <a:ext cx="8518151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902936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Autofit/>
          </a:bodyPr>
          <a:lstStyle/>
          <a:p>
            <a:pPr algn="l"/>
            <a:r>
              <a:rPr lang="pl-PL" sz="2800" dirty="0"/>
              <a:t>Konsumenci napojów alkoholowych wg poziomu rocznego spożycia w przeliczeniu na 100% alkoholu (odsetki badanych wśród konsumentów alkoholu) </a:t>
            </a:r>
            <a:endParaRPr lang="en-US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159339"/>
              </p:ext>
            </p:extLst>
          </p:nvPr>
        </p:nvGraphicFramePr>
        <p:xfrm>
          <a:off x="467544" y="1600200"/>
          <a:ext cx="8424936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079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iek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1501269"/>
              </p:ext>
            </p:extLst>
          </p:nvPr>
        </p:nvGraphicFramePr>
        <p:xfrm>
          <a:off x="374650" y="1214755"/>
          <a:ext cx="8443913" cy="5187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rostokąt 4"/>
          <p:cNvSpPr/>
          <p:nvPr/>
        </p:nvSpPr>
        <p:spPr>
          <a:xfrm>
            <a:off x="738808" y="188640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Структура споживання алкогольних напоїв за типом напою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674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251520" y="51222"/>
            <a:ext cx="9001000" cy="100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t-PT" sz="2800" dirty="0">
                <a:solidFill>
                  <a:schemeClr val="tx1"/>
                </a:solidFill>
                <a:latin typeface="Arial" panose="020B0604020202020204" pitchFamily="34" charset="0"/>
              </a:rPr>
              <a:t>Częstotliwość picia dla konsumentów danego napoju alkoholowego (średnia liczba dni picia w roku)</a:t>
            </a:r>
            <a:endParaRPr lang="en-US" altLang="pt-PT" sz="2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84580955"/>
              </p:ext>
            </p:extLst>
          </p:nvPr>
        </p:nvGraphicFramePr>
        <p:xfrm>
          <a:off x="323528" y="1340768"/>
          <a:ext cx="8518151" cy="5205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5857296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ytuł 1"/>
          <p:cNvSpPr>
            <a:spLocks noGrp="1"/>
          </p:cNvSpPr>
          <p:nvPr>
            <p:ph type="title" idx="4294967295"/>
          </p:nvPr>
        </p:nvSpPr>
        <p:spPr bwMode="auto">
          <a:xfrm>
            <a:off x="395536" y="51222"/>
            <a:ext cx="8748464" cy="1505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l-PL" altLang="pt-PT" sz="2400" dirty="0">
                <a:solidFill>
                  <a:schemeClr val="tx1"/>
                </a:solidFill>
                <a:latin typeface="Arial" panose="020B0604020202020204" pitchFamily="34" charset="0"/>
              </a:rPr>
              <a:t>Średnia wielkość konsumpcji poszczególnych napojów alkoholowych wypijanych przeciętnego jednego dnia, którego dany napój był pity (średnie dla konsumentów danego napoju w centylitrach 100% alkoholu)</a:t>
            </a:r>
            <a:endParaRPr lang="en-US" altLang="pt-PT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Object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57316498"/>
              </p:ext>
            </p:extLst>
          </p:nvPr>
        </p:nvGraphicFramePr>
        <p:xfrm>
          <a:off x="323528" y="1628800"/>
          <a:ext cx="8518151" cy="4917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13373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Tema do Office">
  <a:themeElements>
    <a:clrScheme name="RARHA">
      <a:dk1>
        <a:srgbClr val="000000"/>
      </a:dk1>
      <a:lt1>
        <a:sysClr val="window" lastClr="FFFFFF"/>
      </a:lt1>
      <a:dk2>
        <a:srgbClr val="0F5BAA"/>
      </a:dk2>
      <a:lt2>
        <a:srgbClr val="EEF6FC"/>
      </a:lt2>
      <a:accent1>
        <a:srgbClr val="6DB4E4"/>
      </a:accent1>
      <a:accent2>
        <a:srgbClr val="006666"/>
      </a:accent2>
      <a:accent3>
        <a:srgbClr val="666699"/>
      </a:accent3>
      <a:accent4>
        <a:srgbClr val="63AF77"/>
      </a:accent4>
      <a:accent5>
        <a:srgbClr val="660066"/>
      </a:accent5>
      <a:accent6>
        <a:srgbClr val="669900"/>
      </a:accent6>
      <a:hlink>
        <a:srgbClr val="007CC1"/>
      </a:hlink>
      <a:folHlink>
        <a:srgbClr val="6DB4E4"/>
      </a:folHlink>
    </a:clrScheme>
    <a:fontScheme name="Personalizado 4">
      <a:majorFont>
        <a:latin typeface="Nyala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Powerpoint RARHA</Template>
  <TotalTime>7452</TotalTime>
  <Words>805</Words>
  <Application>Microsoft Office PowerPoint</Application>
  <PresentationFormat>Pokaz na ekranie (4:3)</PresentationFormat>
  <Paragraphs>61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20</vt:i4>
      </vt:variant>
    </vt:vector>
  </HeadingPairs>
  <TitlesOfParts>
    <vt:vector size="28" baseType="lpstr">
      <vt:lpstr>Arial</vt:lpstr>
      <vt:lpstr>Arial CE</vt:lpstr>
      <vt:lpstr>Calibri</vt:lpstr>
      <vt:lpstr>Corbel</vt:lpstr>
      <vt:lpstr>Nyala</vt:lpstr>
      <vt:lpstr>1_Tema do Office</vt:lpstr>
      <vt:lpstr>Motyw pakietu Office</vt:lpstr>
      <vt:lpstr>1_Motyw pakietu Office</vt:lpstr>
      <vt:lpstr>Picie alkoholu i używanie innych substancji psychoaktywnych w obwodzie lwowskim – wyniki badań ankietowych na próbie reprezentatywnej 18+</vt:lpstr>
      <vt:lpstr>Wprowadzenie</vt:lpstr>
      <vt:lpstr>Metoda</vt:lpstr>
      <vt:lpstr>Вік в роках</vt:lpstr>
      <vt:lpstr>Середньорічне споживання алкоголю на душу населення в літрах 100% етанолу (відсоток респондентів)</vt:lpstr>
      <vt:lpstr>Konsumenci napojów alkoholowych wg poziomu rocznego spożycia w przeliczeniu na 100% alkoholu (odsetki badanych wśród konsumentów alkoholu) </vt:lpstr>
      <vt:lpstr>Prezentacja programu PowerPoint</vt:lpstr>
      <vt:lpstr>Częstotliwość picia dla konsumentów danego napoju alkoholowego (średnia liczba dni picia w roku)</vt:lpstr>
      <vt:lpstr>Średnia wielkość konsumpcji poszczególnych napojów alkoholowych wypijanych przeciętnego jednego dnia, którego dany napój był pity (średnie dla konsumentów danego napoju w centylitrach 100% alkoholu)</vt:lpstr>
      <vt:lpstr>Incydentalne picie nadmierne (binge drinking), co najmniej raz w czasie ostatnich 12 miesięcy</vt:lpstr>
      <vt:lpstr>Incydentalne picie nadmierne (binge drinking), co najmniej raz na miesiąc (odsetki badanych) </vt:lpstr>
      <vt:lpstr>Incydentalne picie nadmierne (binge drinking), co najmniej raz na miesiąc (odsetki badanych)</vt:lpstr>
      <vt:lpstr>Nadmierne picie alkoholu – roczne spożycie powyżej 16 litrów 100% alkoholu dla mężczyzn i 9 litrów dla kobiet (odsetki badanych)</vt:lpstr>
      <vt:lpstr>Czy znasz kogoś, kto pije nadmiernie lub przynajmniej czasami pije za dużo (znaczący wpływ – odsetki badanych)</vt:lpstr>
      <vt:lpstr>Чи використовували ви такі речовини коли-небудь у своєму житті (відсоток респондентів)</vt:lpstr>
      <vt:lpstr>Чи використовували ви такі речовини коли-небудь протягом останніх 12 місяців (відсоток респондентів)</vt:lpstr>
      <vt:lpstr>Чи використовували ви препарати коноплі коли-небудь протягом останніх 12 місяців (відсоток респондентів)</vt:lpstr>
      <vt:lpstr>Як, на вашу думку,  наскільки вам буде важко отримати  наступні речовини, якщо ви цього захочете? (швидше легко + дуже легко – відсоток респондентів)</vt:lpstr>
      <vt:lpstr>Wnioski </vt:lpstr>
      <vt:lpstr>Rekomendacje </vt:lpstr>
    </vt:vector>
  </TitlesOfParts>
  <Company>KRAJOWE BIURO DS. PRZECIWDZIAŁANIA NARKOMANII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STANDARDISED METHODOLOGY      FOR SURVEY OF DRINKING HABITS AND ALCOHOL RELATED HARM DEVELOPED IN PROJECT SMART:  MAIN FEATURES, EXPERIENCES       AND PROSPECTS FOR WIDER USE</dc:title>
  <dc:creator>Admin</dc:creator>
  <cp:lastModifiedBy>Tomasz Kowalewicz</cp:lastModifiedBy>
  <cp:revision>412</cp:revision>
  <cp:lastPrinted>2021-12-04T20:21:23Z</cp:lastPrinted>
  <dcterms:created xsi:type="dcterms:W3CDTF">2012-09-10T07:47:40Z</dcterms:created>
  <dcterms:modified xsi:type="dcterms:W3CDTF">2021-12-04T21:54:20Z</dcterms:modified>
</cp:coreProperties>
</file>