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36" r:id="rId2"/>
    <p:sldMasterId id="2147483749" r:id="rId3"/>
  </p:sldMasterIdLst>
  <p:notesMasterIdLst>
    <p:notesMasterId r:id="rId25"/>
  </p:notesMasterIdLst>
  <p:handoutMasterIdLst>
    <p:handoutMasterId r:id="rId26"/>
  </p:handoutMasterIdLst>
  <p:sldIdLst>
    <p:sldId id="429" r:id="rId4"/>
    <p:sldId id="430" r:id="rId5"/>
    <p:sldId id="431" r:id="rId6"/>
    <p:sldId id="417" r:id="rId7"/>
    <p:sldId id="407" r:id="rId8"/>
    <p:sldId id="445" r:id="rId9"/>
    <p:sldId id="438" r:id="rId10"/>
    <p:sldId id="424" r:id="rId11"/>
    <p:sldId id="443" r:id="rId12"/>
    <p:sldId id="448" r:id="rId13"/>
    <p:sldId id="444" r:id="rId14"/>
    <p:sldId id="441" r:id="rId15"/>
    <p:sldId id="425" r:id="rId16"/>
    <p:sldId id="416" r:id="rId17"/>
    <p:sldId id="411" r:id="rId18"/>
    <p:sldId id="442" r:id="rId19"/>
    <p:sldId id="447" r:id="rId20"/>
    <p:sldId id="396" r:id="rId21"/>
    <p:sldId id="446" r:id="rId22"/>
    <p:sldId id="439" r:id="rId23"/>
    <p:sldId id="449" r:id="rId2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CE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CE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CE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CE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CE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CE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CE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CE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CE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689B"/>
    <a:srgbClr val="D99694"/>
    <a:srgbClr val="FFC000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17" autoAdjust="0"/>
    <p:restoredTop sz="90765" autoAdjust="0"/>
  </p:normalViewPr>
  <p:slideViewPr>
    <p:cSldViewPr>
      <p:cViewPr varScale="1">
        <p:scale>
          <a:sx n="74" d="100"/>
          <a:sy n="74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23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92031885793065E-2"/>
          <c:y val="4.3668122270742364E-3"/>
          <c:w val="0.89672981847821209"/>
          <c:h val="0.92139737991266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Село або  хутір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+</c:v>
                </c:pt>
              </c:strCache>
            </c:strRef>
          </c:cat>
          <c:val>
            <c:numRef>
              <c:f>Arkusz1!$B$2:$B$6</c:f>
              <c:numCache>
                <c:formatCode>0</c:formatCode>
                <c:ptCount val="5"/>
                <c:pt idx="0">
                  <c:v>20.2</c:v>
                </c:pt>
                <c:pt idx="1">
                  <c:v>18.8</c:v>
                </c:pt>
                <c:pt idx="2">
                  <c:v>18</c:v>
                </c:pt>
                <c:pt idx="3">
                  <c:v>17.100000000000001</c:v>
                </c:pt>
                <c:pt idx="4">
                  <c:v>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0B-4A52-84D4-29C48BF511C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+</c:v>
                </c:pt>
              </c:strCache>
            </c:strRef>
          </c:cat>
          <c:val>
            <c:numRef>
              <c:f>Arkusz1!$C$2:$C$6</c:f>
              <c:numCache>
                <c:formatCode>0</c:formatCode>
                <c:ptCount val="5"/>
                <c:pt idx="0">
                  <c:v>19.399999999999999</c:v>
                </c:pt>
                <c:pt idx="1">
                  <c:v>20</c:v>
                </c:pt>
                <c:pt idx="2">
                  <c:v>21.3</c:v>
                </c:pt>
                <c:pt idx="3">
                  <c:v>16.3</c:v>
                </c:pt>
                <c:pt idx="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78-4775-9006-72351032F47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Львів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+</c:v>
                </c:pt>
              </c:strCache>
            </c:strRef>
          </c:cat>
          <c:val>
            <c:numRef>
              <c:f>Arkusz1!$D$2:$D$6</c:f>
              <c:numCache>
                <c:formatCode>0</c:formatCode>
                <c:ptCount val="5"/>
                <c:pt idx="0">
                  <c:v>21.1</c:v>
                </c:pt>
                <c:pt idx="1">
                  <c:v>21.4</c:v>
                </c:pt>
                <c:pt idx="2">
                  <c:v>18.3</c:v>
                </c:pt>
                <c:pt idx="3">
                  <c:v>14.2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78-4775-9006-72351032F4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761151520"/>
        <c:axId val="761149888"/>
      </c:barChart>
      <c:catAx>
        <c:axId val="76115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61149888"/>
        <c:crosses val="autoZero"/>
        <c:auto val="1"/>
        <c:lblAlgn val="ctr"/>
        <c:lblOffset val="100"/>
        <c:noMultiLvlLbl val="0"/>
      </c:catAx>
      <c:valAx>
        <c:axId val="7611498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uk-UA"/>
          </a:p>
        </c:txPr>
        <c:crossAx val="761151520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92031885793065E-2"/>
          <c:y val="5.360128435487687E-2"/>
          <c:w val="0.89689098215054741"/>
          <c:h val="0.79031017626393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Усього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Arkusz1!$B$2:$D$2</c:f>
              <c:numCache>
                <c:formatCode>General</c:formatCode>
                <c:ptCount val="3"/>
                <c:pt idx="0" formatCode="0.0">
                  <c:v>45.9</c:v>
                </c:pt>
                <c:pt idx="1">
                  <c:v>46.2</c:v>
                </c:pt>
                <c:pt idx="2" formatCode="0.0">
                  <c:v>54.9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EE-4AC4-95B5-DF143A8D5D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797550880"/>
        <c:axId val="797548704"/>
      </c:barChart>
      <c:catAx>
        <c:axId val="79755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48704"/>
        <c:crosses val="autoZero"/>
        <c:auto val="1"/>
        <c:lblAlgn val="ctr"/>
        <c:lblOffset val="100"/>
        <c:noMultiLvlLbl val="0"/>
      </c:catAx>
      <c:valAx>
        <c:axId val="79754870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97550880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Усього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Arkusz1!$B$2:$D$2</c:f>
              <c:numCache>
                <c:formatCode>General</c:formatCode>
                <c:ptCount val="3"/>
                <c:pt idx="0" formatCode="0.0">
                  <c:v>34</c:v>
                </c:pt>
                <c:pt idx="1">
                  <c:v>27</c:v>
                </c:pt>
                <c:pt idx="2" formatCode="0.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7C-4502-B9E4-63C31FAB5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797541632"/>
        <c:axId val="797555776"/>
      </c:barChart>
      <c:catAx>
        <c:axId val="79754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97555776"/>
        <c:crosses val="autoZero"/>
        <c:auto val="1"/>
        <c:lblAlgn val="ctr"/>
        <c:lblOffset val="100"/>
        <c:noMultiLvlLbl val="0"/>
      </c:catAx>
      <c:valAx>
        <c:axId val="79755577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9754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92031885793065E-2"/>
          <c:y val="0.15389104779898521"/>
          <c:w val="0.89672981847821209"/>
          <c:h val="0.72692584322734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Усього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Arkusz1!$B$2:$D$2</c:f>
              <c:numCache>
                <c:formatCode>General</c:formatCode>
                <c:ptCount val="3"/>
                <c:pt idx="0" formatCode="0.0">
                  <c:v>20.3</c:v>
                </c:pt>
                <c:pt idx="1">
                  <c:v>18.100000000000001</c:v>
                </c:pt>
                <c:pt idx="2" formatCode="0.0">
                  <c:v>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EE-4AC4-95B5-DF143A8D5D86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Чоловік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Arkusz1!$B$3:$D$3</c:f>
              <c:numCache>
                <c:formatCode>General</c:formatCode>
                <c:ptCount val="3"/>
                <c:pt idx="0" formatCode="0.0">
                  <c:v>31.4</c:v>
                </c:pt>
                <c:pt idx="1">
                  <c:v>28.7</c:v>
                </c:pt>
                <c:pt idx="2" formatCode="0.0">
                  <c:v>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87-42A1-84FB-425D9F807EC5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Жінка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Arkusz1!$B$4:$D$4</c:f>
              <c:numCache>
                <c:formatCode>General</c:formatCode>
                <c:ptCount val="3"/>
                <c:pt idx="0" formatCode="0.0">
                  <c:v>9.6</c:v>
                </c:pt>
                <c:pt idx="1">
                  <c:v>8.6999999999999993</c:v>
                </c:pt>
                <c:pt idx="2" formatCode="0.0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87-42A1-84FB-425D9F807E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797554144"/>
        <c:axId val="797551424"/>
      </c:barChart>
      <c:catAx>
        <c:axId val="79755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51424"/>
        <c:crosses val="autoZero"/>
        <c:auto val="1"/>
        <c:lblAlgn val="ctr"/>
        <c:lblOffset val="100"/>
        <c:noMultiLvlLbl val="0"/>
      </c:catAx>
      <c:valAx>
        <c:axId val="7975514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97554144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011679060397027"/>
          <c:y val="1.065419505817985E-2"/>
          <c:w val="0.69526262213478018"/>
          <c:h val="0.1193144327314626"/>
        </c:manualLayout>
      </c:layout>
      <c:overlay val="0"/>
      <c:txPr>
        <a:bodyPr/>
        <a:lstStyle/>
        <a:p>
          <a:pPr>
            <a:defRPr sz="32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61212720929696E-2"/>
          <c:y val="0.16295567853571824"/>
          <c:w val="0.72527242120972024"/>
          <c:h val="0.67705349812080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Вірю і постійно відвідую релігійний заклад 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Arkusz1!$B$2:$D$2</c:f>
              <c:numCache>
                <c:formatCode>General</c:formatCode>
                <c:ptCount val="3"/>
                <c:pt idx="0">
                  <c:v>16.8</c:v>
                </c:pt>
                <c:pt idx="1">
                  <c:v>10.5</c:v>
                </c:pt>
                <c:pt idx="2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D0-4E1D-9A79-31E9BB85D7D9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Вірю, але не відвідую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Arkusz1!$B$3:$D$3</c:f>
              <c:numCache>
                <c:formatCode>General</c:formatCode>
                <c:ptCount val="3"/>
                <c:pt idx="0">
                  <c:v>27.1</c:v>
                </c:pt>
                <c:pt idx="1">
                  <c:v>26.8</c:v>
                </c:pt>
                <c:pt idx="2">
                  <c:v>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D4-41B0-8878-BF1CB469B830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Невірую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Arkusz1!$B$4:$D$4</c:f>
              <c:numCache>
                <c:formatCode>General</c:formatCode>
                <c:ptCount val="3"/>
                <c:pt idx="0">
                  <c:v>60.1</c:v>
                </c:pt>
                <c:pt idx="1">
                  <c:v>53.6</c:v>
                </c:pt>
                <c:pt idx="2">
                  <c:v>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D4-41B0-8878-BF1CB469B8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797544896"/>
        <c:axId val="797554688"/>
      </c:barChart>
      <c:catAx>
        <c:axId val="79754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54688"/>
        <c:crosses val="autoZero"/>
        <c:auto val="1"/>
        <c:lblAlgn val="ctr"/>
        <c:lblOffset val="100"/>
        <c:noMultiLvlLbl val="0"/>
      </c:catAx>
      <c:valAx>
        <c:axId val="79755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97544896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80965212910701467"/>
          <c:y val="3.7219649205643808E-2"/>
          <c:w val="0.19034787089298535"/>
          <c:h val="0.9627803507943562"/>
        </c:manualLayout>
      </c:layout>
      <c:overlay val="0"/>
      <c:txPr>
        <a:bodyPr/>
        <a:lstStyle/>
        <a:p>
          <a:pPr>
            <a:defRPr sz="24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92031885793065E-2"/>
          <c:y val="4.0306665230491381E-2"/>
          <c:w val="0.89672981847821209"/>
          <c:h val="0.84051021356713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Усього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Arkusz1!$B$2:$D$2</c:f>
              <c:numCache>
                <c:formatCode>General</c:formatCode>
                <c:ptCount val="3"/>
                <c:pt idx="0" formatCode="0.0">
                  <c:v>10.8</c:v>
                </c:pt>
                <c:pt idx="1">
                  <c:v>8.6</c:v>
                </c:pt>
                <c:pt idx="2" formatCode="0.0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EE-4AC4-95B5-DF143A8D5D86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Чоловік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Arkusz1!$B$3:$D$3</c:f>
              <c:numCache>
                <c:formatCode>General</c:formatCode>
                <c:ptCount val="3"/>
                <c:pt idx="0" formatCode="0.0">
                  <c:v>18.899999999999999</c:v>
                </c:pt>
                <c:pt idx="1">
                  <c:v>15.3</c:v>
                </c:pt>
                <c:pt idx="2" formatCode="0.0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36-476E-AF37-AF37ACFD0C55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Жінкаa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Arkusz1!$B$4:$D$4</c:f>
              <c:numCache>
                <c:formatCode>General</c:formatCode>
                <c:ptCount val="3"/>
                <c:pt idx="0" formatCode="0.0">
                  <c:v>3.5</c:v>
                </c:pt>
                <c:pt idx="1">
                  <c:v>3.1</c:v>
                </c:pt>
                <c:pt idx="2" formatCode="0.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36-476E-AF37-AF37ACFD0C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797549792"/>
        <c:axId val="797552512"/>
      </c:barChart>
      <c:catAx>
        <c:axId val="79754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52512"/>
        <c:crosses val="autoZero"/>
        <c:auto val="1"/>
        <c:lblAlgn val="ctr"/>
        <c:lblOffset val="100"/>
        <c:noMultiLvlLbl val="0"/>
      </c:catAx>
      <c:valAx>
        <c:axId val="7975525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97549792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878046186314381"/>
          <c:y val="3.8762899755948571E-2"/>
          <c:w val="0.25543712479386665"/>
          <c:h val="0.26191964009053809"/>
        </c:manualLayout>
      </c:layout>
      <c:overlay val="0"/>
      <c:txPr>
        <a:bodyPr/>
        <a:lstStyle/>
        <a:p>
          <a:pPr>
            <a:defRPr sz="32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57863660787416"/>
          <c:y val="4.3668122270742364E-3"/>
          <c:w val="0.74374321375613084"/>
          <c:h val="0.921397379912663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Село або  хутір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Член домогосподарства</c:v>
                </c:pt>
                <c:pt idx="1">
                  <c:v>Член сім'ї поза домогосподарством, в тому числі колишній чоловік або колишній партнер</c:v>
                </c:pt>
                <c:pt idx="2">
                  <c:v>Співпрацівник, колега чи друг, друг зі школи чи університету</c:v>
                </c:pt>
                <c:pt idx="3">
                  <c:v>Сусід</c:v>
                </c:pt>
                <c:pt idx="4">
                  <c:v>Інший товариш, друг або знайомий</c:v>
                </c:pt>
                <c:pt idx="5">
                  <c:v>Принаймні одна особа з перерахованих вище</c:v>
                </c:pt>
              </c:strCache>
            </c:strRef>
          </c:cat>
          <c:val>
            <c:numRef>
              <c:f>Arkusz1!$B$2:$B$7</c:f>
              <c:numCache>
                <c:formatCode>###0.0</c:formatCode>
                <c:ptCount val="6"/>
                <c:pt idx="0">
                  <c:v>10.505209410828629</c:v>
                </c:pt>
                <c:pt idx="1">
                  <c:v>3.4906002608658815</c:v>
                </c:pt>
                <c:pt idx="2">
                  <c:v>1.8021968045459995</c:v>
                </c:pt>
                <c:pt idx="3">
                  <c:v>4.2819932290020697</c:v>
                </c:pt>
                <c:pt idx="4">
                  <c:v>4.4532741288827093</c:v>
                </c:pt>
                <c:pt idx="5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1B-4009-ABD0-82D45F79A34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Член домогосподарства</c:v>
                </c:pt>
                <c:pt idx="1">
                  <c:v>Член сім'ї поза домогосподарством, в тому числі колишній чоловік або колишній партнер</c:v>
                </c:pt>
                <c:pt idx="2">
                  <c:v>Співпрацівник, колега чи друг, друг зі школи чи університету</c:v>
                </c:pt>
                <c:pt idx="3">
                  <c:v>Сусід</c:v>
                </c:pt>
                <c:pt idx="4">
                  <c:v>Інший товариш, друг або знайомий</c:v>
                </c:pt>
                <c:pt idx="5">
                  <c:v>Принаймні одна особа з перерахованих вище</c:v>
                </c:pt>
              </c:strCache>
            </c:strRef>
          </c:cat>
          <c:val>
            <c:numRef>
              <c:f>Arkusz1!$C$2:$C$7</c:f>
              <c:numCache>
                <c:formatCode>###0.0</c:formatCode>
                <c:ptCount val="6"/>
                <c:pt idx="0">
                  <c:v>6.609224766829767</c:v>
                </c:pt>
                <c:pt idx="1">
                  <c:v>3.7131876226995999</c:v>
                </c:pt>
                <c:pt idx="2">
                  <c:v>1.8960842147861257</c:v>
                </c:pt>
                <c:pt idx="3">
                  <c:v>4.8674721295565107</c:v>
                </c:pt>
                <c:pt idx="4">
                  <c:v>3.9775987194995879</c:v>
                </c:pt>
                <c:pt idx="5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5-423D-9211-4E68A8C50FE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Львів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Член домогосподарства</c:v>
                </c:pt>
                <c:pt idx="1">
                  <c:v>Член сім'ї поза домогосподарством, в тому числі колишній чоловік або колишній партнер</c:v>
                </c:pt>
                <c:pt idx="2">
                  <c:v>Співпрацівник, колега чи друг, друг зі школи чи університету</c:v>
                </c:pt>
                <c:pt idx="3">
                  <c:v>Сусід</c:v>
                </c:pt>
                <c:pt idx="4">
                  <c:v>Інший товариш, друг або знайомий</c:v>
                </c:pt>
                <c:pt idx="5">
                  <c:v>Принаймні одна особа з перерахованих вище</c:v>
                </c:pt>
              </c:strCache>
            </c:strRef>
          </c:cat>
          <c:val>
            <c:numRef>
              <c:f>Arkusz1!$D$2:$D$7</c:f>
              <c:numCache>
                <c:formatCode>###0.0</c:formatCode>
                <c:ptCount val="6"/>
                <c:pt idx="0">
                  <c:v>1.8492981186543096</c:v>
                </c:pt>
                <c:pt idx="1">
                  <c:v>1.556802809746582</c:v>
                </c:pt>
                <c:pt idx="2">
                  <c:v>2.1034939890121773</c:v>
                </c:pt>
                <c:pt idx="3">
                  <c:v>3.2136283139279644</c:v>
                </c:pt>
                <c:pt idx="4">
                  <c:v>1.3994620178681438</c:v>
                </c:pt>
                <c:pt idx="5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A5-423D-9211-4E68A8C50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797547072"/>
        <c:axId val="797540544"/>
      </c:barChart>
      <c:catAx>
        <c:axId val="797547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40544"/>
        <c:crosses val="autoZero"/>
        <c:auto val="1"/>
        <c:lblAlgn val="ctr"/>
        <c:lblOffset val="100"/>
        <c:noMultiLvlLbl val="0"/>
      </c:catAx>
      <c:valAx>
        <c:axId val="797540544"/>
        <c:scaling>
          <c:orientation val="minMax"/>
        </c:scaling>
        <c:delete val="0"/>
        <c:axPos val="t"/>
        <c:majorGridlines/>
        <c:numFmt formatCode="###0.0" sourceLinked="1"/>
        <c:majorTickMark val="out"/>
        <c:minorTickMark val="none"/>
        <c:tickLblPos val="nextTo"/>
        <c:txPr>
          <a:bodyPr/>
          <a:lstStyle/>
          <a:p>
            <a:pPr>
              <a:defRPr sz="1410"/>
            </a:pPr>
            <a:endParaRPr lang="uk-UA"/>
          </a:p>
        </c:txPr>
        <c:crossAx val="797547072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21886537189854"/>
          <c:y val="0.36858721042247061"/>
          <c:w val="0.25122639463625807"/>
          <c:h val="0.2003147681199979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2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21752361516015"/>
          <c:y val="4.3668122270742364E-3"/>
          <c:w val="0.52184752301291681"/>
          <c:h val="0.921397379912663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Село або  хутір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dLbl>
              <c:idx val="2"/>
              <c:layout>
                <c:manualLayout>
                  <c:x val="4.4728016678736967E-3"/>
                  <c:y val="6.7580942461570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902-420A-B2BF-6BB13EEEA0E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Препарати коноплі (маріхуана гашиш) </c:v>
                </c:pt>
                <c:pt idx="1">
                  <c:v>Амфетамін/ метамфітамін</c:v>
                </c:pt>
                <c:pt idx="2">
                  <c:v>Екстазі /MDMA</c:v>
                </c:pt>
                <c:pt idx="3">
                  <c:v>Кокаїн</c:v>
                </c:pt>
                <c:pt idx="4">
                  <c:v>LSD  чи інші галюциногени  </c:v>
                </c:pt>
                <c:pt idx="5">
                  <c:v> Героїн чи інші опіати  </c:v>
                </c:pt>
                <c:pt idx="6">
                  <c:v> Заспокійливі ліки в немедичних цілях (н/п еленіум, реланіум) </c:v>
                </c:pt>
                <c:pt idx="7">
                  <c:v> Синтетичні канабіоїди </c:v>
                </c:pt>
                <c:pt idx="8">
                  <c:v>Спайси  („Spaisy” )</c:v>
                </c:pt>
                <c:pt idx="9">
                  <c:v> Інші речовини   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6.2</c:v>
                </c:pt>
                <c:pt idx="1">
                  <c:v>1.4</c:v>
                </c:pt>
                <c:pt idx="2">
                  <c:v>1.2</c:v>
                </c:pt>
                <c:pt idx="3">
                  <c:v>0.2</c:v>
                </c:pt>
                <c:pt idx="4">
                  <c:v>0.5</c:v>
                </c:pt>
                <c:pt idx="5">
                  <c:v>0.2</c:v>
                </c:pt>
                <c:pt idx="6">
                  <c:v>2.8</c:v>
                </c:pt>
                <c:pt idx="7">
                  <c:v>0.4</c:v>
                </c:pt>
                <c:pt idx="8">
                  <c:v>0.7</c:v>
                </c:pt>
                <c:pt idx="9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4A-4925-91DA-13E5CDE0DF3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Місто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Препарати коноплі (маріхуана гашиш) </c:v>
                </c:pt>
                <c:pt idx="1">
                  <c:v>Амфетамін/ метамфітамін</c:v>
                </c:pt>
                <c:pt idx="2">
                  <c:v>Екстазі /MDMA</c:v>
                </c:pt>
                <c:pt idx="3">
                  <c:v>Кокаїн</c:v>
                </c:pt>
                <c:pt idx="4">
                  <c:v>LSD  чи інші галюциногени  </c:v>
                </c:pt>
                <c:pt idx="5">
                  <c:v> Героїн чи інші опіати  </c:v>
                </c:pt>
                <c:pt idx="6">
                  <c:v> Заспокійливі ліки в немедичних цілях (н/п еленіум, реланіум) </c:v>
                </c:pt>
                <c:pt idx="7">
                  <c:v> Синтетичні канабіоїди </c:v>
                </c:pt>
                <c:pt idx="8">
                  <c:v>Спайси  („Spaisy” )</c:v>
                </c:pt>
                <c:pt idx="9">
                  <c:v> Інші речовини   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9.8000000000000007</c:v>
                </c:pt>
                <c:pt idx="1">
                  <c:v>0.6</c:v>
                </c:pt>
                <c:pt idx="2">
                  <c:v>0.6</c:v>
                </c:pt>
                <c:pt idx="3">
                  <c:v>1</c:v>
                </c:pt>
                <c:pt idx="4">
                  <c:v>1</c:v>
                </c:pt>
                <c:pt idx="5">
                  <c:v>0.3</c:v>
                </c:pt>
                <c:pt idx="6">
                  <c:v>1.2</c:v>
                </c:pt>
                <c:pt idx="7">
                  <c:v>0.3</c:v>
                </c:pt>
                <c:pt idx="8">
                  <c:v>0.3</c:v>
                </c:pt>
                <c:pt idx="9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02-420A-B2BF-6BB13EEEA0E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Львів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Препарати коноплі (маріхуана гашиш) </c:v>
                </c:pt>
                <c:pt idx="1">
                  <c:v>Амфетамін/ метамфітамін</c:v>
                </c:pt>
                <c:pt idx="2">
                  <c:v>Екстазі /MDMA</c:v>
                </c:pt>
                <c:pt idx="3">
                  <c:v>Кокаїн</c:v>
                </c:pt>
                <c:pt idx="4">
                  <c:v>LSD  чи інші галюциногени  </c:v>
                </c:pt>
                <c:pt idx="5">
                  <c:v> Героїн чи інші опіати  </c:v>
                </c:pt>
                <c:pt idx="6">
                  <c:v> Заспокійливі ліки в немедичних цілях (н/п еленіум, реланіум) </c:v>
                </c:pt>
                <c:pt idx="7">
                  <c:v> Синтетичні канабіоїди </c:v>
                </c:pt>
                <c:pt idx="8">
                  <c:v>Спайси  („Spaisy” )</c:v>
                </c:pt>
                <c:pt idx="9">
                  <c:v> Інші речовини   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23.4</c:v>
                </c:pt>
                <c:pt idx="1">
                  <c:v>6.4</c:v>
                </c:pt>
                <c:pt idx="2">
                  <c:v>2.5</c:v>
                </c:pt>
                <c:pt idx="3">
                  <c:v>1.7</c:v>
                </c:pt>
                <c:pt idx="4">
                  <c:v>3.9</c:v>
                </c:pt>
                <c:pt idx="5">
                  <c:v>1.1000000000000001</c:v>
                </c:pt>
                <c:pt idx="6">
                  <c:v>4.0999999999999996</c:v>
                </c:pt>
                <c:pt idx="7">
                  <c:v>1.9</c:v>
                </c:pt>
                <c:pt idx="8">
                  <c:v>2.2999999999999998</c:v>
                </c:pt>
                <c:pt idx="9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02-420A-B2BF-6BB13EEEA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797553056"/>
        <c:axId val="797542720"/>
      </c:barChart>
      <c:catAx>
        <c:axId val="797553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42720"/>
        <c:crosses val="autoZero"/>
        <c:auto val="1"/>
        <c:lblAlgn val="ctr"/>
        <c:lblOffset val="100"/>
        <c:noMultiLvlLbl val="0"/>
      </c:catAx>
      <c:valAx>
        <c:axId val="797542720"/>
        <c:scaling>
          <c:orientation val="minMax"/>
        </c:scaling>
        <c:delete val="0"/>
        <c:axPos val="t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uk-UA"/>
          </a:p>
        </c:txPr>
        <c:crossAx val="797553056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011842828332106"/>
          <c:y val="0.3943969951570036"/>
          <c:w val="0.25559009226298057"/>
          <c:h val="0.2202165655166737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2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21752361516015"/>
          <c:y val="4.3668122270742364E-3"/>
          <c:w val="0.52184752301291681"/>
          <c:h val="0.921397379912663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Село або  хутір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dLbl>
              <c:idx val="2"/>
              <c:layout>
                <c:manualLayout>
                  <c:x val="4.4728016678736967E-3"/>
                  <c:y val="6.7580942461570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09-4397-A0B0-AA0F5CD55A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Препарати коноплі (маріхуана гашиш) </c:v>
                </c:pt>
                <c:pt idx="1">
                  <c:v>Амфетамін/ метамфітамін</c:v>
                </c:pt>
                <c:pt idx="2">
                  <c:v>Екстазі /MDMA</c:v>
                </c:pt>
                <c:pt idx="3">
                  <c:v>Кокаїн</c:v>
                </c:pt>
                <c:pt idx="4">
                  <c:v>LSD  чи інші галюциногени  </c:v>
                </c:pt>
                <c:pt idx="5">
                  <c:v> Героїн чи інші опіати  </c:v>
                </c:pt>
                <c:pt idx="6">
                  <c:v> Заспокійливі ліки в немедичних цілях (н/п еленіум, реланіум) </c:v>
                </c:pt>
                <c:pt idx="7">
                  <c:v> Синтетичні канабіоїди </c:v>
                </c:pt>
                <c:pt idx="8">
                  <c:v>Спайси  („Spaisy” )</c:v>
                </c:pt>
                <c:pt idx="9">
                  <c:v> Інші речовини   </c:v>
                </c:pt>
              </c:strCache>
            </c:strRef>
          </c:cat>
          <c:val>
            <c:numRef>
              <c:f>Arkusz1!$B$2:$B$11</c:f>
              <c:numCache>
                <c:formatCode>0.0</c:formatCode>
                <c:ptCount val="10"/>
                <c:pt idx="0">
                  <c:v>2.6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4A-4925-91DA-13E5CDE0DF3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Місто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Препарати коноплі (маріхуана гашиш) </c:v>
                </c:pt>
                <c:pt idx="1">
                  <c:v>Амфетамін/ метамфітамін</c:v>
                </c:pt>
                <c:pt idx="2">
                  <c:v>Екстазі /MDMA</c:v>
                </c:pt>
                <c:pt idx="3">
                  <c:v>Кокаїн</c:v>
                </c:pt>
                <c:pt idx="4">
                  <c:v>LSD  чи інші галюциногени  </c:v>
                </c:pt>
                <c:pt idx="5">
                  <c:v> Героїн чи інші опіати  </c:v>
                </c:pt>
                <c:pt idx="6">
                  <c:v> Заспокійливі ліки в немедичних цілях (н/п еленіум, реланіум) </c:v>
                </c:pt>
                <c:pt idx="7">
                  <c:v> Синтетичні канабіоїди </c:v>
                </c:pt>
                <c:pt idx="8">
                  <c:v>Спайси  („Spaisy” )</c:v>
                </c:pt>
                <c:pt idx="9">
                  <c:v> Інші речовини   </c:v>
                </c:pt>
              </c:strCache>
            </c:strRef>
          </c:cat>
          <c:val>
            <c:numRef>
              <c:f>Arkusz1!$C$2:$C$11</c:f>
              <c:numCache>
                <c:formatCode>0.0</c:formatCode>
                <c:ptCount val="10"/>
                <c:pt idx="0">
                  <c:v>3.2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09-4397-A0B0-AA0F5CD55A6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Львів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Препарати коноплі (маріхуана гашиш) </c:v>
                </c:pt>
                <c:pt idx="1">
                  <c:v>Амфетамін/ метамфітамін</c:v>
                </c:pt>
                <c:pt idx="2">
                  <c:v>Екстазі /MDMA</c:v>
                </c:pt>
                <c:pt idx="3">
                  <c:v>Кокаїн</c:v>
                </c:pt>
                <c:pt idx="4">
                  <c:v>LSD  чи інші галюциногени  </c:v>
                </c:pt>
                <c:pt idx="5">
                  <c:v> Героїн чи інші опіати  </c:v>
                </c:pt>
                <c:pt idx="6">
                  <c:v> Заспокійливі ліки в немедичних цілях (н/п еленіум, реланіум) </c:v>
                </c:pt>
                <c:pt idx="7">
                  <c:v> Синтетичні канабіоїди </c:v>
                </c:pt>
                <c:pt idx="8">
                  <c:v>Спайси  („Spaisy” )</c:v>
                </c:pt>
                <c:pt idx="9">
                  <c:v> Інші речовини   </c:v>
                </c:pt>
              </c:strCache>
            </c:strRef>
          </c:cat>
          <c:val>
            <c:numRef>
              <c:f>Arkusz1!$D$2:$D$11</c:f>
              <c:numCache>
                <c:formatCode>0.0</c:formatCode>
                <c:ptCount val="10"/>
                <c:pt idx="0">
                  <c:v>8</c:v>
                </c:pt>
                <c:pt idx="1">
                  <c:v>1.7</c:v>
                </c:pt>
                <c:pt idx="2">
                  <c:v>0.6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0.3</c:v>
                </c:pt>
                <c:pt idx="8">
                  <c:v>0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09-4397-A0B0-AA0F5CD55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797545440"/>
        <c:axId val="797541088"/>
      </c:barChart>
      <c:catAx>
        <c:axId val="797545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41088"/>
        <c:crosses val="autoZero"/>
        <c:auto val="1"/>
        <c:lblAlgn val="ctr"/>
        <c:lblOffset val="100"/>
        <c:noMultiLvlLbl val="0"/>
      </c:catAx>
      <c:valAx>
        <c:axId val="797541088"/>
        <c:scaling>
          <c:orientation val="minMax"/>
        </c:scaling>
        <c:delete val="0"/>
        <c:axPos val="t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uk-UA"/>
          </a:p>
        </c:txPr>
        <c:crossAx val="797545440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651870106552463"/>
          <c:y val="0.3898917172416631"/>
          <c:w val="0.26453569559872792"/>
          <c:h val="0.2202165655166737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2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92031885793065E-2"/>
          <c:y val="4.0306665230491381E-2"/>
          <c:w val="0.89672981847821209"/>
          <c:h val="0.84051021356713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Усього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Arkusz1!$B$2:$D$2</c:f>
              <c:numCache>
                <c:formatCode>General</c:formatCode>
                <c:ptCount val="3"/>
                <c:pt idx="0" formatCode="0.0">
                  <c:v>2.6</c:v>
                </c:pt>
                <c:pt idx="1">
                  <c:v>3.2</c:v>
                </c:pt>
                <c:pt idx="2" formatCode="0.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EE-4AC4-95B5-DF143A8D5D86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Чоловік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Arkusz1!$B$3:$D$3</c:f>
              <c:numCache>
                <c:formatCode>General</c:formatCode>
                <c:ptCount val="3"/>
                <c:pt idx="0" formatCode="0.0">
                  <c:v>3.9</c:v>
                </c:pt>
                <c:pt idx="1">
                  <c:v>5.5</c:v>
                </c:pt>
                <c:pt idx="2" formatCode="0.0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3D-40BA-99C8-AC9A19C93F49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Жінка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Arkusz1!$B$4:$D$4</c:f>
              <c:numCache>
                <c:formatCode>General</c:formatCode>
                <c:ptCount val="3"/>
                <c:pt idx="0" formatCode="0.0">
                  <c:v>1.3</c:v>
                </c:pt>
                <c:pt idx="1">
                  <c:v>1.1000000000000001</c:v>
                </c:pt>
                <c:pt idx="2" formatCode="0.0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3D-40BA-99C8-AC9A19C93F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797542176"/>
        <c:axId val="797543264"/>
      </c:barChart>
      <c:catAx>
        <c:axId val="79754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43264"/>
        <c:crosses val="autoZero"/>
        <c:auto val="1"/>
        <c:lblAlgn val="ctr"/>
        <c:lblOffset val="100"/>
        <c:noMultiLvlLbl val="0"/>
      </c:catAx>
      <c:valAx>
        <c:axId val="7975432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97542176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4079162250117426E-2"/>
          <c:y val="3.6420507697801169E-2"/>
          <c:w val="0.25245525701528421"/>
          <c:h val="0.25255007185794848"/>
        </c:manualLayout>
      </c:layout>
      <c:overlay val="0"/>
      <c:txPr>
        <a:bodyPr/>
        <a:lstStyle/>
        <a:p>
          <a:pPr>
            <a:defRPr sz="32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4367491254851"/>
          <c:y val="7.8602550603198151E-2"/>
          <c:w val="0.74374321375613084"/>
          <c:h val="0.921397379912663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Село або  хутір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Препарати коноплі (маріхуана гашиш) </c:v>
                </c:pt>
                <c:pt idx="1">
                  <c:v>Амфетамін/ метамфітамін</c:v>
                </c:pt>
                <c:pt idx="2">
                  <c:v>Екстазі /MDMA</c:v>
                </c:pt>
                <c:pt idx="3">
                  <c:v>Кокаїн</c:v>
                </c:pt>
                <c:pt idx="4">
                  <c:v>LSD  чи інші галюциногени  </c:v>
                </c:pt>
                <c:pt idx="5">
                  <c:v> Героїн чи інші опіати  </c:v>
                </c:pt>
                <c:pt idx="6">
                  <c:v> Заспокійливі ліки в немедичних цілях (н/п еленіум, реланіум) </c:v>
                </c:pt>
                <c:pt idx="7">
                  <c:v> Синтетичні канабіоїди </c:v>
                </c:pt>
                <c:pt idx="8">
                  <c:v>Спайси  („Spaisy” )</c:v>
                </c:pt>
                <c:pt idx="9">
                  <c:v> Інші речовини   </c:v>
                </c:pt>
              </c:strCache>
            </c:strRef>
          </c:cat>
          <c:val>
            <c:numRef>
              <c:f>Arkusz1!$B$2:$B$11</c:f>
              <c:numCache>
                <c:formatCode>###0.0</c:formatCode>
                <c:ptCount val="10"/>
                <c:pt idx="0">
                  <c:v>11.959594729711585</c:v>
                </c:pt>
                <c:pt idx="1">
                  <c:v>4.9940420697585051</c:v>
                </c:pt>
                <c:pt idx="2">
                  <c:v>4.3523924837167431</c:v>
                </c:pt>
                <c:pt idx="3">
                  <c:v>4.5779683282911723</c:v>
                </c:pt>
                <c:pt idx="4">
                  <c:v>4.3717602849803807</c:v>
                </c:pt>
                <c:pt idx="5">
                  <c:v>5.0215143419788477</c:v>
                </c:pt>
                <c:pt idx="6">
                  <c:v>13.619191576659635</c:v>
                </c:pt>
                <c:pt idx="7">
                  <c:v>3.5045348543641905</c:v>
                </c:pt>
                <c:pt idx="8">
                  <c:v>3.5045348543641905</c:v>
                </c:pt>
                <c:pt idx="9">
                  <c:v>3.7184720507072133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5A-4D1B-B858-7F43BCF749D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Препарати коноплі (маріхуана гашиш) </c:v>
                </c:pt>
                <c:pt idx="1">
                  <c:v>Амфетамін/ метамфітамін</c:v>
                </c:pt>
                <c:pt idx="2">
                  <c:v>Екстазі /MDMA</c:v>
                </c:pt>
                <c:pt idx="3">
                  <c:v>Кокаїн</c:v>
                </c:pt>
                <c:pt idx="4">
                  <c:v>LSD  чи інші галюциногени  </c:v>
                </c:pt>
                <c:pt idx="5">
                  <c:v> Героїн чи інші опіати  </c:v>
                </c:pt>
                <c:pt idx="6">
                  <c:v> Заспокійливі ліки в немедичних цілях (н/п еленіум, реланіум) </c:v>
                </c:pt>
                <c:pt idx="7">
                  <c:v> Синтетичні канабіоїди </c:v>
                </c:pt>
                <c:pt idx="8">
                  <c:v>Спайси  („Spaisy” )</c:v>
                </c:pt>
                <c:pt idx="9">
                  <c:v> Інші речовини   </c:v>
                </c:pt>
              </c:strCache>
            </c:strRef>
          </c:cat>
          <c:val>
            <c:numRef>
              <c:f>Arkusz1!$C$2:$C$11</c:f>
              <c:numCache>
                <c:formatCode>###0.0</c:formatCode>
                <c:ptCount val="10"/>
                <c:pt idx="0">
                  <c:v>17.322059041563485</c:v>
                </c:pt>
                <c:pt idx="1">
                  <c:v>11.017111854137664</c:v>
                </c:pt>
                <c:pt idx="2">
                  <c:v>9.7422878501386982</c:v>
                </c:pt>
                <c:pt idx="3">
                  <c:v>8.8302960438200291</c:v>
                </c:pt>
                <c:pt idx="4">
                  <c:v>8.2133975608177714</c:v>
                </c:pt>
                <c:pt idx="5">
                  <c:v>8.8168042643118003</c:v>
                </c:pt>
                <c:pt idx="6">
                  <c:v>12.777633337166133</c:v>
                </c:pt>
                <c:pt idx="7">
                  <c:v>9.129124652663009</c:v>
                </c:pt>
                <c:pt idx="8">
                  <c:v>7.902117988299902</c:v>
                </c:pt>
                <c:pt idx="9">
                  <c:v>7.5737761346025572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8B-4EAD-8D48-724902EEEAB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Львів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Препарати коноплі (маріхуана гашиш) </c:v>
                </c:pt>
                <c:pt idx="1">
                  <c:v>Амфетамін/ метамфітамін</c:v>
                </c:pt>
                <c:pt idx="2">
                  <c:v>Екстазі /MDMA</c:v>
                </c:pt>
                <c:pt idx="3">
                  <c:v>Кокаїн</c:v>
                </c:pt>
                <c:pt idx="4">
                  <c:v>LSD  чи інші галюциногени  </c:v>
                </c:pt>
                <c:pt idx="5">
                  <c:v> Героїн чи інші опіати  </c:v>
                </c:pt>
                <c:pt idx="6">
                  <c:v> Заспокійливі ліки в немедичних цілях (н/п еленіум, реланіум) </c:v>
                </c:pt>
                <c:pt idx="7">
                  <c:v> Синтетичні канабіоїди </c:v>
                </c:pt>
                <c:pt idx="8">
                  <c:v>Спайси  („Spaisy” )</c:v>
                </c:pt>
                <c:pt idx="9">
                  <c:v> Інші речовини   </c:v>
                </c:pt>
              </c:strCache>
            </c:strRef>
          </c:cat>
          <c:val>
            <c:numRef>
              <c:f>Arkusz1!$D$2:$D$11</c:f>
              <c:numCache>
                <c:formatCode>###0.0</c:formatCode>
                <c:ptCount val="10"/>
                <c:pt idx="0">
                  <c:v>19.399798599995101</c:v>
                </c:pt>
                <c:pt idx="1">
                  <c:v>8.738524340463842</c:v>
                </c:pt>
                <c:pt idx="2">
                  <c:v>6.6658500831691185</c:v>
                </c:pt>
                <c:pt idx="3">
                  <c:v>3.5476777072938228</c:v>
                </c:pt>
                <c:pt idx="4">
                  <c:v>6.8870553126881857</c:v>
                </c:pt>
                <c:pt idx="5">
                  <c:v>3.5573997462237057</c:v>
                </c:pt>
                <c:pt idx="6">
                  <c:v>17.29646332422206</c:v>
                </c:pt>
                <c:pt idx="7">
                  <c:v>5.3198966967208037</c:v>
                </c:pt>
                <c:pt idx="8">
                  <c:v>4.8296028450406494</c:v>
                </c:pt>
                <c:pt idx="9">
                  <c:v>4.6362401875729908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8B-4EAD-8D48-724902EEE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797545984"/>
        <c:axId val="797549248"/>
      </c:barChart>
      <c:catAx>
        <c:axId val="797545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49248"/>
        <c:crosses val="autoZero"/>
        <c:auto val="1"/>
        <c:lblAlgn val="ctr"/>
        <c:lblOffset val="100"/>
        <c:noMultiLvlLbl val="0"/>
      </c:catAx>
      <c:valAx>
        <c:axId val="797549248"/>
        <c:scaling>
          <c:orientation val="minMax"/>
        </c:scaling>
        <c:delete val="0"/>
        <c:axPos val="t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uk-UA"/>
          </a:p>
        </c:txPr>
        <c:crossAx val="797545984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200711572644229"/>
          <c:y val="0.33772108848243676"/>
          <c:w val="0.24926853423477319"/>
          <c:h val="0.2202165655166737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2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67943662526523"/>
          <c:y val="5.1191177427324021E-2"/>
          <c:w val="0.86537514350257383"/>
          <c:h val="0.734752480332373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Чоловік</c:v>
                </c:pt>
              </c:strCache>
            </c:strRef>
          </c:tx>
          <c:spPr>
            <a:solidFill>
              <a:srgbClr val="FFC000"/>
            </a:solidFill>
            <a:ln w="25585">
              <a:noFill/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06E-4928-8FCA-124736558FAC}"/>
              </c:ext>
            </c:extLst>
          </c:dPt>
          <c:dLbls>
            <c:dLbl>
              <c:idx val="0"/>
              <c:layout>
                <c:manualLayout>
                  <c:x val="-5.2916114845115358E-3"/>
                  <c:y val="-5.03236197586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06E-4928-8FCA-124736558FAC}"/>
                </c:ext>
                <c:ext xmlns:c15="http://schemas.microsoft.com/office/drawing/2012/chart" uri="{CE6537A1-D6FC-4f65-9D91-7224C49458BB}">
                  <c15:layout>
                    <c:manualLayout>
                      <c:w val="0.24722718612928477"/>
                      <c:h val="0.2750699373860385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2724715222696429E-4"/>
                  <c:y val="-3.919834436096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6E-4928-8FCA-124736558FA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2526045192474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BB-40FE-9424-0C621A0C3055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Arkusz1!$B$2:$D$2</c:f>
              <c:numCache>
                <c:formatCode>General</c:formatCode>
                <c:ptCount val="3"/>
                <c:pt idx="0">
                  <c:v>47.3</c:v>
                </c:pt>
                <c:pt idx="1">
                  <c:v>45.1</c:v>
                </c:pt>
                <c:pt idx="2">
                  <c:v>45.9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6E-4928-8FCA-124736558FAC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Жінка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7834325076507234E-3"/>
                  <c:y val="6.6992191277651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BB-40FE-9424-0C621A0C30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917162538253617E-3"/>
                  <c:y val="8.039062953318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FBB-40FE-9424-0C621A0C30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8.4856775618359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BB-40FE-9424-0C621A0C3055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Arkusz1!$B$3:$D$3</c:f>
              <c:numCache>
                <c:formatCode>General</c:formatCode>
                <c:ptCount val="3"/>
                <c:pt idx="0">
                  <c:v>52.7</c:v>
                </c:pt>
                <c:pt idx="1">
                  <c:v>54.9</c:v>
                </c:pt>
                <c:pt idx="2">
                  <c:v>54.1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FBB-40FE-9424-0C621A0C3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61155328"/>
        <c:axId val="761141184"/>
      </c:barChart>
      <c:catAx>
        <c:axId val="76115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1141184"/>
        <c:crosses val="autoZero"/>
        <c:auto val="1"/>
        <c:lblAlgn val="ctr"/>
        <c:lblOffset val="100"/>
        <c:noMultiLvlLbl val="0"/>
      </c:catAx>
      <c:valAx>
        <c:axId val="761141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1155328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8979384507654998"/>
          <c:y val="7.9211144968640262E-2"/>
          <c:w val="0.64915526235459353"/>
          <c:h val="0.13474714404024454"/>
        </c:manualLayout>
      </c:layout>
      <c:overlay val="0"/>
      <c:spPr>
        <a:solidFill>
          <a:schemeClr val="bg1">
            <a:lumMod val="95000"/>
          </a:schemeClr>
        </a:solidFill>
        <a:ln>
          <a:solidFill>
            <a:srgbClr val="000000"/>
          </a:solidFill>
        </a:ln>
      </c:spPr>
      <c:txPr>
        <a:bodyPr/>
        <a:lstStyle/>
        <a:p>
          <a:pPr>
            <a:defRPr sz="20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7519990841844"/>
          <c:y val="6.0067710084912691E-2"/>
          <c:w val="0.89672981847821209"/>
          <c:h val="0.92139737991266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Усього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38.9</c:v>
                </c:pt>
                <c:pt idx="1">
                  <c:v>27.7</c:v>
                </c:pt>
                <c:pt idx="2">
                  <c:v>33.299999999999997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B8-482D-8B4D-4D8B62C41D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761156416"/>
        <c:axId val="761147712"/>
      </c:barChart>
      <c:catAx>
        <c:axId val="76115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61147712"/>
        <c:crosses val="autoZero"/>
        <c:auto val="1"/>
        <c:lblAlgn val="ctr"/>
        <c:lblOffset val="100"/>
        <c:noMultiLvlLbl val="0"/>
      </c:catAx>
      <c:valAx>
        <c:axId val="76114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61156416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01027688634951"/>
          <c:y val="5.3497627139465126E-2"/>
          <c:w val="0.85798972311365052"/>
          <c:h val="0.736338669120790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Вірю і відвідую релігійний заклад 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dLbl>
              <c:idx val="0"/>
              <c:layout>
                <c:manualLayout>
                  <c:x val="-7.7809981897436235E-3"/>
                  <c:y val="-0.14522937235467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FCB-4EF2-8C86-64C7410C8D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871279008215724E-3"/>
                  <c:y val="-0.13177010599455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CB-4EF2-8C86-64C7410C8D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936252181130107E-2"/>
                  <c:y val="-0.1045397499429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FCB-4EF2-8C86-64C7410C8D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Arkusz1!$B$2:$D$2</c:f>
              <c:numCache>
                <c:formatCode>0</c:formatCode>
                <c:ptCount val="3"/>
                <c:pt idx="0">
                  <c:v>72.5</c:v>
                </c:pt>
                <c:pt idx="1">
                  <c:v>60.3</c:v>
                </c:pt>
                <c:pt idx="2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92-459D-996E-5EEF3367D511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Вірю, але не відвідую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Arkusz1!$B$3:$D$3</c:f>
              <c:numCache>
                <c:formatCode>0</c:formatCode>
                <c:ptCount val="3"/>
                <c:pt idx="0">
                  <c:v>25.2</c:v>
                </c:pt>
                <c:pt idx="1">
                  <c:v>34.4</c:v>
                </c:pt>
                <c:pt idx="2">
                  <c:v>39.299999999999997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CB-4EF2-8C86-64C7410C8D2F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Невіруюча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Arkusz1!$B$4:$D$4</c:f>
              <c:numCache>
                <c:formatCode>0</c:formatCode>
                <c:ptCount val="3"/>
                <c:pt idx="0">
                  <c:v>2.2000000000000002</c:v>
                </c:pt>
                <c:pt idx="1">
                  <c:v>5.3</c:v>
                </c:pt>
                <c:pt idx="2">
                  <c:v>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CB-4EF2-8C86-64C7410C8D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overlap val="100"/>
        <c:axId val="761142272"/>
        <c:axId val="761144992"/>
      </c:barChart>
      <c:catAx>
        <c:axId val="7611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61144992"/>
        <c:crosses val="autoZero"/>
        <c:auto val="1"/>
        <c:lblAlgn val="ctr"/>
        <c:lblOffset val="100"/>
        <c:noMultiLvlLbl val="0"/>
      </c:catAx>
      <c:valAx>
        <c:axId val="761144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61142272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309818516896814"/>
          <c:y val="0.58554875656448868"/>
          <c:w val="0.8209651541985532"/>
          <c:h val="0.24253557392927969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ln>
          <a:solidFill>
            <a:srgbClr val="000000"/>
          </a:solidFill>
        </a:ln>
      </c:spPr>
      <c:txPr>
        <a:bodyPr/>
        <a:lstStyle/>
        <a:p>
          <a:pPr>
            <a:defRPr sz="17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92031885793065E-2"/>
          <c:y val="4.3668122270742364E-3"/>
          <c:w val="0.89672981847821209"/>
          <c:h val="0.87493684111202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Усього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Arkusz1!$B$2:$B$4</c:f>
              <c:numCache>
                <c:formatCode>0.0</c:formatCode>
                <c:ptCount val="3"/>
                <c:pt idx="0">
                  <c:v>6.8478290000000008</c:v>
                </c:pt>
                <c:pt idx="1">
                  <c:v>4.6619510000000002</c:v>
                </c:pt>
                <c:pt idx="2">
                  <c:v>4.1803739999999996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A2-45DF-B764-9A6B651A5EB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Чоловік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Arkusz1!$C$2:$C$4</c:f>
              <c:numCache>
                <c:formatCode>0.0</c:formatCode>
                <c:ptCount val="3"/>
                <c:pt idx="0">
                  <c:v>12.506672000000002</c:v>
                </c:pt>
                <c:pt idx="1">
                  <c:v>8.0542510000000007</c:v>
                </c:pt>
                <c:pt idx="2">
                  <c:v>5.948167999999999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A2-45DF-B764-9A6B651A5EB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Жінка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Arkusz1!$D$2:$D$4</c:f>
              <c:numCache>
                <c:formatCode>0.0</c:formatCode>
                <c:ptCount val="3"/>
                <c:pt idx="0">
                  <c:v>1.778867</c:v>
                </c:pt>
                <c:pt idx="1">
                  <c:v>1.8767509999999998</c:v>
                </c:pt>
                <c:pt idx="2">
                  <c:v>2.6790919999999998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A2-45DF-B764-9A6B651A5E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761146080"/>
        <c:axId val="761146624"/>
      </c:barChart>
      <c:catAx>
        <c:axId val="76114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61146624"/>
        <c:crosses val="autoZero"/>
        <c:auto val="1"/>
        <c:lblAlgn val="ctr"/>
        <c:lblOffset val="100"/>
        <c:noMultiLvlLbl val="0"/>
      </c:catAx>
      <c:valAx>
        <c:axId val="7611466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61146080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983485852739635"/>
          <c:y val="2.7915249168193202E-2"/>
          <c:w val="0.28078300091181763"/>
          <c:h val="0.25573236382668513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28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67386021191799E-2"/>
          <c:y val="4.2467175110141371E-2"/>
          <c:w val="0.72323633596039494"/>
          <c:h val="0.85154298316213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ДО  1,2 l.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Arkusz1!$B$2:$D$2</c:f>
              <c:numCache>
                <c:formatCode>General</c:formatCode>
                <c:ptCount val="3"/>
                <c:pt idx="0">
                  <c:v>42.9</c:v>
                </c:pt>
                <c:pt idx="1">
                  <c:v>45.7</c:v>
                </c:pt>
                <c:pt idx="2">
                  <c:v>46.2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A5-47FC-9C8C-56C71E584DB7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понад 1,2 до 6,0 l.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Arkusz1!$B$3:$D$3</c:f>
              <c:numCache>
                <c:formatCode>General</c:formatCode>
                <c:ptCount val="3"/>
                <c:pt idx="0">
                  <c:v>30.8</c:v>
                </c:pt>
                <c:pt idx="1">
                  <c:v>29.8</c:v>
                </c:pt>
                <c:pt idx="2">
                  <c:v>32.700000000000003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A5-47FC-9C8C-56C71E584DB7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понад 6,0  до 12,0 l.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Arkusz1!$B$4:$D$4</c:f>
              <c:numCache>
                <c:formatCode>General</c:formatCode>
                <c:ptCount val="3"/>
                <c:pt idx="0">
                  <c:v>12.4</c:v>
                </c:pt>
                <c:pt idx="1">
                  <c:v>13.1</c:v>
                </c:pt>
                <c:pt idx="2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A5-47FC-9C8C-56C71E584DB7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понад 12,0 l.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Arkusz1!$B$1:$D$1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Arkusz1!$B$5:$D$5</c:f>
              <c:numCache>
                <c:formatCode>General</c:formatCode>
                <c:ptCount val="3"/>
                <c:pt idx="0">
                  <c:v>13.9</c:v>
                </c:pt>
                <c:pt idx="1">
                  <c:v>11.4</c:v>
                </c:pt>
                <c:pt idx="2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A5-47FC-9C8C-56C71E584D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761147168"/>
        <c:axId val="797555232"/>
      </c:barChart>
      <c:catAx>
        <c:axId val="76114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uk-UA"/>
          </a:p>
        </c:txPr>
        <c:crossAx val="797555232"/>
        <c:crosses val="autoZero"/>
        <c:auto val="1"/>
        <c:lblAlgn val="ctr"/>
        <c:lblOffset val="100"/>
        <c:noMultiLvlLbl val="0"/>
      </c:catAx>
      <c:valAx>
        <c:axId val="79755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14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27954286794044"/>
          <c:y val="8.1407230182561875E-4"/>
          <c:w val="0.20816551879187525"/>
          <c:h val="0.87319229788239494"/>
        </c:manualLayout>
      </c:layout>
      <c:overlay val="0"/>
      <c:txPr>
        <a:bodyPr/>
        <a:lstStyle/>
        <a:p>
          <a:pPr>
            <a:defRPr sz="2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32397755262964E-2"/>
          <c:y val="3.2118536404453599E-2"/>
          <c:w val="0.73402236617075522"/>
          <c:h val="0.878341966885003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пиво</c:v>
                </c:pt>
              </c:strCache>
            </c:strRef>
          </c:tx>
          <c:spPr>
            <a:solidFill>
              <a:srgbClr val="3366FF"/>
            </a:solidFill>
            <a:ln w="21299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Arkusz1!$B$2:$B$4</c:f>
              <c:numCache>
                <c:formatCode>0.0</c:formatCode>
                <c:ptCount val="3"/>
                <c:pt idx="0">
                  <c:v>23.1</c:v>
                </c:pt>
                <c:pt idx="1">
                  <c:v>19.2</c:v>
                </c:pt>
                <c:pt idx="2">
                  <c:v>26.8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6F-44C3-91E1-87571AB3385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 вино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Arkusz1!$C$2:$C$4</c:f>
              <c:numCache>
                <c:formatCode>0.0</c:formatCode>
                <c:ptCount val="3"/>
                <c:pt idx="0">
                  <c:v>28</c:v>
                </c:pt>
                <c:pt idx="1">
                  <c:v>22.3</c:v>
                </c:pt>
                <c:pt idx="2">
                  <c:v>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6F-44C3-91E1-87571AB3385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горілка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Село або  хутір</c:v>
                </c:pt>
                <c:pt idx="1">
                  <c:v>Місто</c:v>
                </c:pt>
                <c:pt idx="2">
                  <c:v>Львів</c:v>
                </c:pt>
              </c:strCache>
            </c:strRef>
          </c:cat>
          <c:val>
            <c:numRef>
              <c:f>Arkusz1!$D$2:$D$4</c:f>
              <c:numCache>
                <c:formatCode>0.0</c:formatCode>
                <c:ptCount val="3"/>
                <c:pt idx="0">
                  <c:v>48.9</c:v>
                </c:pt>
                <c:pt idx="1">
                  <c:v>58.5</c:v>
                </c:pt>
                <c:pt idx="2">
                  <c:v>41.6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6F-44C3-91E1-87571AB338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4"/>
        <c:overlap val="100"/>
        <c:axId val="797543808"/>
        <c:axId val="797550336"/>
      </c:barChart>
      <c:catAx>
        <c:axId val="7975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50336"/>
        <c:crosses val="autoZero"/>
        <c:auto val="1"/>
        <c:lblAlgn val="ctr"/>
        <c:lblOffset val="100"/>
        <c:noMultiLvlLbl val="0"/>
      </c:catAx>
      <c:valAx>
        <c:axId val="797550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43808"/>
        <c:crosses val="autoZero"/>
        <c:crossBetween val="between"/>
      </c:valAx>
      <c:spPr>
        <a:noFill/>
        <a:ln w="21299">
          <a:noFill/>
        </a:ln>
      </c:spPr>
    </c:plotArea>
    <c:legend>
      <c:legendPos val="r"/>
      <c:layout>
        <c:manualLayout>
          <c:xMode val="edge"/>
          <c:yMode val="edge"/>
          <c:x val="0.81927869223664418"/>
          <c:y val="3.5164974219098352E-2"/>
          <c:w val="0.17169705561864504"/>
          <c:h val="0.33146192102745187"/>
        </c:manualLayout>
      </c:layout>
      <c:overlay val="0"/>
      <c:spPr>
        <a:solidFill>
          <a:schemeClr val="bg1"/>
        </a:solidFill>
        <a:ln w="2662">
          <a:solidFill>
            <a:schemeClr val="tx1"/>
          </a:solidFill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92031885793065E-2"/>
          <c:y val="4.3668122270742364E-3"/>
          <c:w val="0.89672981847821209"/>
          <c:h val="0.92139737991266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Село або  хутір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горілка</c:v>
                </c:pt>
                <c:pt idx="1">
                  <c:v> вино</c:v>
                </c:pt>
                <c:pt idx="2">
                  <c:v>домашнє вино</c:v>
                </c:pt>
                <c:pt idx="3">
                  <c:v>пиво</c:v>
                </c:pt>
                <c:pt idx="4">
                  <c:v>алкогольні напої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25</c:v>
                </c:pt>
                <c:pt idx="1">
                  <c:v>13</c:v>
                </c:pt>
                <c:pt idx="2">
                  <c:v>13</c:v>
                </c:pt>
                <c:pt idx="3">
                  <c:v>33</c:v>
                </c:pt>
                <c:pt idx="4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00-4142-8A5F-5BD22EC8DF1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горілка</c:v>
                </c:pt>
                <c:pt idx="1">
                  <c:v> вино</c:v>
                </c:pt>
                <c:pt idx="2">
                  <c:v>домашнє вино</c:v>
                </c:pt>
                <c:pt idx="3">
                  <c:v>пиво</c:v>
                </c:pt>
                <c:pt idx="4">
                  <c:v>алкогольні напої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19</c:v>
                </c:pt>
                <c:pt idx="1">
                  <c:v>11</c:v>
                </c:pt>
                <c:pt idx="2">
                  <c:v>15</c:v>
                </c:pt>
                <c:pt idx="3">
                  <c:v>25</c:v>
                </c:pt>
                <c:pt idx="4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5B-4610-96F5-DADDC0B3927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Львів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горілка</c:v>
                </c:pt>
                <c:pt idx="1">
                  <c:v> вино</c:v>
                </c:pt>
                <c:pt idx="2">
                  <c:v>домашнє вино</c:v>
                </c:pt>
                <c:pt idx="3">
                  <c:v>пиво</c:v>
                </c:pt>
                <c:pt idx="4">
                  <c:v>алкогольні напої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28</c:v>
                </c:pt>
                <c:pt idx="4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5B-4610-96F5-DADDC0B392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797553600"/>
        <c:axId val="797551968"/>
      </c:barChart>
      <c:catAx>
        <c:axId val="79755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51968"/>
        <c:crosses val="autoZero"/>
        <c:auto val="1"/>
        <c:lblAlgn val="ctr"/>
        <c:lblOffset val="100"/>
        <c:noMultiLvlLbl val="0"/>
      </c:catAx>
      <c:valAx>
        <c:axId val="79755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97553600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5.698008875400306E-2"/>
          <c:y val="2.9275129356116196E-2"/>
          <c:w val="0.35675817439723723"/>
          <c:h val="0.35839731344980891"/>
        </c:manualLayout>
      </c:layout>
      <c:overlay val="0"/>
      <c:txPr>
        <a:bodyPr/>
        <a:lstStyle/>
        <a:p>
          <a:pPr>
            <a:defRPr sz="28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92031885793065E-2"/>
          <c:y val="4.3668122270742364E-3"/>
          <c:w val="0.89672981847821209"/>
          <c:h val="0.92139737991266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Село або  хутір</c:v>
                </c:pt>
              </c:strCache>
            </c:strRef>
          </c:tx>
          <c:spPr>
            <a:solidFill>
              <a:srgbClr val="0000FF"/>
            </a:solidFill>
            <a:ln w="2558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горілка</c:v>
                </c:pt>
                <c:pt idx="1">
                  <c:v> вино</c:v>
                </c:pt>
                <c:pt idx="2">
                  <c:v>домашнє вино</c:v>
                </c:pt>
                <c:pt idx="3">
                  <c:v>пиво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12.43</c:v>
                </c:pt>
                <c:pt idx="1">
                  <c:v>5.72</c:v>
                </c:pt>
                <c:pt idx="2">
                  <c:v>4.3899999999999997</c:v>
                </c:pt>
                <c:pt idx="3">
                  <c:v>3.39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00-4142-8A5F-5BD22EC8DF1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Місто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горілка</c:v>
                </c:pt>
                <c:pt idx="1">
                  <c:v> вино</c:v>
                </c:pt>
                <c:pt idx="2">
                  <c:v>домашнє вино</c:v>
                </c:pt>
                <c:pt idx="3">
                  <c:v>пиво</c:v>
                </c:pt>
              </c:strCache>
            </c:strRef>
          </c:cat>
          <c:val>
            <c:numRef>
              <c:f>Arkusz1!$C$2:$C$5</c:f>
              <c:numCache>
                <c:formatCode>0.0</c:formatCode>
                <c:ptCount val="4"/>
                <c:pt idx="0">
                  <c:v>11.49</c:v>
                </c:pt>
                <c:pt idx="1">
                  <c:v>4.17</c:v>
                </c:pt>
                <c:pt idx="2">
                  <c:v>3.98</c:v>
                </c:pt>
                <c:pt idx="3">
                  <c:v>2.93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85-4CEA-AF3D-CD4AFE1C8DD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Львів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горілка</c:v>
                </c:pt>
                <c:pt idx="1">
                  <c:v> вино</c:v>
                </c:pt>
                <c:pt idx="2">
                  <c:v>домашнє вино</c:v>
                </c:pt>
                <c:pt idx="3">
                  <c:v>пиво</c:v>
                </c:pt>
              </c:strCache>
            </c:strRef>
          </c:cat>
          <c:val>
            <c:numRef>
              <c:f>Arkusz1!$D$2:$D$5</c:f>
              <c:numCache>
                <c:formatCode>0.0</c:formatCode>
                <c:ptCount val="4"/>
                <c:pt idx="0">
                  <c:v>8.34</c:v>
                </c:pt>
                <c:pt idx="1">
                  <c:v>3.7</c:v>
                </c:pt>
                <c:pt idx="2">
                  <c:v>3.57</c:v>
                </c:pt>
                <c:pt idx="3">
                  <c:v>3.07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85-4CEA-AF3D-CD4AFE1C8D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797548160"/>
        <c:axId val="797544352"/>
      </c:barChart>
      <c:catAx>
        <c:axId val="79754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797544352"/>
        <c:crosses val="autoZero"/>
        <c:auto val="1"/>
        <c:lblAlgn val="ctr"/>
        <c:lblOffset val="100"/>
        <c:noMultiLvlLbl val="0"/>
      </c:catAx>
      <c:valAx>
        <c:axId val="7975443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97548160"/>
        <c:crosses val="autoZero"/>
        <c:crossBetween val="between"/>
      </c:valAx>
      <c:spPr>
        <a:noFill/>
        <a:ln w="3198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58924348723097297"/>
          <c:y val="4.2187568628918259E-2"/>
          <c:w val="0.35675817439723723"/>
          <c:h val="0.35839731344980891"/>
        </c:manualLayout>
      </c:layout>
      <c:overlay val="0"/>
      <c:txPr>
        <a:bodyPr/>
        <a:lstStyle/>
        <a:p>
          <a:pPr>
            <a:defRPr sz="28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/>
      </a:pPr>
      <a:endParaRPr lang="uk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CE" charset="-18"/>
                <a:cs typeface="+mn-cs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CE" charset="-18"/>
                <a:cs typeface="+mn-cs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CE" charset="-18"/>
                <a:cs typeface="+mn-cs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216E85C-8066-420C-9EE1-3CA1A57E78DB}" type="slidenum">
              <a:rPr lang="pl-PL" altLang="en-US"/>
              <a:pPr>
                <a:defRPr/>
              </a:pPr>
              <a:t>‹#›</a:t>
            </a:fld>
            <a:endParaRPr lang="pl-PL" altLang="en-US"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37474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CE" charset="-18"/>
                <a:cs typeface="+mn-cs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CE" charset="-18"/>
                <a:cs typeface="+mn-cs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noProof="0"/>
              <a:t>Kliknij, aby edytowaæ style wzorca tekstu</a:t>
            </a:r>
          </a:p>
          <a:p>
            <a:pPr lvl="1"/>
            <a:r>
              <a:rPr lang="pl-PL" altLang="en-US" noProof="0"/>
              <a:t>Drugi poziom</a:t>
            </a:r>
          </a:p>
          <a:p>
            <a:pPr lvl="2"/>
            <a:r>
              <a:rPr lang="pl-PL" altLang="en-US" noProof="0"/>
              <a:t>Trzeci poziom</a:t>
            </a:r>
          </a:p>
          <a:p>
            <a:pPr lvl="3"/>
            <a:r>
              <a:rPr lang="pl-PL" altLang="en-US" noProof="0"/>
              <a:t>Czwarty poziom</a:t>
            </a:r>
          </a:p>
          <a:p>
            <a:pPr lvl="4"/>
            <a:r>
              <a:rPr lang="pl-PL" altLang="en-US" noProof="0"/>
              <a:t>Pi¹ty poziom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CE" charset="-18"/>
                <a:cs typeface="+mn-cs"/>
              </a:defRPr>
            </a:lvl1pPr>
          </a:lstStyle>
          <a:p>
            <a:pPr>
              <a:defRPr/>
            </a:pPr>
            <a:endParaRPr lang="pl-PL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FB2D9C6-BD2A-4044-A6DF-1E43B5E1A5FB}" type="slidenum">
              <a:rPr lang="pl-PL" altLang="en-US"/>
              <a:pPr>
                <a:defRPr/>
              </a:pPr>
              <a:t>‹#›</a:t>
            </a:fld>
            <a:endParaRPr lang="pl-PL" altLang="en-US"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30844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 descr="RARHA_P1_imagemPPTcap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8" descr="RARHA_P1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6199188"/>
            <a:ext cx="24177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 descr="EU_flag_and_co-funded_by_health_programm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91263"/>
            <a:ext cx="1731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pt-PT" dirty="0"/>
          </a:p>
        </p:txBody>
      </p:sp>
      <p:sp>
        <p:nvSpPr>
          <p:cNvPr id="11" name="Marcador de Posição da Imagem 10"/>
          <p:cNvSpPr>
            <a:spLocks noGrp="1"/>
          </p:cNvSpPr>
          <p:nvPr>
            <p:ph type="pic" sz="quarter" idx="14"/>
          </p:nvPr>
        </p:nvSpPr>
        <p:spPr>
          <a:xfrm>
            <a:off x="3203848" y="6237312"/>
            <a:ext cx="2664296" cy="476672"/>
          </a:xfrm>
        </p:spPr>
        <p:txBody>
          <a:bodyPr rtlCol="0">
            <a:normAutofit/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pt-PT" noProof="0"/>
          </a:p>
        </p:txBody>
      </p:sp>
      <p:sp>
        <p:nvSpPr>
          <p:cNvPr id="8" name="Marcador de Posição da Data 3"/>
          <p:cNvSpPr>
            <a:spLocks noGrp="1"/>
          </p:cNvSpPr>
          <p:nvPr>
            <p:ph type="dt" sz="half" idx="15"/>
          </p:nvPr>
        </p:nvSpPr>
        <p:spPr>
          <a:xfrm>
            <a:off x="3563938" y="5661025"/>
            <a:ext cx="21336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 CE" charset="-18"/>
              </a:defRPr>
            </a:lvl1pPr>
          </a:lstStyle>
          <a:p>
            <a:pPr>
              <a:defRPr/>
            </a:pPr>
            <a:fld id="{D24E8D56-E07E-4575-B2C4-FAE9D18C7E4D}" type="datetime1">
              <a:rPr lang="pt-PT"/>
              <a:pPr>
                <a:defRPr/>
              </a:pPr>
              <a:t>05/12/2021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852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2B2C2F60-9CBD-4EA7-AD1C-07EF80126C4D}" type="datetime1">
              <a:rPr lang="pt-PT"/>
              <a:pPr>
                <a:defRPr/>
              </a:pPr>
              <a:t>05/12/2021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r>
              <a:rPr lang="pt-PT"/>
              <a:t>title of the presentation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D272B050-BCCD-45FE-BC27-A45636E805B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665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2D387C19-77F3-47C0-860E-F718375010F3}" type="datetime1">
              <a:rPr lang="pt-PT"/>
              <a:pPr>
                <a:defRPr/>
              </a:pPr>
              <a:t>05/12/2021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r>
              <a:rPr lang="pt-PT"/>
              <a:t>title of the presentation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9E3154A9-CC58-4FF5-9E0B-B1AE38B099E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44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6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9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9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5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43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3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1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 descr="RARHA_P1_imagemPPTconteud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/>
          <a:stretch>
            <a:fillRect/>
          </a:stretch>
        </p:blipFill>
        <p:spPr bwMode="auto">
          <a:xfrm>
            <a:off x="0" y="601663"/>
            <a:ext cx="91440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3"/>
          </p:nvPr>
        </p:nvSpPr>
        <p:spPr>
          <a:xfrm>
            <a:off x="179388" y="692697"/>
            <a:ext cx="8785100" cy="561662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1" name="Marcador de Posição da Imagem 10"/>
          <p:cNvSpPr>
            <a:spLocks noGrp="1"/>
          </p:cNvSpPr>
          <p:nvPr>
            <p:ph type="pic" sz="quarter" idx="14"/>
          </p:nvPr>
        </p:nvSpPr>
        <p:spPr>
          <a:xfrm>
            <a:off x="755576" y="6381328"/>
            <a:ext cx="2016224" cy="476672"/>
          </a:xfrm>
        </p:spPr>
        <p:txBody>
          <a:bodyPr rtlCol="0">
            <a:normAutofit/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pt-PT" noProof="0"/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15"/>
          </p:nvPr>
        </p:nvSpPr>
        <p:spPr>
          <a:xfrm>
            <a:off x="7334250" y="6597650"/>
            <a:ext cx="838200" cy="2603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A3D89C34-800D-42AE-8DC0-BF22153D305E}" type="datetime1">
              <a:rPr lang="pt-PT"/>
              <a:pPr>
                <a:defRPr/>
              </a:pPr>
              <a:t>05/12/2021</a:t>
            </a:fld>
            <a:endParaRPr lang="pt-PT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6"/>
          </p:nvPr>
        </p:nvSpPr>
        <p:spPr>
          <a:xfrm>
            <a:off x="2843213" y="6597650"/>
            <a:ext cx="4392612" cy="2603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r>
              <a:rPr lang="pt-PT"/>
              <a:t>title of the presentation</a:t>
            </a:r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FCC0553C-6524-4A40-9B02-C3D8638C9FD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206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10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63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07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5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0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30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0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51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78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4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RARHA_P1_imagemPPTcap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8" descr="RARHA_P1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6199188"/>
            <a:ext cx="24177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924944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142475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5030788" y="6597650"/>
            <a:ext cx="836612" cy="2603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6348D061-63B3-4FBC-AC83-6D6FB560523F}" type="datetime1">
              <a:rPr lang="pt-PT"/>
              <a:pPr>
                <a:defRPr/>
              </a:pPr>
              <a:t>05/12/2021</a:t>
            </a:fld>
            <a:endParaRPr lang="pt-PT" dirty="0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07950" y="6597650"/>
            <a:ext cx="4751388" cy="2603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r>
              <a:rPr lang="pt-PT"/>
              <a:t>title of the presentation</a:t>
            </a:r>
          </a:p>
        </p:txBody>
      </p:sp>
      <p:sp>
        <p:nvSpPr>
          <p:cNvPr id="8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011863" y="6597650"/>
            <a:ext cx="720725" cy="2603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00090967-0F34-474E-B99E-29E9FE1A234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747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8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1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6E5-E2D3-4807-A45B-E0D55360EC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CC8-C1C2-4DB4-8AD6-1B24539A2A3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1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DA7338E6-6E8D-4B9C-8D08-FAC5047F9D36}" type="datetime1">
              <a:rPr lang="pt-PT"/>
              <a:pPr>
                <a:defRPr/>
              </a:pPr>
              <a:t>05/12/2021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r>
              <a:rPr lang="pt-PT"/>
              <a:t>title of the presentation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E5FE97C1-A2CB-4E22-A172-0094F092B96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124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08C0564A-998E-4D73-B6BF-D24ECD1D63E7}" type="datetime1">
              <a:rPr lang="pt-PT"/>
              <a:pPr>
                <a:defRPr/>
              </a:pPr>
              <a:t>05/12/2021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r>
              <a:rPr lang="pt-PT"/>
              <a:t>title of the presentation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5000EFC6-B49A-41E2-980A-A2E0CCA0DD3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804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5"/>
          <p:cNvSpPr/>
          <p:nvPr userDrawn="1"/>
        </p:nvSpPr>
        <p:spPr>
          <a:xfrm>
            <a:off x="7235825" y="0"/>
            <a:ext cx="1908175" cy="62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Imagem 6" descr="RARHA_P1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508500"/>
            <a:ext cx="59753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5" descr="ba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6" descr="EU_flag_and_co-funded_by_health_programm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91263"/>
            <a:ext cx="1731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861448" cy="576064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PT" dirty="0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202026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747095A6-FB3A-4B5D-9B15-42B388B1A11C}" type="datetime1">
              <a:rPr lang="pt-PT"/>
              <a:pPr>
                <a:defRPr/>
              </a:pPr>
              <a:t>05/12/2021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r>
              <a:rPr lang="pt-PT"/>
              <a:t>title of the presentation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94E00634-9EE9-4204-95E4-31B49F5F728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286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AE70346C-F02A-428F-B152-FAA91D635345}" type="datetime1">
              <a:rPr lang="pt-PT"/>
              <a:pPr>
                <a:defRPr/>
              </a:pPr>
              <a:t>05/12/2021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r>
              <a:rPr lang="pt-PT"/>
              <a:t>title of the presentation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252B502E-1BC5-4ABA-B385-874F7292814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046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3533BE5F-7E61-4439-AEEA-6E923F5C8BFF}" type="datetime1">
              <a:rPr lang="pt-PT"/>
              <a:pPr>
                <a:defRPr/>
              </a:pPr>
              <a:t>05/12/2021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r>
              <a:rPr lang="pt-PT"/>
              <a:t>title of the presentation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 CE" charset="-18"/>
              </a:defRPr>
            </a:lvl1pPr>
          </a:lstStyle>
          <a:p>
            <a:pPr>
              <a:defRPr/>
            </a:pPr>
            <a:fld id="{623ECD0F-D7B7-47C4-82F8-0924699EC7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95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58750" y="130175"/>
            <a:ext cx="686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</a:t>
            </a:r>
          </a:p>
        </p:txBody>
      </p:sp>
      <p:sp>
        <p:nvSpPr>
          <p:cNvPr id="1433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79388" y="692150"/>
            <a:ext cx="87852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235825" y="6597650"/>
            <a:ext cx="865188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F5BAA"/>
                </a:solidFill>
                <a:latin typeface="Corbel"/>
                <a:cs typeface="+mn-cs"/>
              </a:defRPr>
            </a:lvl1pPr>
          </a:lstStyle>
          <a:p>
            <a:pPr>
              <a:defRPr/>
            </a:pPr>
            <a:fld id="{46DA3108-929F-4598-ABD0-026DCCA7D8CB}" type="datetime1">
              <a:rPr lang="pt-PT"/>
              <a:pPr>
                <a:defRPr/>
              </a:pPr>
              <a:t>05/12/2021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771775" y="6597650"/>
            <a:ext cx="432117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F5BAA"/>
                </a:solidFill>
                <a:latin typeface="Corbel"/>
                <a:cs typeface="+mn-cs"/>
              </a:defRPr>
            </a:lvl1pPr>
          </a:lstStyle>
          <a:p>
            <a:pPr>
              <a:defRPr/>
            </a:pPr>
            <a:r>
              <a:rPr lang="pt-PT"/>
              <a:t>title of the presentation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43888" y="6597650"/>
            <a:ext cx="72072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F5BAA"/>
                </a:solidFill>
                <a:latin typeface="Corbel"/>
                <a:cs typeface="+mn-cs"/>
              </a:defRPr>
            </a:lvl1pPr>
          </a:lstStyle>
          <a:p>
            <a:pPr>
              <a:defRPr/>
            </a:pPr>
            <a:fld id="{B93C7B59-7278-4F67-8EF1-98F4C0FD42F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yala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yala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yala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yal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yal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yal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yal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yal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B656E5-E2D3-4807-A45B-E0D55360EC6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B3CC8-C1C2-4DB4-8AD6-1B24539A2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73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B656E5-E2D3-4807-A45B-E0D55360EC6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B3CC8-C1C2-4DB4-8AD6-1B24539A2A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0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ierosla@ipin.edu.pl" TargetMode="External"/><Relationship Id="rId2" Type="http://schemas.openxmlformats.org/officeDocument/2006/relationships/hyperlink" Target="mailto:halyna.z.herasym@lpnu.ua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81831" y="1731784"/>
            <a:ext cx="7772400" cy="223224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sz="3200" b="1" dirty="0" smtClean="0"/>
              <a:t>Вжи</a:t>
            </a:r>
            <a:r>
              <a:rPr lang="ru-RU" sz="3200" b="1" dirty="0" err="1"/>
              <a:t>вання</a:t>
            </a:r>
            <a:r>
              <a:rPr lang="ru-RU" sz="3200" b="1" dirty="0"/>
              <a:t> алкоголю та </a:t>
            </a:r>
            <a:r>
              <a:rPr lang="ru-RU" sz="3200" b="1" dirty="0" err="1"/>
              <a:t>інших</a:t>
            </a:r>
            <a:r>
              <a:rPr lang="ru-RU" sz="3200" b="1" dirty="0"/>
              <a:t> </a:t>
            </a:r>
            <a:r>
              <a:rPr lang="ru-RU" sz="3200" b="1" dirty="0" err="1"/>
              <a:t>психоактивних</a:t>
            </a:r>
            <a:r>
              <a:rPr lang="ru-RU" sz="3200" b="1" dirty="0"/>
              <a:t> </a:t>
            </a:r>
            <a:r>
              <a:rPr lang="ru-RU" sz="3200" b="1" dirty="0" err="1"/>
              <a:t>речовин</a:t>
            </a:r>
            <a:r>
              <a:rPr lang="ru-RU" sz="3200" b="1" dirty="0"/>
              <a:t> у </a:t>
            </a:r>
            <a:r>
              <a:rPr lang="ru-RU" sz="3200" b="1" dirty="0" err="1"/>
              <a:t>Львівській</a:t>
            </a:r>
            <a:r>
              <a:rPr lang="ru-RU" sz="3200" b="1" dirty="0"/>
              <a:t> </a:t>
            </a:r>
            <a:r>
              <a:rPr lang="ru-RU" sz="3200" b="1" dirty="0" err="1"/>
              <a:t>області</a:t>
            </a:r>
            <a:r>
              <a:rPr lang="ru-RU" sz="3200" b="1" dirty="0"/>
              <a:t> – </a:t>
            </a:r>
            <a:r>
              <a:rPr lang="ru-RU" sz="3200" b="1" dirty="0" err="1"/>
              <a:t>результати</a:t>
            </a:r>
            <a:r>
              <a:rPr lang="ru-RU" sz="3200" b="1" dirty="0"/>
              <a:t> </a:t>
            </a:r>
            <a:r>
              <a:rPr lang="ru-RU" sz="3200" b="1" dirty="0" err="1"/>
              <a:t>опитування</a:t>
            </a:r>
            <a:r>
              <a:rPr lang="ru-RU" sz="3200" b="1" dirty="0"/>
              <a:t> </a:t>
            </a:r>
            <a:r>
              <a:rPr lang="ru-RU" sz="3200" b="1" dirty="0" err="1"/>
              <a:t>репрезентативної</a:t>
            </a:r>
            <a:r>
              <a:rPr lang="ru-RU" sz="3200" b="1" dirty="0"/>
              <a:t> </a:t>
            </a:r>
            <a:r>
              <a:rPr lang="ru-RU" sz="3200" b="1" dirty="0" err="1"/>
              <a:t>вибірки</a:t>
            </a:r>
            <a:r>
              <a:rPr lang="ru-RU" sz="3200" b="1" dirty="0"/>
              <a:t> 18</a:t>
            </a:r>
            <a:r>
              <a:rPr lang="ru-RU" sz="3200" b="1" dirty="0" smtClean="0"/>
              <a:t>+</a:t>
            </a:r>
            <a:r>
              <a:rPr lang="uk-UA" sz="3200" b="1" dirty="0" smtClean="0"/>
              <a:t> </a:t>
            </a:r>
            <a:endParaRPr lang="en-US" sz="32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8352928" cy="1656184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tx1"/>
                </a:solidFill>
              </a:rPr>
              <a:t>«Представлення результатів досліджень поширення </a:t>
            </a:r>
            <a:r>
              <a:rPr lang="uk-UA" sz="2000" b="1" dirty="0" err="1">
                <a:solidFill>
                  <a:schemeClr val="tx1"/>
                </a:solidFill>
              </a:rPr>
              <a:t>залежностей</a:t>
            </a:r>
            <a:r>
              <a:rPr lang="uk-UA" sz="2000" b="1" dirty="0">
                <a:solidFill>
                  <a:schemeClr val="tx1"/>
                </a:solidFill>
              </a:rPr>
              <a:t> у Польщі та Україні, обмін досвідом у сфері місцевих стратегій профілактики і вирішення проблем </a:t>
            </a:r>
            <a:r>
              <a:rPr lang="uk-UA" sz="2000" b="1" dirty="0" err="1">
                <a:solidFill>
                  <a:schemeClr val="tx1"/>
                </a:solidFill>
              </a:rPr>
              <a:t>залежностей</a:t>
            </a:r>
            <a:r>
              <a:rPr lang="uk-UA" sz="2000" b="1" dirty="0">
                <a:solidFill>
                  <a:schemeClr val="tx1"/>
                </a:solidFill>
              </a:rPr>
              <a:t>».</a:t>
            </a:r>
            <a:r>
              <a:rPr lang="uk-UA" sz="2000" dirty="0">
                <a:solidFill>
                  <a:schemeClr val="tx1"/>
                </a:solidFill>
              </a:rPr>
              <a:t>  </a:t>
            </a:r>
            <a:endParaRPr lang="pl-PL" sz="2000" dirty="0">
              <a:solidFill>
                <a:schemeClr val="tx1"/>
              </a:solidFill>
              <a:latin typeface="Gill Sans MT" panose="020B0502020104020203" pitchFamily="34" charset="-18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latin typeface="Gill Sans MT" panose="020B0502020104020203" pitchFamily="34" charset="-18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Gill Sans MT" panose="020B0502020104020203" pitchFamily="34" charset="-18"/>
              </a:rPr>
              <a:t>ЛЬВІВ </a:t>
            </a:r>
            <a:r>
              <a:rPr lang="pl-PL" sz="2000" b="1" dirty="0">
                <a:solidFill>
                  <a:schemeClr val="tx1"/>
                </a:solidFill>
                <a:latin typeface="Gill Sans MT" panose="020B0502020104020203" pitchFamily="34" charset="-18"/>
              </a:rPr>
              <a:t>, </a:t>
            </a:r>
            <a:r>
              <a:rPr lang="pl-PL" sz="2000" b="1" dirty="0" smtClean="0">
                <a:solidFill>
                  <a:schemeClr val="tx1"/>
                </a:solidFill>
                <a:latin typeface="Gill Sans MT" panose="020B0502020104020203" pitchFamily="34" charset="-18"/>
              </a:rPr>
              <a:t>8-9</a:t>
            </a:r>
            <a:r>
              <a:rPr lang="uk-UA" sz="2000" b="1" dirty="0" smtClean="0">
                <a:solidFill>
                  <a:schemeClr val="tx1"/>
                </a:solidFill>
                <a:latin typeface="Gill Sans MT" panose="020B0502020104020203" pitchFamily="34" charset="-18"/>
              </a:rPr>
              <a:t> грудня </a:t>
            </a:r>
            <a:r>
              <a:rPr lang="pl-PL" sz="2000" b="1" dirty="0" smtClean="0">
                <a:solidFill>
                  <a:schemeClr val="tx1"/>
                </a:solidFill>
                <a:latin typeface="Gill Sans MT" panose="020B0502020104020203" pitchFamily="34" charset="-18"/>
              </a:rPr>
              <a:t>2021</a:t>
            </a:r>
            <a:endParaRPr lang="en-US" sz="2000" b="1" dirty="0">
              <a:solidFill>
                <a:schemeClr val="tx1"/>
              </a:solidFill>
              <a:latin typeface="Gill Sans MT" panose="020B0502020104020203" pitchFamily="34" charset="-18"/>
            </a:endParaRPr>
          </a:p>
          <a:p>
            <a:r>
              <a:rPr lang="uk-UA" sz="2000" dirty="0" smtClean="0"/>
              <a:t> </a:t>
            </a:r>
            <a:endParaRPr lang="en-US" sz="20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79512" y="99916"/>
            <a:ext cx="4392488" cy="167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uk-UA" sz="2800" dirty="0" err="1" smtClean="0"/>
              <a:t>Януш</a:t>
            </a:r>
            <a:r>
              <a:rPr lang="uk-UA" sz="2800" dirty="0" smtClean="0"/>
              <a:t>  </a:t>
            </a:r>
            <a:r>
              <a:rPr lang="uk-UA" sz="2800" dirty="0" err="1"/>
              <a:t>С</a:t>
            </a:r>
            <a:r>
              <a:rPr lang="uk-UA" sz="2800" dirty="0" err="1" smtClean="0"/>
              <a:t>іреславський</a:t>
            </a:r>
            <a:r>
              <a:rPr lang="uk-UA" sz="2800" dirty="0" smtClean="0"/>
              <a:t> </a:t>
            </a:r>
            <a:endParaRPr lang="pl-PL" sz="2800" dirty="0"/>
          </a:p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uk-UA" sz="2800" dirty="0" smtClean="0"/>
              <a:t> Інститут Психіатрії</a:t>
            </a:r>
            <a:r>
              <a:rPr lang="pl-PL" sz="2800" dirty="0" smtClean="0"/>
              <a:t> </a:t>
            </a:r>
            <a:r>
              <a:rPr lang="pl-PL" sz="2800" dirty="0"/>
              <a:t>i </a:t>
            </a:r>
            <a:r>
              <a:rPr lang="uk-UA" sz="2800" dirty="0" smtClean="0"/>
              <a:t>Неврології </a:t>
            </a:r>
            <a:r>
              <a:rPr lang="pl-PL" sz="2800" dirty="0" smtClean="0"/>
              <a:t> </a:t>
            </a:r>
            <a:endParaRPr lang="pl-PL" sz="2800" dirty="0"/>
          </a:p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uk-UA" sz="2800" dirty="0" smtClean="0"/>
              <a:t> Варшава </a:t>
            </a:r>
            <a:endParaRPr lang="en-US" sz="2800" dirty="0"/>
          </a:p>
        </p:txBody>
      </p:sp>
      <p:pic>
        <p:nvPicPr>
          <p:cNvPr id="7" name="Obraz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61" y="6071736"/>
            <a:ext cx="645621" cy="708992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572000" y="89004"/>
            <a:ext cx="4392488" cy="1683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uk-UA" sz="2800" dirty="0" smtClean="0"/>
              <a:t>Галина Герасим </a:t>
            </a:r>
            <a:endParaRPr lang="pl-PL" sz="2800" dirty="0" smtClean="0"/>
          </a:p>
          <a:p>
            <a:pPr fontAlgn="auto">
              <a:lnSpc>
                <a:spcPts val="3000"/>
              </a:lnSpc>
              <a:spcAft>
                <a:spcPts val="0"/>
              </a:spcAft>
            </a:pPr>
            <a:r>
              <a:rPr lang="uk-UA" sz="2800" dirty="0" smtClean="0"/>
              <a:t>Національний університет </a:t>
            </a:r>
            <a:r>
              <a:rPr lang="pl-PL" sz="2800" dirty="0" smtClean="0"/>
              <a:t> «</a:t>
            </a:r>
            <a:r>
              <a:rPr lang="uk-UA" sz="2800" dirty="0" smtClean="0"/>
              <a:t> Львівська політехніка </a:t>
            </a:r>
            <a:r>
              <a:rPr lang="pl-PL" sz="2800" dirty="0" smtClean="0"/>
              <a:t>" </a:t>
            </a:r>
            <a:r>
              <a:rPr lang="uk-UA" sz="2800" dirty="0" smtClean="0"/>
              <a:t> Львів </a:t>
            </a:r>
            <a:endParaRPr lang="en-US" sz="2800" dirty="0"/>
          </a:p>
        </p:txBody>
      </p:sp>
      <p:pic>
        <p:nvPicPr>
          <p:cNvPr id="9" name="Obraz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7006"/>
          <a:stretch/>
        </p:blipFill>
        <p:spPr bwMode="auto">
          <a:xfrm>
            <a:off x="179512" y="6014253"/>
            <a:ext cx="2164003" cy="766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5" descr="Logo_BO_MZ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12" y="5998397"/>
            <a:ext cx="1189355" cy="6648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Obraz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6050263"/>
            <a:ext cx="1419225" cy="49466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683056" y="5998397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 smtClean="0"/>
              <a:t>Завдання</a:t>
            </a:r>
            <a:r>
              <a:rPr lang="ru-RU" sz="1400" i="1" dirty="0" smtClean="0"/>
              <a:t> </a:t>
            </a:r>
            <a:r>
              <a:rPr lang="ru-RU" sz="1400" i="1" dirty="0" err="1"/>
              <a:t>фінансується</a:t>
            </a:r>
            <a:r>
              <a:rPr lang="ru-RU" sz="1400" i="1" dirty="0"/>
              <a:t> Фондом </a:t>
            </a:r>
            <a:r>
              <a:rPr lang="ru-RU" sz="1400" i="1" dirty="0" err="1"/>
              <a:t>вирішення</a:t>
            </a:r>
            <a:r>
              <a:rPr lang="ru-RU" sz="1400" i="1" dirty="0"/>
              <a:t> проблем </a:t>
            </a:r>
            <a:r>
              <a:rPr lang="ru-RU" sz="1400" i="1" dirty="0" err="1"/>
              <a:t>азартних</a:t>
            </a:r>
            <a:r>
              <a:rPr lang="ru-RU" sz="1400" i="1" dirty="0"/>
              <a:t> </a:t>
            </a:r>
            <a:r>
              <a:rPr lang="ru-RU" sz="1400" i="1" dirty="0" err="1"/>
              <a:t>ігор</a:t>
            </a:r>
            <a:endParaRPr lang="en-US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413" y="1245632"/>
            <a:ext cx="1003754" cy="952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43" y="1175008"/>
            <a:ext cx="1023044" cy="10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5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/>
          </p:nvPr>
        </p:nvSpPr>
        <p:spPr bwMode="auto">
          <a:xfrm>
            <a:off x="158750" y="130174"/>
            <a:ext cx="8733730" cy="9945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Періодичне </a:t>
            </a:r>
            <a:r>
              <a:rPr lang="ru-RU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надмірне</a:t>
            </a:r>
            <a:r>
              <a:rPr lang="ru-RU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вживання</a:t>
            </a:r>
            <a:r>
              <a:rPr lang="ru-RU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алкоголю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хоча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б раз за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останні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12 </a:t>
            </a:r>
            <a:r>
              <a:rPr lang="ru-RU" altLang="pt-PT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місяців</a:t>
            </a:r>
            <a:r>
              <a:rPr lang="ru-RU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uk-UA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l-PL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pl-PL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binge drinking</a:t>
            </a:r>
            <a:r>
              <a:rPr lang="pl-PL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) </a:t>
            </a:r>
            <a:r>
              <a:rPr lang="uk-UA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pt-PT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7764130"/>
              </p:ext>
            </p:extLst>
          </p:nvPr>
        </p:nvGraphicFramePr>
        <p:xfrm>
          <a:off x="107504" y="1268760"/>
          <a:ext cx="4248472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Symbol zastępczy zawartości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4462609"/>
              </p:ext>
            </p:extLst>
          </p:nvPr>
        </p:nvGraphicFramePr>
        <p:xfrm>
          <a:off x="4648200" y="1268760"/>
          <a:ext cx="4038600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11560" y="626546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 Відсотковий вимір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355976" y="623603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Середня кількість  випадків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436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1" y="188640"/>
            <a:ext cx="932452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ru-RU" altLang="pt-PT" sz="3200" dirty="0">
                <a:latin typeface="Arial" panose="020B0604020202020204" pitchFamily="34" charset="0"/>
              </a:rPr>
              <a:t>Періодичне  </a:t>
            </a:r>
            <a:r>
              <a:rPr lang="ru-RU" altLang="pt-PT" sz="3200" dirty="0" err="1">
                <a:latin typeface="Arial" panose="020B0604020202020204" pitchFamily="34" charset="0"/>
              </a:rPr>
              <a:t>надмірне</a:t>
            </a:r>
            <a:r>
              <a:rPr lang="ru-RU" altLang="pt-PT" sz="3200" dirty="0">
                <a:latin typeface="Arial" panose="020B0604020202020204" pitchFamily="34" charset="0"/>
              </a:rPr>
              <a:t> </a:t>
            </a:r>
            <a:r>
              <a:rPr lang="ru-RU" altLang="pt-PT" sz="3200" dirty="0" err="1">
                <a:latin typeface="Arial" panose="020B0604020202020204" pitchFamily="34" charset="0"/>
              </a:rPr>
              <a:t>вживання</a:t>
            </a:r>
            <a:r>
              <a:rPr lang="ru-RU" altLang="pt-PT" sz="3200" dirty="0">
                <a:latin typeface="Arial" panose="020B0604020202020204" pitchFamily="34" charset="0"/>
              </a:rPr>
              <a:t> алкоголю</a:t>
            </a:r>
            <a:r>
              <a:rPr lang="uk-UA" altLang="pt-PT" sz="3200" dirty="0" smtClean="0">
                <a:latin typeface="Arial" panose="020B0604020202020204" pitchFamily="34" charset="0"/>
              </a:rPr>
              <a:t> </a:t>
            </a:r>
            <a:r>
              <a:rPr lang="pl-PL" altLang="pt-PT" sz="3200" dirty="0" smtClean="0">
                <a:latin typeface="Arial" panose="020B0604020202020204" pitchFamily="34" charset="0"/>
              </a:rPr>
              <a:t>(</a:t>
            </a:r>
            <a:r>
              <a:rPr lang="pl-PL" altLang="pt-PT" sz="3200" dirty="0">
                <a:latin typeface="Arial" panose="020B0604020202020204" pitchFamily="34" charset="0"/>
              </a:rPr>
              <a:t>binge drinking), </a:t>
            </a:r>
            <a:r>
              <a:rPr lang="uk-UA" altLang="pt-PT" sz="3200" dirty="0" smtClean="0">
                <a:latin typeface="Arial" panose="020B0604020202020204" pitchFamily="34" charset="0"/>
              </a:rPr>
              <a:t>принаймні раз протягом місця  </a:t>
            </a:r>
            <a:r>
              <a:rPr lang="pl-PL" altLang="pt-PT" sz="2400" dirty="0" smtClean="0">
                <a:latin typeface="Arial" panose="020B0604020202020204" pitchFamily="34" charset="0"/>
              </a:rPr>
              <a:t>(</a:t>
            </a:r>
            <a:r>
              <a:rPr lang="uk-UA" altLang="pt-PT" sz="2400" dirty="0" smtClean="0">
                <a:latin typeface="Arial" panose="020B0604020202020204" pitchFamily="34" charset="0"/>
              </a:rPr>
              <a:t>у відсотках</a:t>
            </a:r>
            <a:r>
              <a:rPr lang="pl-PL" altLang="pt-PT" sz="2400" dirty="0" smtClean="0">
                <a:latin typeface="Arial" panose="020B0604020202020204" pitchFamily="34" charset="0"/>
              </a:rPr>
              <a:t>) </a:t>
            </a:r>
            <a:endParaRPr lang="en-US" altLang="pt-PT" sz="2400" dirty="0"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3713074"/>
              </p:ext>
            </p:extLst>
          </p:nvPr>
        </p:nvGraphicFramePr>
        <p:xfrm>
          <a:off x="179512" y="1432285"/>
          <a:ext cx="8518151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987700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196054" y="476672"/>
            <a:ext cx="927249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pt-PT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Випадкове</a:t>
            </a:r>
            <a:r>
              <a:rPr lang="ru-RU" altLang="pt-PT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надмірне</a:t>
            </a:r>
            <a:r>
              <a:rPr lang="ru-RU" altLang="pt-PT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вживання</a:t>
            </a:r>
            <a:r>
              <a:rPr lang="ru-RU" altLang="pt-PT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l-PL" altLang="pt-PT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pl-PL" altLang="pt-PT" sz="3200" dirty="0">
                <a:solidFill>
                  <a:schemeClr val="tx1"/>
                </a:solidFill>
                <a:latin typeface="Arial" panose="020B0604020202020204" pitchFamily="34" charset="0"/>
              </a:rPr>
              <a:t>binge drinking</a:t>
            </a:r>
            <a:r>
              <a:rPr lang="pl-PL" altLang="pt-PT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),</a:t>
            </a:r>
            <a:r>
              <a:rPr lang="ru-RU" altLang="pt-PT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3200" dirty="0">
                <a:solidFill>
                  <a:schemeClr val="tx1"/>
                </a:solidFill>
                <a:latin typeface="Arial" panose="020B0604020202020204" pitchFamily="34" charset="0"/>
              </a:rPr>
              <a:t>алкоголю </a:t>
            </a:r>
            <a:r>
              <a:rPr lang="ru-RU" altLang="pt-PT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принаймні</a:t>
            </a:r>
            <a:r>
              <a:rPr lang="ru-RU" altLang="pt-PT" sz="3200" dirty="0">
                <a:solidFill>
                  <a:schemeClr val="tx1"/>
                </a:solidFill>
                <a:latin typeface="Arial" panose="020B0604020202020204" pitchFamily="34" charset="0"/>
              </a:rPr>
              <a:t> раз на </a:t>
            </a:r>
            <a:r>
              <a:rPr lang="ru-RU" altLang="pt-PT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місяць</a:t>
            </a:r>
            <a:r>
              <a:rPr lang="ru-RU" altLang="pt-PT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( у </a:t>
            </a:r>
            <a:r>
              <a:rPr lang="ru-RU" altLang="pt-PT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відсотках</a:t>
            </a:r>
            <a:r>
              <a:rPr lang="ru-RU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pt-PT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583185"/>
              </p:ext>
            </p:extLst>
          </p:nvPr>
        </p:nvGraphicFramePr>
        <p:xfrm>
          <a:off x="196054" y="1196752"/>
          <a:ext cx="858549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6428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0" y="188640"/>
            <a:ext cx="982858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-UA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Надмірне вживання алкоголю - щорічне споживання більше 16 літрів 100% алкоголю для чоловіків і 9 літрів для жінок </a:t>
            </a:r>
            <a:r>
              <a:rPr lang="uk-UA" altLang="pt-P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( у відсотках  ) </a:t>
            </a:r>
            <a:endParaRPr lang="en-US" altLang="pt-P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3644628"/>
              </p:ext>
            </p:extLst>
          </p:nvPr>
        </p:nvGraphicFramePr>
        <p:xfrm>
          <a:off x="323528" y="1436192"/>
          <a:ext cx="8518151" cy="542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20429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108520" y="123230"/>
            <a:ext cx="9144000" cy="71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-UA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Чи знаєте ви когось, хто п'є надмірно або хоча б іноді вживає занадто багато </a:t>
            </a:r>
            <a:r>
              <a:rPr lang="uk-UA" altLang="pt-P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( шкала: значний </a:t>
            </a:r>
            <a:r>
              <a:rPr lang="uk-UA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вплив - </a:t>
            </a:r>
            <a:r>
              <a:rPr lang="uk-UA" altLang="pt-P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у відсотках)</a:t>
            </a:r>
            <a:endParaRPr lang="en-US" altLang="pt-P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9612271"/>
              </p:ext>
            </p:extLst>
          </p:nvPr>
        </p:nvGraphicFramePr>
        <p:xfrm>
          <a:off x="179512" y="980728"/>
          <a:ext cx="89644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510214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179512" y="123230"/>
            <a:ext cx="9073008" cy="7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Чи використовували ви такі речовини коли-небудь у своєму </a:t>
            </a:r>
            <a:r>
              <a:rPr lang="ru-RU" altLang="pt-P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житті</a:t>
            </a:r>
            <a:r>
              <a:rPr lang="pl-PL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( у  </a:t>
            </a:r>
            <a:r>
              <a:rPr lang="ru-RU" altLang="pt-P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відсотках</a:t>
            </a:r>
            <a:r>
              <a:rPr lang="ru-RU" altLang="pt-P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pt-P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8700987"/>
              </p:ext>
            </p:extLst>
          </p:nvPr>
        </p:nvGraphicFramePr>
        <p:xfrm>
          <a:off x="323528" y="908720"/>
          <a:ext cx="8518151" cy="563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44061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179512" y="123230"/>
            <a:ext cx="9073008" cy="71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Чи використовували ви такі речовини коли-небудь протягом останніх 12 </a:t>
            </a:r>
            <a:r>
              <a:rPr lang="ru-RU" altLang="pt-P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місяців</a:t>
            </a:r>
            <a:r>
              <a:rPr lang="pl-PL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( у </a:t>
            </a:r>
            <a:r>
              <a:rPr lang="ru-RU" altLang="pt-P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відсотках</a:t>
            </a:r>
            <a:r>
              <a:rPr lang="ru-RU" altLang="pt-P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)</a:t>
            </a:r>
            <a:endParaRPr lang="en-US" altLang="pt-P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2136270"/>
              </p:ext>
            </p:extLst>
          </p:nvPr>
        </p:nvGraphicFramePr>
        <p:xfrm>
          <a:off x="323528" y="908720"/>
          <a:ext cx="8518151" cy="563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879619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179513" y="188640"/>
            <a:ext cx="896448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Чи використовували ви препарати коноплі коли-небудь протягом останніх 12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місяців</a:t>
            </a:r>
            <a:r>
              <a:rPr lang="pl-PL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l-PL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uk-UA" altLang="pt-PT" sz="2800" smtClean="0">
                <a:solidFill>
                  <a:schemeClr val="tx1"/>
                </a:solidFill>
                <a:latin typeface="Arial" panose="020B0604020202020204" pitchFamily="34" charset="0"/>
              </a:rPr>
              <a:t> у </a:t>
            </a:r>
            <a:r>
              <a:rPr lang="ru-RU" altLang="pt-PT" sz="2800" smtClean="0">
                <a:solidFill>
                  <a:schemeClr val="tx1"/>
                </a:solidFill>
                <a:latin typeface="Arial" panose="020B0604020202020204" pitchFamily="34" charset="0"/>
              </a:rPr>
              <a:t>відсотках</a:t>
            </a:r>
            <a:r>
              <a:rPr lang="pl-PL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pt-PT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7552859"/>
              </p:ext>
            </p:extLst>
          </p:nvPr>
        </p:nvGraphicFramePr>
        <p:xfrm>
          <a:off x="323528" y="1436192"/>
          <a:ext cx="8518151" cy="542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19131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179511" y="116632"/>
            <a:ext cx="899878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Як, на вашу думку,  наскільки вам буде важко отримати  наступні речовини, якщо ви цього захочете?</a:t>
            </a:r>
            <a:r>
              <a:rPr lang="pl-PL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l-PL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швидше легко </a:t>
            </a:r>
            <a:r>
              <a:rPr lang="pl-PL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+ 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дуже легко</a:t>
            </a:r>
            <a:r>
              <a:rPr lang="pl-PL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– 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відсоток респондентів</a:t>
            </a:r>
            <a:r>
              <a:rPr lang="pl-PL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pt-P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5696449"/>
              </p:ext>
            </p:extLst>
          </p:nvPr>
        </p:nvGraphicFramePr>
        <p:xfrm>
          <a:off x="179512" y="1124744"/>
          <a:ext cx="8734175" cy="563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90600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 Висновки 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760640"/>
          </a:xfrm>
        </p:spPr>
        <p:txBody>
          <a:bodyPr>
            <a:noAutofit/>
          </a:bodyPr>
          <a:lstStyle/>
          <a:p>
            <a:pPr>
              <a:lnSpc>
                <a:spcPct val="78000"/>
              </a:lnSpc>
            </a:pPr>
            <a:r>
              <a:rPr lang="uk-UA" sz="2200" b="1" dirty="0" smtClean="0"/>
              <a:t> </a:t>
            </a:r>
            <a:r>
              <a:rPr lang="uk-UA" sz="2200" b="1" dirty="0"/>
              <a:t>Львів </a:t>
            </a:r>
            <a:r>
              <a:rPr lang="uk-UA" sz="2200" dirty="0"/>
              <a:t>– найменше споживання алкоголю, найменша частота вживання та найменша середня кількість випитого за один день, крім пива. Відносно збалансована структура споживання. Хоча поширеність випадкового надмірного вживання алкоголю на рік є найвищою, частота його найнижча</a:t>
            </a:r>
            <a:r>
              <a:rPr lang="uk-UA" sz="2200" dirty="0" smtClean="0"/>
              <a:t>.</a:t>
            </a:r>
          </a:p>
          <a:p>
            <a:pPr>
              <a:lnSpc>
                <a:spcPct val="78000"/>
              </a:lnSpc>
            </a:pPr>
            <a:r>
              <a:rPr lang="uk-UA" sz="2200" b="1" dirty="0" smtClean="0"/>
              <a:t>Села</a:t>
            </a:r>
            <a:r>
              <a:rPr lang="uk-UA" sz="2200" dirty="0" smtClean="0"/>
              <a:t> </a:t>
            </a:r>
            <a:r>
              <a:rPr lang="uk-UA" sz="2200" dirty="0"/>
              <a:t>- не тільки найвище середнє споживання, але й найвища частота вживання алкогольних напоїв загалом, у тому числі міцних напоїв та пива. Найбільше щоденне споживання кожного алкогольного напою та середня кількість днів випадкового надмірного вживання алкоголю. Частка міцних напоїв у структурі споживання вища, ніж у </a:t>
            </a:r>
            <a:r>
              <a:rPr lang="uk-UA" sz="2200" dirty="0" smtClean="0"/>
              <a:t>Львові</a:t>
            </a:r>
          </a:p>
          <a:p>
            <a:pPr>
              <a:lnSpc>
                <a:spcPct val="78000"/>
              </a:lnSpc>
            </a:pPr>
            <a:r>
              <a:rPr lang="uk-UA" sz="2200" b="1" dirty="0" smtClean="0"/>
              <a:t>Міста</a:t>
            </a:r>
            <a:r>
              <a:rPr lang="uk-UA" sz="2200" b="1" dirty="0"/>
              <a:t>,</a:t>
            </a:r>
            <a:r>
              <a:rPr lang="uk-UA" sz="2200" dirty="0"/>
              <a:t> крім Львова, в чомусь більше схожі на столицю області, а в інших – на сільську місцевість. Сума середнього споживання в інших містах подібна до Львова. Найбільша частота вживання </a:t>
            </a:r>
            <a:r>
              <a:rPr lang="uk-UA" sz="2200" dirty="0" smtClean="0"/>
              <a:t> домашнього </a:t>
            </a:r>
            <a:r>
              <a:rPr lang="uk-UA" sz="2200" dirty="0"/>
              <a:t>вина і найменша – пива та вина. За щоденним споживанням міцних напоїв ці міста більше схожі на сільську місцевість, а споживання вина – на Львів. Найменше щоденне споживання пива. Середня кількість днів випадкового надмірного вживання алкоголю розміщує міста, менші за Львів, посередині між селом і столицею області. Найбільша частка спиртних напоїв у структурі споживання.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22188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 Вступ 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32859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Опитування  дають </a:t>
            </a:r>
            <a:r>
              <a:rPr lang="uk-UA" sz="2800" dirty="0"/>
              <a:t>дані про </a:t>
            </a:r>
            <a:r>
              <a:rPr lang="uk-UA" sz="2800" dirty="0" smtClean="0"/>
              <a:t> відмінності  </a:t>
            </a:r>
            <a:r>
              <a:rPr lang="uk-UA" sz="2800" dirty="0"/>
              <a:t>вживання </a:t>
            </a:r>
            <a:r>
              <a:rPr lang="uk-UA" sz="2800" dirty="0" err="1"/>
              <a:t>психоактивних</a:t>
            </a:r>
            <a:r>
              <a:rPr lang="uk-UA" sz="2800" dirty="0"/>
              <a:t> </a:t>
            </a:r>
            <a:r>
              <a:rPr lang="uk-UA" sz="2800" dirty="0" smtClean="0"/>
              <a:t>речовин мешканцями Львівської  області, </a:t>
            </a:r>
            <a:r>
              <a:rPr lang="uk-UA" sz="2800" dirty="0"/>
              <a:t>пов’язані з ними </a:t>
            </a:r>
            <a:r>
              <a:rPr lang="uk-UA" sz="2800" dirty="0" smtClean="0"/>
              <a:t>проблем, </a:t>
            </a:r>
            <a:r>
              <a:rPr lang="uk-UA" sz="2800" dirty="0"/>
              <a:t>та </a:t>
            </a:r>
            <a:r>
              <a:rPr lang="uk-UA" sz="2800" dirty="0" smtClean="0"/>
              <a:t>ставлення до вживання  </a:t>
            </a:r>
            <a:r>
              <a:rPr lang="uk-UA" sz="2800" dirty="0"/>
              <a:t>– отже, вони є одним з основних </a:t>
            </a:r>
            <a:r>
              <a:rPr lang="uk-UA" sz="2800" dirty="0" smtClean="0"/>
              <a:t>джерел </a:t>
            </a:r>
            <a:r>
              <a:rPr lang="uk-UA" sz="2800" dirty="0"/>
              <a:t>даних для діагностики та моніторингу проблеми </a:t>
            </a:r>
            <a:r>
              <a:rPr lang="uk-UA" sz="2800" dirty="0" smtClean="0"/>
              <a:t> .</a:t>
            </a:r>
          </a:p>
          <a:p>
            <a:r>
              <a:rPr lang="uk-UA" sz="2800" dirty="0" smtClean="0"/>
              <a:t>Результати </a:t>
            </a:r>
            <a:r>
              <a:rPr lang="uk-UA" sz="2800" dirty="0"/>
              <a:t>опитування 2019 року для всієї Львівської області презентували під час віртуальної конференції у грудні 2020 року</a:t>
            </a:r>
            <a:r>
              <a:rPr lang="uk-UA" sz="2800" dirty="0" smtClean="0"/>
              <a:t>. </a:t>
            </a:r>
          </a:p>
          <a:p>
            <a:r>
              <a:rPr lang="uk-UA" sz="2800" dirty="0" smtClean="0"/>
              <a:t> В даній презентації будуть </a:t>
            </a:r>
            <a:r>
              <a:rPr lang="uk-UA" sz="2800" dirty="0"/>
              <a:t>представлені результати щодо </a:t>
            </a:r>
            <a:r>
              <a:rPr lang="uk-UA" sz="2800" dirty="0" smtClean="0"/>
              <a:t>територіальних відмінностей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2556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363272" cy="418058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/>
              <a:t> Рекомендації 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3569" y="453363"/>
            <a:ext cx="8291264" cy="54726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dirty="0" err="1"/>
              <a:t>Результати</a:t>
            </a:r>
            <a:r>
              <a:rPr lang="ru-RU" sz="2200" dirty="0"/>
              <a:t> </a:t>
            </a:r>
            <a:r>
              <a:rPr lang="ru-RU" sz="2200" dirty="0" smtClean="0"/>
              <a:t> </a:t>
            </a:r>
            <a:r>
              <a:rPr lang="ru-RU" sz="2200" dirty="0" err="1" smtClean="0"/>
              <a:t>дослідження</a:t>
            </a:r>
            <a:r>
              <a:rPr lang="ru-RU" sz="2200" dirty="0" smtClean="0"/>
              <a:t> та </a:t>
            </a:r>
            <a:r>
              <a:rPr lang="ru-RU" sz="2200" dirty="0" err="1" smtClean="0"/>
              <a:t>порівнянь</a:t>
            </a:r>
            <a:r>
              <a:rPr lang="ru-RU" sz="2200" dirty="0" smtClean="0"/>
              <a:t> </a:t>
            </a:r>
            <a:r>
              <a:rPr lang="ru-RU" sz="2200" dirty="0" err="1"/>
              <a:t>свідчать</a:t>
            </a:r>
            <a:r>
              <a:rPr lang="ru-RU" sz="2200" dirty="0"/>
              <a:t> про </a:t>
            </a:r>
            <a:r>
              <a:rPr lang="ru-RU" sz="2200" dirty="0" err="1">
                <a:solidFill>
                  <a:srgbClr val="FF0000"/>
                </a:solidFill>
              </a:rPr>
              <a:t>пріоритетну</a:t>
            </a:r>
            <a:r>
              <a:rPr lang="ru-RU" sz="2200" dirty="0">
                <a:solidFill>
                  <a:srgbClr val="FF0000"/>
                </a:solidFill>
              </a:rPr>
              <a:t> потребу </a:t>
            </a:r>
            <a:r>
              <a:rPr lang="ru-RU" sz="2200" dirty="0" err="1">
                <a:solidFill>
                  <a:srgbClr val="FF0000"/>
                </a:solidFill>
              </a:rPr>
              <a:t>охопити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сільське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населення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профілактичними</a:t>
            </a:r>
            <a:r>
              <a:rPr lang="ru-RU" sz="2200" dirty="0" smtClean="0">
                <a:solidFill>
                  <a:srgbClr val="FF0000"/>
                </a:solidFill>
              </a:rPr>
              <a:t> заходами, </a:t>
            </a:r>
            <a:r>
              <a:rPr lang="ru-RU" sz="2200" dirty="0" err="1"/>
              <a:t>адресованим</a:t>
            </a:r>
            <a:r>
              <a:rPr lang="ru-RU" sz="2200" dirty="0"/>
              <a:t> </a:t>
            </a:r>
            <a:r>
              <a:rPr lang="ru-RU" sz="2200" dirty="0" err="1"/>
              <a:t>надмірно</a:t>
            </a:r>
            <a:r>
              <a:rPr lang="ru-RU" sz="2200" dirty="0"/>
              <a:t> </a:t>
            </a:r>
            <a:r>
              <a:rPr lang="ru-RU" sz="2200" dirty="0" err="1"/>
              <a:t>питущим</a:t>
            </a:r>
            <a:r>
              <a:rPr lang="ru-RU" sz="2200" dirty="0"/>
              <a:t>, особливо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щоденного</a:t>
            </a:r>
            <a:r>
              <a:rPr lang="ru-RU" sz="2200" dirty="0"/>
              <a:t> </a:t>
            </a:r>
            <a:r>
              <a:rPr lang="ru-RU" sz="2200" dirty="0" err="1"/>
              <a:t>споживання</a:t>
            </a:r>
            <a:r>
              <a:rPr lang="ru-RU" sz="2200" dirty="0" smtClean="0"/>
              <a:t>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dirty="0" err="1" smtClean="0"/>
              <a:t>Варто</a:t>
            </a:r>
            <a:r>
              <a:rPr lang="ru-RU" sz="2200" dirty="0" smtClean="0"/>
              <a:t> </a:t>
            </a:r>
            <a:r>
              <a:rPr lang="ru-RU" sz="2200" dirty="0" err="1">
                <a:solidFill>
                  <a:srgbClr val="FF0000"/>
                </a:solidFill>
              </a:rPr>
              <a:t>інвестувати</a:t>
            </a:r>
            <a:r>
              <a:rPr lang="ru-RU" sz="2200" dirty="0">
                <a:solidFill>
                  <a:srgbClr val="FF0000"/>
                </a:solidFill>
              </a:rPr>
              <a:t> в заходи</a:t>
            </a:r>
            <a:r>
              <a:rPr lang="ru-RU" sz="2200" dirty="0"/>
              <a:t>, </a:t>
            </a:r>
            <a:r>
              <a:rPr lang="ru-RU" sz="2200" dirty="0" err="1"/>
              <a:t>спрямовані</a:t>
            </a:r>
            <a:r>
              <a:rPr lang="ru-RU" sz="2200" dirty="0"/>
              <a:t> на </a:t>
            </a:r>
            <a:r>
              <a:rPr lang="ru-RU" sz="2200" dirty="0" err="1">
                <a:solidFill>
                  <a:srgbClr val="FF0000"/>
                </a:solidFill>
              </a:rPr>
              <a:t>зниження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домінуючої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ролі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міцних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спиртних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напоїв</a:t>
            </a:r>
            <a:r>
              <a:rPr lang="ru-RU" sz="2200" dirty="0"/>
              <a:t> у </a:t>
            </a:r>
            <a:r>
              <a:rPr lang="ru-RU" sz="2200" dirty="0" err="1"/>
              <a:t>структурі</a:t>
            </a:r>
            <a:r>
              <a:rPr lang="ru-RU" sz="2200" dirty="0"/>
              <a:t> </a:t>
            </a:r>
            <a:r>
              <a:rPr lang="ru-RU" sz="2200" dirty="0" err="1"/>
              <a:t>споживання</a:t>
            </a:r>
            <a:r>
              <a:rPr lang="ru-RU" sz="2200" dirty="0"/>
              <a:t> алкоголю. </a:t>
            </a:r>
            <a:r>
              <a:rPr lang="ru-RU" sz="2200" dirty="0" err="1"/>
              <a:t>Остання</a:t>
            </a:r>
            <a:r>
              <a:rPr lang="ru-RU" sz="2200" dirty="0"/>
              <a:t> </a:t>
            </a:r>
            <a:r>
              <a:rPr lang="ru-RU" sz="2200" dirty="0" err="1"/>
              <a:t>рекомендація</a:t>
            </a:r>
            <a:r>
              <a:rPr lang="ru-RU" sz="2200" dirty="0"/>
              <a:t> </a:t>
            </a:r>
            <a:r>
              <a:rPr lang="ru-RU" sz="2200" dirty="0" err="1"/>
              <a:t>стосується</a:t>
            </a:r>
            <a:r>
              <a:rPr lang="ru-RU" sz="2200" dirty="0"/>
              <a:t> в першу </a:t>
            </a:r>
            <a:r>
              <a:rPr lang="ru-RU" sz="2200" dirty="0" err="1"/>
              <a:t>чергу</a:t>
            </a:r>
            <a:r>
              <a:rPr lang="ru-RU" sz="2200" dirty="0"/>
              <a:t> </a:t>
            </a:r>
            <a:r>
              <a:rPr lang="ru-RU" sz="2200" dirty="0" err="1"/>
              <a:t>міст</a:t>
            </a:r>
            <a:r>
              <a:rPr lang="ru-RU" sz="2200" dirty="0"/>
              <a:t>, </a:t>
            </a:r>
            <a:r>
              <a:rPr lang="ru-RU" sz="2200" dirty="0" err="1"/>
              <a:t>менших</a:t>
            </a:r>
            <a:r>
              <a:rPr lang="ru-RU" sz="2200" dirty="0"/>
              <a:t> за </a:t>
            </a:r>
            <a:r>
              <a:rPr lang="ru-RU" sz="2200" dirty="0" err="1"/>
              <a:t>Львів</a:t>
            </a:r>
            <a:r>
              <a:rPr lang="ru-RU" sz="2200" dirty="0" smtClean="0"/>
              <a:t>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FF0000"/>
                </a:solidFill>
              </a:rPr>
              <a:t>Адресатами </a:t>
            </a:r>
            <a:r>
              <a:rPr lang="ru-RU" sz="2200" dirty="0" err="1">
                <a:solidFill>
                  <a:srgbClr val="FF0000"/>
                </a:solidFill>
              </a:rPr>
              <a:t>профілактики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за </a:t>
            </a:r>
            <a:r>
              <a:rPr lang="ru-RU" sz="2200" dirty="0">
                <a:solidFill>
                  <a:srgbClr val="FF0000"/>
                </a:solidFill>
              </a:rPr>
              <a:t>межами Львова </a:t>
            </a:r>
            <a:r>
              <a:rPr lang="ru-RU" sz="2200" dirty="0" err="1"/>
              <a:t>мають</a:t>
            </a:r>
            <a:r>
              <a:rPr lang="ru-RU" sz="2200" dirty="0"/>
              <a:t> бути </a:t>
            </a:r>
            <a:r>
              <a:rPr lang="ru-RU" sz="2200" dirty="0" err="1">
                <a:solidFill>
                  <a:srgbClr val="FF0000"/>
                </a:solidFill>
              </a:rPr>
              <a:t>насамперед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чоловіки</a:t>
            </a:r>
            <a:r>
              <a:rPr lang="ru-RU" sz="2200" dirty="0"/>
              <a:t>, а </a:t>
            </a:r>
            <a:r>
              <a:rPr lang="ru-RU" sz="2200" dirty="0">
                <a:solidFill>
                  <a:srgbClr val="FF0000"/>
                </a:solidFill>
              </a:rPr>
              <a:t>у </a:t>
            </a:r>
            <a:r>
              <a:rPr lang="ru-RU" sz="2200" dirty="0" err="1">
                <a:solidFill>
                  <a:srgbClr val="FF0000"/>
                </a:solidFill>
              </a:rPr>
              <a:t>Львові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в </a:t>
            </a:r>
            <a:r>
              <a:rPr lang="ru-RU" sz="2200" dirty="0" err="1"/>
              <a:t>цьому</a:t>
            </a:r>
            <a:r>
              <a:rPr lang="ru-RU" sz="2200" dirty="0"/>
              <a:t> </a:t>
            </a:r>
            <a:r>
              <a:rPr lang="ru-RU" sz="2200" dirty="0" err="1"/>
              <a:t>контексті</a:t>
            </a:r>
            <a:r>
              <a:rPr lang="ru-RU" sz="2200" dirty="0"/>
              <a:t> не </a:t>
            </a:r>
            <a:r>
              <a:rPr lang="ru-RU" sz="2200" dirty="0" err="1"/>
              <a:t>варто</a:t>
            </a:r>
            <a:r>
              <a:rPr lang="ru-RU" sz="2200" dirty="0"/>
              <a:t> </a:t>
            </a:r>
            <a:r>
              <a:rPr lang="ru-RU" sz="2200" dirty="0" err="1"/>
              <a:t>забувати</a:t>
            </a:r>
            <a:r>
              <a:rPr lang="ru-RU" sz="2200" dirty="0"/>
              <a:t> про </a:t>
            </a:r>
            <a:r>
              <a:rPr lang="ru-RU" sz="2200" dirty="0" err="1">
                <a:solidFill>
                  <a:srgbClr val="FF0000"/>
                </a:solidFill>
              </a:rPr>
              <a:t>жінок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dirty="0" smtClean="0"/>
              <a:t>У </a:t>
            </a:r>
            <a:r>
              <a:rPr lang="ru-RU" sz="2200" dirty="0" err="1" smtClean="0">
                <a:solidFill>
                  <a:srgbClr val="0070C0"/>
                </a:solidFill>
              </a:rPr>
              <a:t>релігійних</a:t>
            </a:r>
            <a:r>
              <a:rPr lang="ru-RU" sz="2200" dirty="0" smtClean="0">
                <a:solidFill>
                  <a:srgbClr val="0070C0"/>
                </a:solidFill>
              </a:rPr>
              <a:t> практиках 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знайти</a:t>
            </a:r>
            <a:r>
              <a:rPr lang="ru-RU" sz="2200" dirty="0"/>
              <a:t> </a:t>
            </a:r>
            <a:r>
              <a:rPr lang="ru-RU" sz="2200" dirty="0" smtClean="0"/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прихований</a:t>
            </a:r>
            <a:r>
              <a:rPr lang="ru-RU" sz="2200" dirty="0" smtClean="0">
                <a:solidFill>
                  <a:srgbClr val="0070C0"/>
                </a:solidFill>
              </a:rPr>
              <a:t>  </a:t>
            </a:r>
            <a:r>
              <a:rPr lang="ru-RU" sz="2200" dirty="0" err="1">
                <a:solidFill>
                  <a:srgbClr val="0070C0"/>
                </a:solidFill>
              </a:rPr>
              <a:t>превентивний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потенціал</a:t>
            </a:r>
            <a:r>
              <a:rPr lang="ru-RU" sz="2200" dirty="0">
                <a:solidFill>
                  <a:srgbClr val="0070C0"/>
                </a:solidFill>
              </a:rPr>
              <a:t>, </a:t>
            </a:r>
            <a:r>
              <a:rPr lang="ru-RU" sz="2200" dirty="0"/>
              <a:t>але 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</a:t>
            </a:r>
            <a:r>
              <a:rPr lang="ru-RU" sz="2200" dirty="0" err="1" smtClean="0"/>
              <a:t>локалізується</a:t>
            </a:r>
            <a:r>
              <a:rPr lang="ru-RU" sz="2200" dirty="0" smtClean="0"/>
              <a:t>  </a:t>
            </a:r>
            <a:r>
              <a:rPr lang="ru-RU" sz="2200" dirty="0" err="1" smtClean="0"/>
              <a:t>скоріше</a:t>
            </a:r>
            <a:r>
              <a:rPr lang="ru-RU" sz="2200" dirty="0" smtClean="0"/>
              <a:t> в  селах </a:t>
            </a:r>
            <a:r>
              <a:rPr lang="ru-RU" sz="2200" dirty="0"/>
              <a:t>та в </a:t>
            </a:r>
            <a:r>
              <a:rPr lang="ru-RU" sz="2200" dirty="0" err="1">
                <a:solidFill>
                  <a:srgbClr val="0070C0"/>
                </a:solidFill>
              </a:rPr>
              <a:t>містах</a:t>
            </a:r>
            <a:r>
              <a:rPr lang="ru-RU" sz="2200" dirty="0">
                <a:solidFill>
                  <a:srgbClr val="0070C0"/>
                </a:solidFill>
              </a:rPr>
              <a:t>, </a:t>
            </a:r>
            <a:r>
              <a:rPr lang="ru-RU" sz="2200" dirty="0" err="1">
                <a:solidFill>
                  <a:srgbClr val="0070C0"/>
                </a:solidFill>
              </a:rPr>
              <a:t>менших</a:t>
            </a:r>
            <a:r>
              <a:rPr lang="ru-RU" sz="2200" dirty="0">
                <a:solidFill>
                  <a:srgbClr val="0070C0"/>
                </a:solidFill>
              </a:rPr>
              <a:t> за </a:t>
            </a:r>
            <a:r>
              <a:rPr lang="ru-RU" sz="2200" dirty="0" err="1">
                <a:solidFill>
                  <a:srgbClr val="0070C0"/>
                </a:solidFill>
              </a:rPr>
              <a:t>Львів</a:t>
            </a:r>
            <a:r>
              <a:rPr lang="ru-RU" sz="2200" dirty="0" smtClean="0"/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0070C0"/>
                </a:solidFill>
              </a:rPr>
              <a:t>Проблемою  Львова </a:t>
            </a:r>
            <a:r>
              <a:rPr lang="ru-RU" sz="2200" dirty="0" err="1" smtClean="0"/>
              <a:t>можуть</a:t>
            </a:r>
            <a:r>
              <a:rPr lang="ru-RU" sz="2200" dirty="0" smtClean="0"/>
              <a:t> бути </a:t>
            </a:r>
            <a:r>
              <a:rPr lang="ru-RU" sz="2200" dirty="0" err="1" smtClean="0">
                <a:solidFill>
                  <a:srgbClr val="0070C0"/>
                </a:solidFill>
              </a:rPr>
              <a:t>продукти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з </a:t>
            </a:r>
            <a:r>
              <a:rPr lang="ru-RU" sz="2200" dirty="0" err="1">
                <a:solidFill>
                  <a:srgbClr val="0070C0"/>
                </a:solidFill>
              </a:rPr>
              <a:t>канабісу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стати </a:t>
            </a:r>
            <a:r>
              <a:rPr lang="ru-RU" sz="2200" dirty="0" err="1">
                <a:solidFill>
                  <a:srgbClr val="0070C0"/>
                </a:solidFill>
              </a:rPr>
              <a:t>об’єктом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профілактичних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err="1">
                <a:solidFill>
                  <a:srgbClr val="0070C0"/>
                </a:solidFill>
              </a:rPr>
              <a:t>заходів</a:t>
            </a:r>
            <a:r>
              <a:rPr lang="ru-RU" sz="2200" dirty="0"/>
              <a:t>, особливо для молодого </a:t>
            </a:r>
            <a:r>
              <a:rPr lang="ru-RU" sz="2200" dirty="0" err="1"/>
              <a:t>покоління</a:t>
            </a:r>
            <a:r>
              <a:rPr lang="ru-RU" sz="2200" dirty="0"/>
              <a:t> </a:t>
            </a:r>
            <a:r>
              <a:rPr lang="ru-RU" sz="2200" dirty="0" err="1"/>
              <a:t>дорослих</a:t>
            </a:r>
            <a:r>
              <a:rPr lang="ru-RU" sz="2200" dirty="0"/>
              <a:t> </a:t>
            </a:r>
            <a:r>
              <a:rPr lang="ru-RU" sz="2200" dirty="0" err="1"/>
              <a:t>мешканців</a:t>
            </a:r>
            <a:r>
              <a:rPr lang="ru-RU" sz="2200" dirty="0"/>
              <a:t>. </a:t>
            </a:r>
            <a:r>
              <a:rPr lang="ru-RU" sz="2200" dirty="0" smtClean="0"/>
              <a:t>Тут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слід</a:t>
            </a:r>
            <a:r>
              <a:rPr lang="ru-RU" sz="2200" dirty="0"/>
              <a:t> </a:t>
            </a:r>
            <a:r>
              <a:rPr lang="ru-RU" sz="2200" dirty="0" err="1"/>
              <a:t>враховувати</a:t>
            </a:r>
            <a:r>
              <a:rPr lang="ru-RU" sz="2200" dirty="0"/>
              <a:t> </a:t>
            </a:r>
            <a:r>
              <a:rPr lang="ru-RU" sz="2200" dirty="0" err="1">
                <a:solidFill>
                  <a:srgbClr val="0070C0"/>
                </a:solidFill>
              </a:rPr>
              <a:t>жінок</a:t>
            </a:r>
            <a:r>
              <a:rPr lang="ru-RU" sz="2200" dirty="0">
                <a:solidFill>
                  <a:srgbClr val="0070C0"/>
                </a:solidFill>
              </a:rPr>
              <a:t>, </a:t>
            </a:r>
            <a:r>
              <a:rPr lang="ru-RU" sz="2200" dirty="0" err="1">
                <a:solidFill>
                  <a:srgbClr val="0070C0"/>
                </a:solidFill>
              </a:rPr>
              <a:t>які</a:t>
            </a:r>
            <a:r>
              <a:rPr lang="ru-RU" sz="2200" dirty="0">
                <a:solidFill>
                  <a:srgbClr val="0070C0"/>
                </a:solidFill>
              </a:rPr>
              <a:t> у </a:t>
            </a:r>
            <a:r>
              <a:rPr lang="ru-RU" sz="2200" dirty="0" err="1">
                <a:solidFill>
                  <a:srgbClr val="0070C0"/>
                </a:solidFill>
              </a:rPr>
              <a:t>Львові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 smtClean="0"/>
              <a:t> </a:t>
            </a:r>
            <a:r>
              <a:rPr lang="ru-RU" sz="2200" dirty="0" err="1" smtClean="0"/>
              <a:t>майже</a:t>
            </a:r>
            <a:r>
              <a:rPr lang="ru-RU" sz="2200" dirty="0" smtClean="0"/>
              <a:t> </a:t>
            </a:r>
            <a:r>
              <a:rPr lang="ru-RU" sz="2200" dirty="0" err="1"/>
              <a:t>збігаються</a:t>
            </a:r>
            <a:r>
              <a:rPr lang="ru-RU" sz="2200" dirty="0"/>
              <a:t> з </a:t>
            </a:r>
            <a:r>
              <a:rPr lang="ru-RU" sz="2200" dirty="0" err="1"/>
              <a:t>чоловіками</a:t>
            </a:r>
            <a:r>
              <a:rPr lang="ru-RU" sz="2200" dirty="0"/>
              <a:t> у </a:t>
            </a:r>
            <a:r>
              <a:rPr lang="ru-RU" sz="2200" dirty="0" err="1"/>
              <a:t>поширенні</a:t>
            </a:r>
            <a:r>
              <a:rPr lang="ru-RU" sz="2200" dirty="0"/>
              <a:t> </a:t>
            </a:r>
            <a:r>
              <a:rPr lang="ru-RU" sz="2200" dirty="0" err="1"/>
              <a:t>вживання</a:t>
            </a:r>
            <a:r>
              <a:rPr lang="ru-RU" sz="2200" dirty="0"/>
              <a:t> </a:t>
            </a:r>
            <a:r>
              <a:rPr lang="ru-RU" sz="2200" dirty="0" err="1"/>
              <a:t>продуктів</a:t>
            </a:r>
            <a:r>
              <a:rPr lang="ru-RU" sz="2200" dirty="0"/>
              <a:t> з </a:t>
            </a:r>
            <a:r>
              <a:rPr lang="ru-RU" sz="2200" dirty="0" err="1"/>
              <a:t>канабісу</a:t>
            </a:r>
            <a:r>
              <a:rPr lang="ru-RU" sz="2200" dirty="0" smtClean="0"/>
              <a:t>.</a:t>
            </a:r>
            <a:r>
              <a:rPr lang="uk-UA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029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Дякуємо за увагу !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halyna.z.herasym@lpnu.ua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sierosla@ipin.edu.pl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429000"/>
            <a:ext cx="2664296" cy="2518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561102"/>
            <a:ext cx="2470128" cy="247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0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7725" y="-21476"/>
            <a:ext cx="8229600" cy="954360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 </a:t>
            </a:r>
            <a:r>
              <a:rPr lang="uk-UA" sz="3600" b="1" dirty="0" smtClean="0"/>
              <a:t>Методологія</a:t>
            </a:r>
            <a:endParaRPr lang="en-US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32884"/>
            <a:ext cx="8424936" cy="5112568"/>
          </a:xfrm>
        </p:spPr>
        <p:txBody>
          <a:bodyPr>
            <a:noAutofit/>
          </a:bodyPr>
          <a:lstStyle/>
          <a:p>
            <a:r>
              <a:rPr lang="uk-UA" dirty="0" smtClean="0"/>
              <a:t>Дослідження проведене  </a:t>
            </a:r>
            <a:r>
              <a:rPr lang="uk-UA" dirty="0"/>
              <a:t>з використанням </a:t>
            </a:r>
            <a:r>
              <a:rPr lang="uk-UA" dirty="0">
                <a:solidFill>
                  <a:srgbClr val="FF0000"/>
                </a:solidFill>
              </a:rPr>
              <a:t>стандартизованого опитування</a:t>
            </a:r>
            <a:r>
              <a:rPr lang="uk-UA" dirty="0"/>
              <a:t>, розробленого та впровадженого в рамках європейської програми </a:t>
            </a:r>
            <a:r>
              <a:rPr lang="pl-PL" dirty="0"/>
              <a:t>RARHA </a:t>
            </a:r>
            <a:r>
              <a:rPr lang="uk-UA" dirty="0"/>
              <a:t>на </a:t>
            </a:r>
            <a:r>
              <a:rPr lang="uk-UA" dirty="0" err="1"/>
              <a:t>рубежі</a:t>
            </a:r>
            <a:r>
              <a:rPr lang="uk-UA" dirty="0"/>
              <a:t> 2015 та 2016 </a:t>
            </a:r>
            <a:r>
              <a:rPr lang="uk-UA" dirty="0" smtClean="0"/>
              <a:t>років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Випадкова </a:t>
            </a:r>
            <a:r>
              <a:rPr lang="uk-UA" dirty="0">
                <a:solidFill>
                  <a:srgbClr val="FF0000"/>
                </a:solidFill>
              </a:rPr>
              <a:t>вибірка </a:t>
            </a:r>
            <a:r>
              <a:rPr lang="uk-UA" dirty="0"/>
              <a:t>репрезентативна для жителів Львівської області (1200 осіб), у тому числі львів’ян (400 осіб) віком від 18 </a:t>
            </a:r>
            <a:r>
              <a:rPr lang="uk-UA" dirty="0" smtClean="0"/>
              <a:t>років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Особисті інтерв'ю </a:t>
            </a:r>
            <a:r>
              <a:rPr lang="pl-PL" dirty="0" smtClean="0"/>
              <a:t>(</a:t>
            </a:r>
            <a:r>
              <a:rPr lang="pl-PL" dirty="0"/>
              <a:t>face-to-face</a:t>
            </a:r>
            <a:r>
              <a:rPr lang="pl-PL" dirty="0" smtClean="0"/>
              <a:t>)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/>
              <a:t>Реалізація </a:t>
            </a:r>
            <a:r>
              <a:rPr lang="uk-UA" dirty="0"/>
              <a:t>дослідження: </a:t>
            </a:r>
            <a:r>
              <a:rPr lang="uk-UA" dirty="0">
                <a:solidFill>
                  <a:srgbClr val="FF0000"/>
                </a:solidFill>
              </a:rPr>
              <a:t>квітень-травень 2019 </a:t>
            </a:r>
            <a:r>
              <a:rPr lang="uk-UA" dirty="0" smtClean="0">
                <a:solidFill>
                  <a:srgbClr val="FF0000"/>
                </a:solidFill>
              </a:rPr>
              <a:t>року 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6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4546054" y="99253"/>
            <a:ext cx="3600400" cy="7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Вік в роках</a:t>
            </a:r>
            <a:endParaRPr lang="en-US" altLang="pt-PT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27336908"/>
              </p:ext>
            </p:extLst>
          </p:nvPr>
        </p:nvGraphicFramePr>
        <p:xfrm>
          <a:off x="3923928" y="801409"/>
          <a:ext cx="4991211" cy="252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594535"/>
              </p:ext>
            </p:extLst>
          </p:nvPr>
        </p:nvGraphicFramePr>
        <p:xfrm>
          <a:off x="179512" y="4221089"/>
          <a:ext cx="3744417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 bwMode="auto">
          <a:xfrm>
            <a:off x="579637" y="3717032"/>
            <a:ext cx="28803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9pPr>
          </a:lstStyle>
          <a:p>
            <a:pPr eaLnBrk="1" hangingPunct="1"/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</a:rPr>
              <a:t>Стать</a:t>
            </a:r>
            <a:endParaRPr lang="en-US" altLang="pt-PT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xmlns="" id="{32739635-5192-4718-842C-16A17DC8F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023573"/>
              </p:ext>
            </p:extLst>
          </p:nvPr>
        </p:nvGraphicFramePr>
        <p:xfrm>
          <a:off x="179512" y="982272"/>
          <a:ext cx="3695067" cy="258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xmlns="" id="{41E5574E-4997-4CD3-8F88-847341BEF047}"/>
              </a:ext>
            </a:extLst>
          </p:cNvPr>
          <p:cNvSpPr txBox="1">
            <a:spLocks/>
          </p:cNvSpPr>
          <p:nvPr/>
        </p:nvSpPr>
        <p:spPr bwMode="auto">
          <a:xfrm>
            <a:off x="395536" y="124997"/>
            <a:ext cx="3785456" cy="56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9pPr>
          </a:lstStyle>
          <a:p>
            <a:pPr eaLnBrk="1" hangingPunct="1"/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Місце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проживання</a:t>
            </a:r>
            <a:endParaRPr lang="en-US" altLang="pt-PT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CDFD0E22-59E8-4C9C-B1CD-2F6C91A6E09D}"/>
              </a:ext>
            </a:extLst>
          </p:cNvPr>
          <p:cNvSpPr txBox="1">
            <a:spLocks/>
          </p:cNvSpPr>
          <p:nvPr/>
        </p:nvSpPr>
        <p:spPr bwMode="auto">
          <a:xfrm>
            <a:off x="4572000" y="3315431"/>
            <a:ext cx="4199123" cy="49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9pPr>
          </a:lstStyle>
          <a:p>
            <a:pPr eaLnBrk="1" hangingPunct="1"/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Релігійні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практики</a:t>
            </a:r>
            <a:endParaRPr lang="en-US" altLang="pt-PT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xmlns="" id="{857C82F7-0DD5-467D-BF5C-B46CF43C7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228011"/>
              </p:ext>
            </p:extLst>
          </p:nvPr>
        </p:nvGraphicFramePr>
        <p:xfrm>
          <a:off x="4139952" y="3825044"/>
          <a:ext cx="4896544" cy="289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41E5574E-4997-4CD3-8F88-847341BEF047}"/>
              </a:ext>
            </a:extLst>
          </p:cNvPr>
          <p:cNvSpPr txBox="1">
            <a:spLocks/>
          </p:cNvSpPr>
          <p:nvPr/>
        </p:nvSpPr>
        <p:spPr bwMode="auto">
          <a:xfrm>
            <a:off x="197893" y="692696"/>
            <a:ext cx="3983099" cy="41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yala" pitchFamily="2" charset="0"/>
              </a:defRPr>
            </a:lvl9pPr>
          </a:lstStyle>
          <a:p>
            <a:pPr eaLnBrk="1" hangingPunct="1"/>
            <a:r>
              <a:rPr lang="pl-PL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N =  467      333       400</a:t>
            </a:r>
            <a:endParaRPr lang="en-US" altLang="pt-P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98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108520" y="51222"/>
            <a:ext cx="9144000" cy="1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Середньорічне споживання алкоголю на душу населення в літрах 100%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етанолу</a:t>
            </a:r>
            <a:r>
              <a:rPr lang="pl-PL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(у </a:t>
            </a:r>
            <a:r>
              <a:rPr lang="ru-RU" altLang="pt-PT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відсотках</a:t>
            </a:r>
            <a:r>
              <a:rPr lang="ru-RU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pt-PT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9305065"/>
              </p:ext>
            </p:extLst>
          </p:nvPr>
        </p:nvGraphicFramePr>
        <p:xfrm>
          <a:off x="323528" y="1412776"/>
          <a:ext cx="851815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902936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 </a:t>
            </a:r>
            <a:r>
              <a:rPr lang="ru-RU" sz="2800" dirty="0" err="1"/>
              <a:t>Споживачі</a:t>
            </a:r>
            <a:r>
              <a:rPr lang="ru-RU" sz="2800" dirty="0"/>
              <a:t> </a:t>
            </a:r>
            <a:r>
              <a:rPr lang="ru-RU" sz="2800" dirty="0" err="1"/>
              <a:t>алкогольних</a:t>
            </a:r>
            <a:r>
              <a:rPr lang="ru-RU" sz="2800" dirty="0"/>
              <a:t> </a:t>
            </a:r>
            <a:r>
              <a:rPr lang="ru-RU" sz="2800" dirty="0" err="1"/>
              <a:t>напоїв</a:t>
            </a:r>
            <a:r>
              <a:rPr lang="ru-RU" sz="2800" dirty="0"/>
              <a:t> за </a:t>
            </a:r>
            <a:r>
              <a:rPr lang="ru-RU" sz="2800" dirty="0" err="1"/>
              <a:t>рівнем</a:t>
            </a:r>
            <a:r>
              <a:rPr lang="ru-RU" sz="2800" dirty="0"/>
              <a:t> </a:t>
            </a:r>
            <a:r>
              <a:rPr lang="ru-RU" sz="2800" dirty="0" err="1"/>
              <a:t>річного</a:t>
            </a:r>
            <a:r>
              <a:rPr lang="ru-RU" sz="2800" dirty="0"/>
              <a:t> </a:t>
            </a:r>
            <a:r>
              <a:rPr lang="ru-RU" sz="2800" dirty="0" err="1"/>
              <a:t>споживання</a:t>
            </a:r>
            <a:r>
              <a:rPr lang="ru-RU" sz="2800" dirty="0"/>
              <a:t> на 100% алкоголю </a:t>
            </a:r>
            <a:r>
              <a:rPr lang="ru-RU" sz="2800" dirty="0" smtClean="0"/>
              <a:t>( </a:t>
            </a:r>
            <a:r>
              <a:rPr lang="ru-RU" sz="2800" dirty="0" err="1" smtClean="0"/>
              <a:t>відсотки</a:t>
            </a:r>
            <a:r>
              <a:rPr lang="ru-RU" sz="2800" dirty="0" smtClean="0"/>
              <a:t> </a:t>
            </a:r>
            <a:r>
              <a:rPr lang="ru-RU" sz="2800" dirty="0" err="1" smtClean="0"/>
              <a:t>респондентів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споживачів</a:t>
            </a:r>
            <a:r>
              <a:rPr lang="ru-RU" sz="2800" dirty="0" smtClean="0"/>
              <a:t> алкоголю)</a:t>
            </a:r>
            <a:r>
              <a:rPr lang="pl-PL" sz="2800" dirty="0" smtClean="0"/>
              <a:t> </a:t>
            </a:r>
            <a:endParaRPr lang="en-US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792264"/>
              </p:ext>
            </p:extLst>
          </p:nvPr>
        </p:nvGraphicFramePr>
        <p:xfrm>
          <a:off x="467544" y="1484784"/>
          <a:ext cx="914501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7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501269"/>
              </p:ext>
            </p:extLst>
          </p:nvPr>
        </p:nvGraphicFramePr>
        <p:xfrm>
          <a:off x="374650" y="1214755"/>
          <a:ext cx="8443913" cy="518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738808" y="18864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Структура споживання алкогольних напоїв за типом напою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674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251520" y="51222"/>
            <a:ext cx="9001000" cy="100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-UA" altLang="pt-PT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Частота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вживання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алкогольних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напоїв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споживачами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середня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кількість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днів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вживання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 в </a:t>
            </a:r>
            <a:r>
              <a:rPr lang="ru-RU" altLang="pt-PT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році</a:t>
            </a:r>
            <a:r>
              <a:rPr lang="ru-RU" altLang="pt-PT" sz="2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pt-PT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4580955"/>
              </p:ext>
            </p:extLst>
          </p:nvPr>
        </p:nvGraphicFramePr>
        <p:xfrm>
          <a:off x="323528" y="1340768"/>
          <a:ext cx="8518151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57296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 bwMode="auto">
          <a:xfrm>
            <a:off x="395536" y="51222"/>
            <a:ext cx="8748464" cy="15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uk-UA" altLang="pt-P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Середнє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споживання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окремих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алкогольних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напоїв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у </a:t>
            </a:r>
            <a:r>
              <a:rPr lang="ru-RU" altLang="pt-P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середньому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за один день (</a:t>
            </a:r>
            <a:r>
              <a:rPr lang="ru-RU" altLang="pt-P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середнє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для </a:t>
            </a:r>
            <a:r>
              <a:rPr lang="ru-RU" altLang="pt-P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споживачів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pt-P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даного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 напою в </a:t>
            </a:r>
            <a:r>
              <a:rPr lang="uk-UA" altLang="pt-P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сан</a:t>
            </a:r>
            <a:r>
              <a:rPr lang="ru-RU" altLang="pt-PT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тилітрах</a:t>
            </a:r>
            <a:r>
              <a:rPr lang="ru-RU" altLang="pt-PT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* </a:t>
            </a:r>
            <a:r>
              <a:rPr lang="ru-RU" altLang="pt-PT" sz="2400" dirty="0">
                <a:solidFill>
                  <a:schemeClr val="tx1"/>
                </a:solidFill>
                <a:latin typeface="Arial" panose="020B0604020202020204" pitchFamily="34" charset="0"/>
              </a:rPr>
              <a:t>100% алкоголю)</a:t>
            </a:r>
            <a:endParaRPr lang="en-US" altLang="pt-PT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Object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4019270"/>
              </p:ext>
            </p:extLst>
          </p:nvPr>
        </p:nvGraphicFramePr>
        <p:xfrm>
          <a:off x="683567" y="1772816"/>
          <a:ext cx="76597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70596"/>
              </p:ext>
            </p:extLst>
          </p:nvPr>
        </p:nvGraphicFramePr>
        <p:xfrm>
          <a:off x="971600" y="59492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* 1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сантилітр = 10 </a:t>
                      </a:r>
                      <a:r>
                        <a:rPr lang="uk-UA" b="0" baseline="0" dirty="0" err="1" smtClean="0">
                          <a:solidFill>
                            <a:schemeClr val="tx1"/>
                          </a:solidFill>
                        </a:rPr>
                        <a:t>мілілтрам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uk-U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3373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Tema do Office">
  <a:themeElements>
    <a:clrScheme name="RARHA">
      <a:dk1>
        <a:srgbClr val="000000"/>
      </a:dk1>
      <a:lt1>
        <a:sysClr val="window" lastClr="FFFFFF"/>
      </a:lt1>
      <a:dk2>
        <a:srgbClr val="0F5BAA"/>
      </a:dk2>
      <a:lt2>
        <a:srgbClr val="EEF6FC"/>
      </a:lt2>
      <a:accent1>
        <a:srgbClr val="6DB4E4"/>
      </a:accent1>
      <a:accent2>
        <a:srgbClr val="006666"/>
      </a:accent2>
      <a:accent3>
        <a:srgbClr val="666699"/>
      </a:accent3>
      <a:accent4>
        <a:srgbClr val="63AF77"/>
      </a:accent4>
      <a:accent5>
        <a:srgbClr val="660066"/>
      </a:accent5>
      <a:accent6>
        <a:srgbClr val="669900"/>
      </a:accent6>
      <a:hlink>
        <a:srgbClr val="007CC1"/>
      </a:hlink>
      <a:folHlink>
        <a:srgbClr val="6DB4E4"/>
      </a:folHlink>
    </a:clrScheme>
    <a:fontScheme name="Personalizado 4">
      <a:majorFont>
        <a:latin typeface="Nyal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Powerpoint RARHA</Template>
  <TotalTime>7740</TotalTime>
  <Words>797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CE</vt:lpstr>
      <vt:lpstr>Calibri</vt:lpstr>
      <vt:lpstr>Corbel</vt:lpstr>
      <vt:lpstr>Gill Sans MT</vt:lpstr>
      <vt:lpstr>Nyala</vt:lpstr>
      <vt:lpstr>1_Tema do Office</vt:lpstr>
      <vt:lpstr>Motyw pakietu Office</vt:lpstr>
      <vt:lpstr>1_Motyw pakietu Office</vt:lpstr>
      <vt:lpstr>Вживання алкоголю та інших психоактивних речовин у Львівській області – результати опитування репрезентативної вибірки 18+ </vt:lpstr>
      <vt:lpstr> Вступ </vt:lpstr>
      <vt:lpstr> Методологія</vt:lpstr>
      <vt:lpstr>Вік в роках</vt:lpstr>
      <vt:lpstr>Середньорічне споживання алкоголю на душу населення в літрах 100% етанолу (у відсотках)</vt:lpstr>
      <vt:lpstr> Споживачі алкогольних напоїв за рівнем річного споживання на 100% алкоголю ( відсотки респондентів серед споживачів алкоголю) </vt:lpstr>
      <vt:lpstr>Презентация PowerPoint</vt:lpstr>
      <vt:lpstr> Частота вживання алкогольних напоїв споживачами (середня кількість днів вживання в році)</vt:lpstr>
      <vt:lpstr> Середнє споживання окремих алкогольних напоїв у середньому за один день (середнє для споживачів даного напою в сантилітрах* 100% алкоголю)</vt:lpstr>
      <vt:lpstr>Періодичне  надмірне вживання алкоголю хоча б раз за останні 12 місяців  (binge drinking)  </vt:lpstr>
      <vt:lpstr>Періодичне  надмірне вживання алкоголю (binge drinking), принаймні раз протягом місця  (у відсотках) </vt:lpstr>
      <vt:lpstr>Випадкове надмірне вживання (binge drinking), алкоголю принаймні раз на місяць ( у відсотках)</vt:lpstr>
      <vt:lpstr>Надмірне вживання алкоголю - щорічне споживання більше 16 літрів 100% алкоголю для чоловіків і 9 літрів для жінок ( у відсотках  ) </vt:lpstr>
      <vt:lpstr> Чи знаєте ви когось, хто п'є надмірно або хоча б іноді вживає занадто багато ( шкала: значний вплив -  у відсотках)</vt:lpstr>
      <vt:lpstr>Чи використовували ви такі речовини коли-небудь у своєму житті ( у  відсотках)</vt:lpstr>
      <vt:lpstr>Чи використовували ви такі речовини коли-небудь протягом останніх 12 місяців ( у відсотках )</vt:lpstr>
      <vt:lpstr>Чи використовували ви препарати коноплі коли-небудь протягом останніх 12 місяців ( у відсотках)</vt:lpstr>
      <vt:lpstr>Як, на вашу думку,  наскільки вам буде важко отримати  наступні речовини, якщо ви цього захочете? (швидше легко + дуже легко – відсоток респондентів)</vt:lpstr>
      <vt:lpstr> Висновки </vt:lpstr>
      <vt:lpstr> Рекомендації </vt:lpstr>
      <vt:lpstr> Дякуємо за увагу ! </vt:lpstr>
    </vt:vector>
  </TitlesOfParts>
  <Company>KRAJOWE BIURO DS. PRZECIWDZIAŁANIA NARKOMANII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STANDARDISED METHODOLOGY      FOR SURVEY OF DRINKING HABITS AND ALCOHOL RELATED HARM DEVELOPED IN PROJECT SMART:  MAIN FEATURES, EXPERIENCES       AND PROSPECTS FOR WIDER USE</dc:title>
  <dc:creator>Admin</dc:creator>
  <cp:lastModifiedBy>Пользователь Windows</cp:lastModifiedBy>
  <cp:revision>423</cp:revision>
  <cp:lastPrinted>2021-12-04T20:21:23Z</cp:lastPrinted>
  <dcterms:created xsi:type="dcterms:W3CDTF">2012-09-10T07:47:40Z</dcterms:created>
  <dcterms:modified xsi:type="dcterms:W3CDTF">2021-12-05T12:53:57Z</dcterms:modified>
</cp:coreProperties>
</file>