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7" r:id="rId5"/>
    <p:sldId id="270" r:id="rId6"/>
    <p:sldId id="259" r:id="rId7"/>
    <p:sldId id="262" r:id="rId8"/>
    <p:sldId id="261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6" r:id="rId19"/>
    <p:sldId id="277" r:id="rId20"/>
    <p:sldId id="278" r:id="rId21"/>
    <p:sldId id="280" r:id="rId22"/>
    <p:sldId id="271" r:id="rId23"/>
    <p:sldId id="272" r:id="rId24"/>
    <p:sldId id="273" r:id="rId25"/>
    <p:sldId id="274" r:id="rId26"/>
    <p:sldId id="281" r:id="rId27"/>
    <p:sldId id="282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000" autoAdjust="0"/>
  </p:normalViewPr>
  <p:slideViewPr>
    <p:cSldViewPr snapToGrid="0">
      <p:cViewPr varScale="1">
        <p:scale>
          <a:sx n="43" d="100"/>
          <a:sy n="43" d="100"/>
        </p:scale>
        <p:origin x="6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Хлопці </c:v>
                </c:pt>
              </c:strCache>
            </c:strRef>
          </c:tx>
          <c:spPr>
            <a:solidFill>
              <a:srgbClr val="0070C0"/>
            </a:solidFill>
            <a:ln w="32784">
              <a:noFill/>
            </a:ln>
          </c:spPr>
          <c:invertIfNegative val="0"/>
          <c:dLbls>
            <c:spPr>
              <a:noFill/>
              <a:ln w="327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8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</c:v>
                </c:pt>
                <c:pt idx="1">
                  <c:v>2.4</c:v>
                </c:pt>
                <c:pt idx="2">
                  <c:v>1.9</c:v>
                </c:pt>
                <c:pt idx="3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 w="32784">
              <a:noFill/>
            </a:ln>
          </c:spPr>
          <c:invertIfNegative val="0"/>
          <c:dLbls>
            <c:spPr>
              <a:noFill/>
              <a:ln w="32784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8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2.5</c:v>
                </c:pt>
                <c:pt idx="1">
                  <c:v>7.5</c:v>
                </c:pt>
                <c:pt idx="2">
                  <c:v>4.4000000000000004</c:v>
                </c:pt>
                <c:pt idx="3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6839824"/>
        <c:axId val="-126842000"/>
      </c:barChart>
      <c:catAx>
        <c:axId val="-12683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29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72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26842000"/>
        <c:crosses val="autoZero"/>
        <c:auto val="1"/>
        <c:lblAlgn val="ctr"/>
        <c:lblOffset val="100"/>
        <c:noMultiLvlLbl val="0"/>
      </c:catAx>
      <c:valAx>
        <c:axId val="-126842000"/>
        <c:scaling>
          <c:orientation val="minMax"/>
        </c:scaling>
        <c:delete val="0"/>
        <c:axPos val="l"/>
        <c:majorGridlines>
          <c:spPr>
            <a:ln w="1229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819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4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26839824"/>
        <c:crosses val="autoZero"/>
        <c:crossBetween val="between"/>
      </c:valAx>
      <c:spPr>
        <a:noFill/>
        <a:ln w="32784">
          <a:noFill/>
        </a:ln>
      </c:spPr>
    </c:plotArea>
    <c:legend>
      <c:legendPos val="t"/>
      <c:layout>
        <c:manualLayout>
          <c:xMode val="edge"/>
          <c:yMode val="edge"/>
          <c:x val="8.5204959178410741E-2"/>
          <c:y val="2.2206397727448163E-2"/>
          <c:w val="0.6937269197162893"/>
          <c:h val="0.12730999027372517"/>
        </c:manualLayout>
      </c:layout>
      <c:overlay val="0"/>
      <c:spPr>
        <a:noFill/>
        <a:ln w="327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303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32.799999999999997</c:v>
                </c:pt>
                <c:pt idx="1">
                  <c:v>16.3</c:v>
                </c:pt>
                <c:pt idx="2">
                  <c:v>10.199999999999999</c:v>
                </c:pt>
                <c:pt idx="3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47</c:v>
                </c:pt>
                <c:pt idx="1">
                  <c:v>38.299999999999997</c:v>
                </c:pt>
                <c:pt idx="2">
                  <c:v>21.3</c:v>
                </c:pt>
                <c:pt idx="3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7536"/>
        <c:axId val="-200276992"/>
      </c:barChart>
      <c:catAx>
        <c:axId val="-20027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6992"/>
        <c:crosses val="autoZero"/>
        <c:auto val="1"/>
        <c:lblAlgn val="ctr"/>
        <c:lblOffset val="100"/>
        <c:noMultiLvlLbl val="0"/>
      </c:catAx>
      <c:valAx>
        <c:axId val="-20027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14.8</c:v>
                </c:pt>
                <c:pt idx="1">
                  <c:v>7.3</c:v>
                </c:pt>
                <c:pt idx="2">
                  <c:v>2.2999999999999998</c:v>
                </c:pt>
                <c:pt idx="3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8.6</c:v>
                </c:pt>
                <c:pt idx="1">
                  <c:v>9.9</c:v>
                </c:pt>
                <c:pt idx="2">
                  <c:v>3.2</c:v>
                </c:pt>
                <c:pt idx="3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84608"/>
        <c:axId val="-200275904"/>
      </c:barChart>
      <c:catAx>
        <c:axId val="-2002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5904"/>
        <c:crosses val="autoZero"/>
        <c:auto val="1"/>
        <c:lblAlgn val="ctr"/>
        <c:lblOffset val="100"/>
        <c:noMultiLvlLbl val="0"/>
      </c:catAx>
      <c:valAx>
        <c:axId val="-2002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8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5005515614898E-2"/>
          <c:y val="0.1172951859864713"/>
          <c:w val="0.95080499448438516"/>
          <c:h val="0.6925646778071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 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0</c:v>
                </c:pt>
                <c:pt idx="1">
                  <c:v>2.8</c:v>
                </c:pt>
                <c:pt idx="2">
                  <c:v>4.5</c:v>
                </c:pt>
                <c:pt idx="3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 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8.6</c:v>
                </c:pt>
                <c:pt idx="1">
                  <c:v>19</c:v>
                </c:pt>
                <c:pt idx="2">
                  <c:v>13</c:v>
                </c:pt>
                <c:pt idx="3">
                  <c:v>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4272"/>
        <c:axId val="-200283520"/>
      </c:barChart>
      <c:catAx>
        <c:axId val="-2002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83520"/>
        <c:crosses val="autoZero"/>
        <c:auto val="1"/>
        <c:lblAlgn val="ctr"/>
        <c:lblOffset val="100"/>
        <c:noMultiLvlLbl val="0"/>
      </c:catAx>
      <c:valAx>
        <c:axId val="-2002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5027477615172E-2"/>
          <c:y val="0.12313247097789232"/>
          <c:w val="0.95080499448438516"/>
          <c:h val="0.6925646778071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 </c:v>
                </c:pt>
                <c:pt idx="1">
                  <c:v>Дрогобич </c:v>
                </c:pt>
                <c:pt idx="2">
                  <c:v>Львів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7.7</c:v>
                </c:pt>
                <c:pt idx="2">
                  <c:v>8.3000000000000007</c:v>
                </c:pt>
                <c:pt idx="3">
                  <c:v>15.1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 </c:v>
                </c:pt>
                <c:pt idx="1">
                  <c:v>Дрогобич </c:v>
                </c:pt>
                <c:pt idx="2">
                  <c:v>Львів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14.6</c:v>
                </c:pt>
                <c:pt idx="1">
                  <c:v>26.9</c:v>
                </c:pt>
                <c:pt idx="2">
                  <c:v>22.4</c:v>
                </c:pt>
                <c:pt idx="3">
                  <c:v>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1315744"/>
        <c:axId val="-462719376"/>
      </c:barChart>
      <c:catAx>
        <c:axId val="-13131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462719376"/>
        <c:crosses val="autoZero"/>
        <c:auto val="1"/>
        <c:lblAlgn val="ctr"/>
        <c:lblOffset val="100"/>
        <c:noMultiLvlLbl val="0"/>
      </c:catAx>
      <c:valAx>
        <c:axId val="-4627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13131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 </c:v>
                </c:pt>
                <c:pt idx="1">
                  <c:v>Дрогобич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2.7</c:v>
                </c:pt>
                <c:pt idx="1">
                  <c:v>0.8</c:v>
                </c:pt>
                <c:pt idx="2">
                  <c:v>0.6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D-4D3F-81F8-77838D8386B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 </c:v>
                </c:pt>
                <c:pt idx="1">
                  <c:v>Дрогобич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0</c:v>
                </c:pt>
                <c:pt idx="1">
                  <c:v>3.6</c:v>
                </c:pt>
                <c:pt idx="2">
                  <c:v>1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0D-4D3F-81F8-77838D838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81888"/>
        <c:axId val="-200271552"/>
      </c:barChart>
      <c:catAx>
        <c:axId val="-2002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1552"/>
        <c:crosses val="autoZero"/>
        <c:auto val="1"/>
        <c:lblAlgn val="ctr"/>
        <c:lblOffset val="100"/>
        <c:noMultiLvlLbl val="0"/>
      </c:catAx>
      <c:valAx>
        <c:axId val="-2002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8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Маріхуана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2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1</c:v>
                </c:pt>
                <c:pt idx="2">
                  <c:v>0.3</c:v>
                </c:pt>
                <c:pt idx="3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CA-4C1A-B3B7-D0F5AC5FB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8624"/>
        <c:axId val="-200271008"/>
      </c:barChart>
      <c:catAx>
        <c:axId val="-2002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1008"/>
        <c:crosses val="autoZero"/>
        <c:auto val="1"/>
        <c:lblAlgn val="ctr"/>
        <c:lblOffset val="100"/>
        <c:noMultiLvlLbl val="0"/>
      </c:catAx>
      <c:valAx>
        <c:axId val="-20027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8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71334018030354E-2"/>
          <c:y val="0.13772568345644493"/>
          <c:w val="0.95080499448438516"/>
          <c:h val="0.6925646778071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11.3</c:v>
                </c:pt>
                <c:pt idx="1">
                  <c:v>6.5</c:v>
                </c:pt>
                <c:pt idx="2">
                  <c:v>6.2</c:v>
                </c:pt>
                <c:pt idx="3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</c:v>
                </c:pt>
                <c:pt idx="1">
                  <c:v>11.9</c:v>
                </c:pt>
                <c:pt idx="2">
                  <c:v>6.2</c:v>
                </c:pt>
                <c:pt idx="3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81344"/>
        <c:axId val="-200280800"/>
      </c:barChart>
      <c:catAx>
        <c:axId val="-2002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80800"/>
        <c:crosses val="autoZero"/>
        <c:auto val="1"/>
        <c:lblAlgn val="ctr"/>
        <c:lblOffset val="100"/>
        <c:noMultiLvlLbl val="0"/>
      </c:catAx>
      <c:valAx>
        <c:axId val="-20028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8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48628704020691E-2"/>
          <c:y val="0.14648161094357642"/>
          <c:w val="0.95080499448438516"/>
          <c:h val="0.6925646778071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7.4</c:v>
                </c:pt>
                <c:pt idx="1">
                  <c:v>11.8</c:v>
                </c:pt>
                <c:pt idx="2">
                  <c:v>7</c:v>
                </c:pt>
                <c:pt idx="3">
                  <c:v>6.7</c:v>
                </c:pt>
                <c:pt idx="4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4.5</c:v>
                </c:pt>
                <c:pt idx="1">
                  <c:v>16.600000000000001</c:v>
                </c:pt>
                <c:pt idx="2">
                  <c:v>11.2</c:v>
                </c:pt>
                <c:pt idx="3">
                  <c:v>8.9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5360"/>
        <c:axId val="-200279712"/>
      </c:barChart>
      <c:catAx>
        <c:axId val="-2002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9712"/>
        <c:crosses val="autoZero"/>
        <c:auto val="1"/>
        <c:lblAlgn val="ctr"/>
        <c:lblOffset val="100"/>
        <c:noMultiLvlLbl val="0"/>
      </c:catAx>
      <c:valAx>
        <c:axId val="-20027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17710829624562E-2"/>
          <c:y val="0.15523753843070798"/>
          <c:w val="0.95080499448438516"/>
          <c:h val="0.6925646778071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9.4</c:v>
                </c:pt>
                <c:pt idx="3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17.7</c:v>
                </c:pt>
                <c:pt idx="1">
                  <c:v>36.4</c:v>
                </c:pt>
                <c:pt idx="2">
                  <c:v>35.1</c:v>
                </c:pt>
                <c:pt idx="3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4816"/>
        <c:axId val="-200284064"/>
      </c:barChart>
      <c:catAx>
        <c:axId val="-2002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84064"/>
        <c:crosses val="autoZero"/>
        <c:auto val="1"/>
        <c:lblAlgn val="ctr"/>
        <c:lblOffset val="100"/>
        <c:noMultiLvlLbl val="0"/>
      </c:catAx>
      <c:valAx>
        <c:axId val="-20028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79063486629383E-2"/>
          <c:y val="0.1581561809264185"/>
          <c:w val="0.95080499448438516"/>
          <c:h val="0.6925646778071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61.7</c:v>
                </c:pt>
                <c:pt idx="1">
                  <c:v>44.7</c:v>
                </c:pt>
                <c:pt idx="2">
                  <c:v>23.9</c:v>
                </c:pt>
                <c:pt idx="3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70.2</c:v>
                </c:pt>
                <c:pt idx="1">
                  <c:v>61.7</c:v>
                </c:pt>
                <c:pt idx="2">
                  <c:v>32.5</c:v>
                </c:pt>
                <c:pt idx="3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0464"/>
        <c:axId val="-200269920"/>
      </c:barChart>
      <c:catAx>
        <c:axId val="-2002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69920"/>
        <c:crosses val="autoZero"/>
        <c:auto val="1"/>
        <c:lblAlgn val="ctr"/>
        <c:lblOffset val="100"/>
        <c:noMultiLvlLbl val="0"/>
      </c:catAx>
      <c:valAx>
        <c:axId val="-20026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21.1</c:v>
                </c:pt>
                <c:pt idx="1">
                  <c:v>14.2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22.2</c:v>
                </c:pt>
                <c:pt idx="1">
                  <c:v>20.2</c:v>
                </c:pt>
                <c:pt idx="2">
                  <c:v>7</c:v>
                </c:pt>
                <c:pt idx="3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8080"/>
        <c:axId val="-200269376"/>
      </c:barChart>
      <c:catAx>
        <c:axId val="-2002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69376"/>
        <c:crosses val="autoZero"/>
        <c:auto val="1"/>
        <c:lblAlgn val="ctr"/>
        <c:lblOffset val="100"/>
        <c:noMultiLvlLbl val="0"/>
      </c:catAx>
      <c:valAx>
        <c:axId val="-20026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Хлопці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28.5</c:v>
                </c:pt>
                <c:pt idx="1">
                  <c:v>14.5</c:v>
                </c:pt>
                <c:pt idx="2">
                  <c:v>8.3000000000000007</c:v>
                </c:pt>
                <c:pt idx="3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93-4ACF-BEEA-906ABB7CBD9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Дівчата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Село</c:v>
                </c:pt>
                <c:pt idx="1">
                  <c:v>Дрогобич </c:v>
                </c:pt>
                <c:pt idx="2">
                  <c:v>Львів </c:v>
                </c:pt>
                <c:pt idx="3">
                  <c:v>Варшава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22.7</c:v>
                </c:pt>
                <c:pt idx="1">
                  <c:v>22.5</c:v>
                </c:pt>
                <c:pt idx="2">
                  <c:v>11.4</c:v>
                </c:pt>
                <c:pt idx="3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3-4ACF-BEEA-906ABB7CB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273728"/>
        <c:axId val="-200279168"/>
      </c:barChart>
      <c:catAx>
        <c:axId val="-20027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9168"/>
        <c:crosses val="autoZero"/>
        <c:auto val="1"/>
        <c:lblAlgn val="ctr"/>
        <c:lblOffset val="100"/>
        <c:noMultiLvlLbl val="0"/>
      </c:catAx>
      <c:valAx>
        <c:axId val="-2002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-20027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9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0.68116</cdr:x>
      <cdr:y>0.15348</cdr:y>
    </cdr:from>
    <cdr:to>
      <cdr:x>1</cdr:x>
      <cdr:y>1</cdr:y>
    </cdr:to>
    <cdr:sp macro="" textlink="">
      <cdr:nvSpPr>
        <cdr:cNvPr id="2" name="Owal 1"/>
        <cdr:cNvSpPr/>
      </cdr:nvSpPr>
      <cdr:spPr>
        <a:xfrm xmlns:a="http://schemas.openxmlformats.org/drawingml/2006/main">
          <a:off x="8195056" y="2501392"/>
          <a:ext cx="3352800" cy="36835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0.6913</cdr:x>
      <cdr:y>0.08712</cdr:y>
    </cdr:from>
    <cdr:to>
      <cdr:x>1</cdr:x>
      <cdr:y>0.97478</cdr:y>
    </cdr:to>
    <cdr:sp macro="" textlink="">
      <cdr:nvSpPr>
        <cdr:cNvPr id="2" name="Owal 1"/>
        <cdr:cNvSpPr/>
      </cdr:nvSpPr>
      <cdr:spPr>
        <a:xfrm xmlns:a="http://schemas.openxmlformats.org/drawingml/2006/main">
          <a:off x="7269480" y="379095"/>
          <a:ext cx="3246120" cy="38625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0.24715</cdr:x>
      <cdr:y>0.11234</cdr:y>
    </cdr:from>
    <cdr:to>
      <cdr:x>0.55585</cdr:x>
      <cdr:y>1</cdr:y>
    </cdr:to>
    <cdr:sp macro="" textlink="">
      <cdr:nvSpPr>
        <cdr:cNvPr id="3" name="Owal 2"/>
        <cdr:cNvSpPr/>
      </cdr:nvSpPr>
      <cdr:spPr>
        <a:xfrm xmlns:a="http://schemas.openxmlformats.org/drawingml/2006/main">
          <a:off x="2598928" y="539623"/>
          <a:ext cx="3246120" cy="38625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0.6913</cdr:x>
      <cdr:y>0.09649</cdr:y>
    </cdr:from>
    <cdr:to>
      <cdr:x>1</cdr:x>
      <cdr:y>0.97478</cdr:y>
    </cdr:to>
    <cdr:sp macro="" textlink="">
      <cdr:nvSpPr>
        <cdr:cNvPr id="2" name="Owal 1"/>
        <cdr:cNvSpPr/>
      </cdr:nvSpPr>
      <cdr:spPr>
        <a:xfrm xmlns:a="http://schemas.openxmlformats.org/drawingml/2006/main">
          <a:off x="7435941" y="419862"/>
          <a:ext cx="3320451" cy="38217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0.24715</cdr:x>
      <cdr:y>0.11234</cdr:y>
    </cdr:from>
    <cdr:to>
      <cdr:x>0.55585</cdr:x>
      <cdr:y>1</cdr:y>
    </cdr:to>
    <cdr:sp macro="" textlink="">
      <cdr:nvSpPr>
        <cdr:cNvPr id="3" name="Owal 2"/>
        <cdr:cNvSpPr/>
      </cdr:nvSpPr>
      <cdr:spPr>
        <a:xfrm xmlns:a="http://schemas.openxmlformats.org/drawingml/2006/main">
          <a:off x="2598928" y="539623"/>
          <a:ext cx="3246120" cy="38625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0.69444</cdr:x>
      <cdr:y>0.05216</cdr:y>
    </cdr:from>
    <cdr:to>
      <cdr:x>1</cdr:x>
      <cdr:y>1</cdr:y>
    </cdr:to>
    <cdr:sp macro="" textlink="">
      <cdr:nvSpPr>
        <cdr:cNvPr id="2" name="Owal 1"/>
        <cdr:cNvSpPr/>
      </cdr:nvSpPr>
      <cdr:spPr>
        <a:xfrm xmlns:a="http://schemas.openxmlformats.org/drawingml/2006/main">
          <a:off x="8195056" y="2501392"/>
          <a:ext cx="3352800" cy="36835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0.01652</cdr:x>
      <cdr:y>0.06536</cdr:y>
    </cdr:from>
    <cdr:to>
      <cdr:x>0.50232</cdr:x>
      <cdr:y>1</cdr:y>
    </cdr:to>
    <cdr:sp macro="" textlink="">
      <cdr:nvSpPr>
        <cdr:cNvPr id="2" name="Owal 1"/>
        <cdr:cNvSpPr/>
      </cdr:nvSpPr>
      <cdr:spPr>
        <a:xfrm xmlns:a="http://schemas.openxmlformats.org/drawingml/2006/main">
          <a:off x="173736" y="284417"/>
          <a:ext cx="5108448" cy="40669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0.24725</cdr:x>
      <cdr:y>0.02595</cdr:y>
    </cdr:from>
    <cdr:to>
      <cdr:x>0.77478</cdr:x>
      <cdr:y>1</cdr:y>
    </cdr:to>
    <cdr:sp macro="" textlink="">
      <cdr:nvSpPr>
        <cdr:cNvPr id="2" name="Owal 1"/>
        <cdr:cNvSpPr/>
      </cdr:nvSpPr>
      <cdr:spPr>
        <a:xfrm xmlns:a="http://schemas.openxmlformats.org/drawingml/2006/main">
          <a:off x="2599944" y="112902"/>
          <a:ext cx="5547360" cy="42384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0.12121</cdr:y>
    </cdr:from>
    <cdr:to>
      <cdr:x>0.56029</cdr:x>
      <cdr:y>0.96918</cdr:y>
    </cdr:to>
    <cdr:sp macro="" textlink="">
      <cdr:nvSpPr>
        <cdr:cNvPr id="2" name="Owal 1"/>
        <cdr:cNvSpPr/>
      </cdr:nvSpPr>
      <cdr:spPr>
        <a:xfrm xmlns:a="http://schemas.openxmlformats.org/drawingml/2006/main">
          <a:off x="-838200" y="527431"/>
          <a:ext cx="5891784" cy="368979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0.08759</cdr:y>
    </cdr:from>
    <cdr:to>
      <cdr:x>0.56512</cdr:x>
      <cdr:y>0.98085</cdr:y>
    </cdr:to>
    <cdr:sp macro="" textlink="">
      <cdr:nvSpPr>
        <cdr:cNvPr id="2" name="Owal 1"/>
        <cdr:cNvSpPr/>
      </cdr:nvSpPr>
      <cdr:spPr>
        <a:xfrm xmlns:a="http://schemas.openxmlformats.org/drawingml/2006/main">
          <a:off x="0" y="381127"/>
          <a:ext cx="5942584" cy="38868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0.04556</cdr:y>
    </cdr:from>
    <cdr:to>
      <cdr:x>0.56512</cdr:x>
      <cdr:y>0.98085</cdr:y>
    </cdr:to>
    <cdr:sp macro="" textlink="">
      <cdr:nvSpPr>
        <cdr:cNvPr id="2" name="Owal 1"/>
        <cdr:cNvSpPr/>
      </cdr:nvSpPr>
      <cdr:spPr>
        <a:xfrm xmlns:a="http://schemas.openxmlformats.org/drawingml/2006/main">
          <a:off x="0" y="198247"/>
          <a:ext cx="5942584" cy="406977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0.08198</cdr:y>
    </cdr:from>
    <cdr:to>
      <cdr:x>0.56512</cdr:x>
      <cdr:y>0.98085</cdr:y>
    </cdr:to>
    <cdr:sp macro="" textlink="">
      <cdr:nvSpPr>
        <cdr:cNvPr id="2" name="Owal 1"/>
        <cdr:cNvSpPr/>
      </cdr:nvSpPr>
      <cdr:spPr>
        <a:xfrm xmlns:a="http://schemas.openxmlformats.org/drawingml/2006/main">
          <a:off x="0" y="356743"/>
          <a:ext cx="5942584" cy="391128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0.09319</cdr:y>
    </cdr:from>
    <cdr:to>
      <cdr:x>0.3087</cdr:x>
      <cdr:y>0.98085</cdr:y>
    </cdr:to>
    <cdr:sp macro="" textlink="">
      <cdr:nvSpPr>
        <cdr:cNvPr id="2" name="Owal 1"/>
        <cdr:cNvSpPr/>
      </cdr:nvSpPr>
      <cdr:spPr>
        <a:xfrm xmlns:a="http://schemas.openxmlformats.org/drawingml/2006/main">
          <a:off x="0" y="405511"/>
          <a:ext cx="3246120" cy="38625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6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9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pl-PL" noProof="0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424-25F1-4C6F-98CF-C464FA0F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597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29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13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07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53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18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1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33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3DFB-896D-4D43-8292-0AFD278ED4F7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3BCA-10E7-4AAF-8FC9-1595FF833E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/>
              <a:t>Міжкультурне</a:t>
            </a:r>
            <a:r>
              <a:rPr lang="ru-RU" sz="4000" b="1" dirty="0"/>
              <a:t> </a:t>
            </a:r>
            <a:r>
              <a:rPr lang="ru-RU" sz="4000" b="1" dirty="0" err="1"/>
              <a:t>порівняння</a:t>
            </a:r>
            <a:r>
              <a:rPr lang="ru-RU" sz="4000" b="1" dirty="0"/>
              <a:t> </a:t>
            </a:r>
            <a:r>
              <a:rPr lang="ru-RU" sz="4000" b="1" dirty="0" err="1"/>
              <a:t>вживання</a:t>
            </a:r>
            <a:r>
              <a:rPr lang="ru-RU" sz="4000" b="1" dirty="0"/>
              <a:t> </a:t>
            </a:r>
            <a:r>
              <a:rPr lang="ru-RU" sz="4000" b="1" dirty="0" err="1"/>
              <a:t>психоактивних</a:t>
            </a:r>
            <a:r>
              <a:rPr lang="ru-RU" sz="4000" b="1" dirty="0"/>
              <a:t> </a:t>
            </a:r>
            <a:r>
              <a:rPr lang="ru-RU" sz="4000" b="1" dirty="0" err="1"/>
              <a:t>речовин</a:t>
            </a:r>
            <a:r>
              <a:rPr lang="ru-RU" sz="4000" b="1" dirty="0"/>
              <a:t> </a:t>
            </a:r>
            <a:r>
              <a:rPr lang="ru-RU" sz="4000" b="1" dirty="0" err="1"/>
              <a:t>молоддю</a:t>
            </a:r>
            <a:r>
              <a:rPr lang="ru-RU" sz="4000" b="1" dirty="0"/>
              <a:t> у </a:t>
            </a:r>
            <a:r>
              <a:rPr lang="ru-RU" sz="4000" b="1" dirty="0" err="1"/>
              <a:t>Варшаві</a:t>
            </a:r>
            <a:r>
              <a:rPr lang="ru-RU" sz="4000" b="1" dirty="0"/>
              <a:t>, </a:t>
            </a:r>
            <a:r>
              <a:rPr lang="ru-RU" sz="4000" b="1" dirty="0" err="1"/>
              <a:t>Львові</a:t>
            </a:r>
            <a:r>
              <a:rPr lang="ru-RU" sz="4000" b="1" dirty="0"/>
              <a:t> та </a:t>
            </a:r>
            <a:r>
              <a:rPr lang="ru-RU" sz="4000" b="1" dirty="0" err="1"/>
              <a:t>Дрогобичі</a:t>
            </a:r>
            <a:r>
              <a:rPr lang="ru-RU" sz="4000" b="1" dirty="0" smtClean="0"/>
              <a:t>.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 err="1" smtClean="0"/>
              <a:t>Польсько-українознавство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студії</a:t>
            </a:r>
            <a:r>
              <a:rPr lang="ru-RU" sz="4000" b="1" dirty="0" smtClean="0"/>
              <a:t> 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sz="5100" dirty="0" smtClean="0"/>
              <a:t> </a:t>
            </a:r>
            <a:r>
              <a:rPr lang="uk-UA" sz="5100" dirty="0" err="1" smtClean="0"/>
              <a:t>Кшистоф</a:t>
            </a:r>
            <a:r>
              <a:rPr lang="uk-UA" sz="5100" dirty="0" smtClean="0"/>
              <a:t> </a:t>
            </a:r>
            <a:r>
              <a:rPr lang="uk-UA" sz="5100" dirty="0" err="1" smtClean="0"/>
              <a:t>Осташевский</a:t>
            </a:r>
            <a:r>
              <a:rPr lang="uk-UA" sz="5100" dirty="0" smtClean="0"/>
              <a:t> </a:t>
            </a:r>
            <a:r>
              <a:rPr lang="pl-PL" sz="5100" dirty="0" smtClean="0"/>
              <a:t>, </a:t>
            </a:r>
            <a:r>
              <a:rPr lang="uk-UA" sz="5100" dirty="0" err="1" smtClean="0"/>
              <a:t>Маріна</a:t>
            </a:r>
            <a:r>
              <a:rPr lang="uk-UA" sz="5100" dirty="0" smtClean="0"/>
              <a:t> </a:t>
            </a:r>
            <a:r>
              <a:rPr lang="uk-UA" sz="5100" dirty="0" err="1" smtClean="0"/>
              <a:t>Кліманська</a:t>
            </a:r>
            <a:r>
              <a:rPr lang="uk-UA" sz="5100" dirty="0" smtClean="0"/>
              <a:t> </a:t>
            </a:r>
            <a:r>
              <a:rPr lang="pl-PL" sz="5100" dirty="0" smtClean="0"/>
              <a:t>, </a:t>
            </a:r>
            <a:r>
              <a:rPr lang="uk-UA" sz="5100" dirty="0" smtClean="0"/>
              <a:t>Світлана </a:t>
            </a:r>
            <a:r>
              <a:rPr lang="uk-UA" sz="5100" dirty="0" err="1" smtClean="0"/>
              <a:t>Щудло</a:t>
            </a:r>
            <a:r>
              <a:rPr lang="uk-UA" sz="5100" dirty="0" smtClean="0"/>
              <a:t> </a:t>
            </a:r>
            <a:endParaRPr lang="pl-PL" sz="5100" dirty="0" smtClean="0"/>
          </a:p>
          <a:p>
            <a:pPr>
              <a:defRPr/>
            </a:pPr>
            <a:endParaRPr lang="pl-PL" sz="5100" b="1" dirty="0">
              <a:latin typeface="Gill Sans MT" panose="020B0502020104020203" pitchFamily="34" charset="-18"/>
            </a:endParaRPr>
          </a:p>
          <a:p>
            <a:pPr>
              <a:defRPr/>
            </a:pPr>
            <a:r>
              <a:rPr lang="uk-UA" sz="3600" b="1" dirty="0" smtClean="0"/>
              <a:t>«</a:t>
            </a:r>
            <a:r>
              <a:rPr lang="uk-UA" sz="3600" b="1" dirty="0"/>
              <a:t>Представлення результатів досліджень поширення залежностей у Польщі та Україні, обмін досвідом у сфері місцевих стратегій профілактики і вирішення проблем залежностей».</a:t>
            </a:r>
            <a:r>
              <a:rPr lang="uk-UA" sz="3600" dirty="0"/>
              <a:t>  </a:t>
            </a:r>
            <a:endParaRPr lang="pl-PL" sz="3600" dirty="0">
              <a:latin typeface="Gill Sans MT" panose="020B0502020104020203" pitchFamily="34" charset="-18"/>
            </a:endParaRPr>
          </a:p>
          <a:p>
            <a:pPr>
              <a:defRPr/>
            </a:pPr>
            <a:r>
              <a:rPr lang="uk-UA" sz="3600" b="1" dirty="0">
                <a:latin typeface="Gill Sans MT" panose="020B0502020104020203" pitchFamily="34" charset="-18"/>
              </a:rPr>
              <a:t> ЛЬВІВ </a:t>
            </a:r>
            <a:r>
              <a:rPr lang="pl-PL" sz="3600" b="1" dirty="0">
                <a:latin typeface="Gill Sans MT" panose="020B0502020104020203" pitchFamily="34" charset="-18"/>
              </a:rPr>
              <a:t>, 8-9</a:t>
            </a:r>
            <a:r>
              <a:rPr lang="uk-UA" sz="3600" b="1" dirty="0">
                <a:latin typeface="Gill Sans MT" panose="020B0502020104020203" pitchFamily="34" charset="-18"/>
              </a:rPr>
              <a:t> грудня </a:t>
            </a:r>
            <a:r>
              <a:rPr lang="pl-PL" sz="3600" b="1" dirty="0">
                <a:latin typeface="Gill Sans MT" panose="020B0502020104020203" pitchFamily="34" charset="-18"/>
              </a:rPr>
              <a:t>2021</a:t>
            </a:r>
            <a:endParaRPr lang="en-US" sz="3600" b="1" dirty="0">
              <a:latin typeface="Gill Sans MT" panose="020B0502020104020203" pitchFamily="34" charset="-18"/>
            </a:endParaRPr>
          </a:p>
          <a:p>
            <a:endParaRPr lang="pl-PL" sz="2800" dirty="0"/>
          </a:p>
        </p:txBody>
      </p:sp>
      <p:pic>
        <p:nvPicPr>
          <p:cNvPr id="4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2" y="295935"/>
            <a:ext cx="10906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61" y="231776"/>
            <a:ext cx="905567" cy="103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7005"/>
          <a:stretch>
            <a:fillRect/>
          </a:stretch>
        </p:blipFill>
        <p:spPr bwMode="auto">
          <a:xfrm>
            <a:off x="8749602" y="231776"/>
            <a:ext cx="25717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" y="2871058"/>
            <a:ext cx="15668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50" y="3390901"/>
            <a:ext cx="1654422" cy="103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Украина - Польша: сложность исторического диал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80" y="5257800"/>
            <a:ext cx="2376264" cy="15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6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pl-PL" b="1" dirty="0" smtClean="0"/>
              <a:t>Е-сигарети </a:t>
            </a:r>
            <a:r>
              <a:rPr lang="pl-PL" altLang="pl-PL" b="1" dirty="0" smtClean="0"/>
              <a:t>- </a:t>
            </a:r>
            <a:r>
              <a:rPr lang="uk-UA" altLang="pl-PL" b="1" dirty="0" smtClean="0"/>
              <a:t>  принаймні кілька разів протягом року 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5814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wal 5"/>
          <p:cNvSpPr/>
          <p:nvPr/>
        </p:nvSpPr>
        <p:spPr>
          <a:xfrm>
            <a:off x="2877015" y="2520176"/>
            <a:ext cx="2854712" cy="330076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1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uk-UA" altLang="pl-PL" b="1" dirty="0" smtClean="0"/>
              <a:t> Заспокійливі/ снодійні </a:t>
            </a:r>
            <a:r>
              <a:rPr lang="pl-PL" altLang="pl-PL" b="1" dirty="0" smtClean="0"/>
              <a:t>- </a:t>
            </a:r>
            <a:r>
              <a:rPr lang="uk-UA" altLang="pl-PL" b="1" dirty="0" smtClean="0"/>
              <a:t>  принаймні раз чи два  впродовж року 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54864"/>
              </p:ext>
            </p:extLst>
          </p:nvPr>
        </p:nvGraphicFramePr>
        <p:xfrm>
          <a:off x="838200" y="200501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1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pl-PL" b="1" dirty="0" smtClean="0"/>
              <a:t>Алкоголь </a:t>
            </a:r>
            <a:r>
              <a:rPr lang="pl-PL" altLang="pl-PL" b="1" dirty="0" smtClean="0"/>
              <a:t>– 30 </a:t>
            </a:r>
            <a:r>
              <a:rPr lang="uk-UA" altLang="pl-PL" b="1" dirty="0" smtClean="0"/>
              <a:t> днів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0953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pl-PL" b="1" dirty="0" smtClean="0"/>
              <a:t>Сп'яніння </a:t>
            </a:r>
            <a:r>
              <a:rPr lang="pl-PL" altLang="pl-PL" b="1" dirty="0" smtClean="0"/>
              <a:t>– 30 </a:t>
            </a:r>
            <a:r>
              <a:rPr lang="uk-UA" altLang="pl-PL" b="1" dirty="0" smtClean="0"/>
              <a:t>днів перед опитуванням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3382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4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dirty="0" smtClean="0"/>
              <a:t>Пиво</a:t>
            </a:r>
            <a:r>
              <a:rPr lang="uk-UA" altLang="pl-PL" b="1" dirty="0" smtClean="0"/>
              <a:t> </a:t>
            </a:r>
            <a:r>
              <a:rPr lang="pl-PL" altLang="pl-PL" b="1" dirty="0" smtClean="0"/>
              <a:t>– 30 </a:t>
            </a:r>
            <a:r>
              <a:rPr lang="uk-UA" altLang="pl-PL" b="1" dirty="0" smtClean="0"/>
              <a:t>днів перед опитуванням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4481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98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dirty="0" smtClean="0"/>
              <a:t>Вино</a:t>
            </a:r>
            <a:r>
              <a:rPr lang="uk-UA" altLang="pl-PL" b="1" dirty="0" smtClean="0"/>
              <a:t> </a:t>
            </a:r>
            <a:r>
              <a:rPr lang="pl-PL" altLang="pl-PL" b="1" dirty="0" smtClean="0"/>
              <a:t>– 30 </a:t>
            </a:r>
            <a:r>
              <a:rPr lang="uk-UA" altLang="pl-PL" b="1" dirty="0" smtClean="0"/>
              <a:t>днів перед опитуванням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285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3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b="1" dirty="0" smtClean="0"/>
              <a:t>Горілка</a:t>
            </a:r>
            <a:r>
              <a:rPr lang="uk-UA" altLang="pl-PL" b="1" dirty="0" smtClean="0"/>
              <a:t> </a:t>
            </a:r>
            <a:r>
              <a:rPr lang="pl-PL" altLang="pl-PL" b="1" dirty="0" smtClean="0"/>
              <a:t>– 30 </a:t>
            </a:r>
            <a:r>
              <a:rPr lang="uk-UA" altLang="pl-PL" b="1" dirty="0" smtClean="0"/>
              <a:t>днів перед опитуванням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1312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3">
            <a:extLst>
              <a:ext uri="{FF2B5EF4-FFF2-40B4-BE49-F238E27FC236}">
                <a16:creationId xmlns="" xmlns:a16="http://schemas.microsoft.com/office/drawing/2014/main" id="{3BB7353E-7A3D-49BB-9EE0-3922781F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831" y="2796222"/>
            <a:ext cx="4351338" cy="435133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 Висновки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240" y="853440"/>
            <a:ext cx="9906000" cy="5715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Низькі </a:t>
            </a:r>
            <a:r>
              <a:rPr lang="uk-UA" dirty="0">
                <a:solidFill>
                  <a:srgbClr val="0070C0"/>
                </a:solidFill>
              </a:rPr>
              <a:t>показники </a:t>
            </a:r>
            <a:r>
              <a:rPr lang="uk-UA" dirty="0"/>
              <a:t>споживання алкоголю </a:t>
            </a:r>
            <a:r>
              <a:rPr lang="uk-UA" dirty="0">
                <a:solidFill>
                  <a:srgbClr val="0070C0"/>
                </a:solidFill>
              </a:rPr>
              <a:t>у великих містах </a:t>
            </a:r>
            <a:r>
              <a:rPr lang="uk-UA" dirty="0"/>
              <a:t>(Варшава, Львів) на фоні </a:t>
            </a:r>
            <a:r>
              <a:rPr lang="uk-UA" dirty="0">
                <a:solidFill>
                  <a:srgbClr val="FF0000"/>
                </a:solidFill>
              </a:rPr>
              <a:t>високих показників </a:t>
            </a:r>
            <a:r>
              <a:rPr lang="uk-UA" dirty="0"/>
              <a:t>у </a:t>
            </a:r>
            <a:r>
              <a:rPr lang="uk-UA" dirty="0">
                <a:solidFill>
                  <a:srgbClr val="FF0000"/>
                </a:solidFill>
              </a:rPr>
              <a:t>Дрогобичі та Дрогобицькому </a:t>
            </a:r>
            <a:r>
              <a:rPr lang="uk-UA" dirty="0" smtClean="0"/>
              <a:t>районі, </a:t>
            </a:r>
            <a:r>
              <a:rPr lang="uk-UA" dirty="0"/>
              <a:t>ймовірно, викликані більшою обмеженістю соціальних контактів серед молоді у великих містах (через пандемію</a:t>
            </a:r>
            <a:r>
              <a:rPr lang="uk-UA" dirty="0" smtClean="0"/>
              <a:t>)</a:t>
            </a:r>
          </a:p>
          <a:p>
            <a:r>
              <a:rPr lang="uk-UA" dirty="0" smtClean="0"/>
              <a:t>Насторожує </a:t>
            </a:r>
            <a:r>
              <a:rPr lang="uk-UA" dirty="0">
                <a:solidFill>
                  <a:srgbClr val="FF0000"/>
                </a:solidFill>
              </a:rPr>
              <a:t>високий рівень </a:t>
            </a:r>
            <a:r>
              <a:rPr lang="uk-UA" dirty="0"/>
              <a:t>вживання </a:t>
            </a:r>
            <a:r>
              <a:rPr lang="uk-UA" dirty="0" err="1"/>
              <a:t>психоактивних</a:t>
            </a:r>
            <a:r>
              <a:rPr lang="uk-UA" dirty="0"/>
              <a:t> речовин 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серед дівчат </a:t>
            </a:r>
            <a:r>
              <a:rPr lang="uk-UA" dirty="0" smtClean="0"/>
              <a:t>  </a:t>
            </a:r>
            <a:r>
              <a:rPr lang="uk-UA" dirty="0" smtClean="0">
                <a:solidFill>
                  <a:srgbClr val="FF0000"/>
                </a:solidFill>
              </a:rPr>
              <a:t>Дрогобича. </a:t>
            </a:r>
            <a:r>
              <a:rPr lang="uk-UA" dirty="0"/>
              <a:t>Це група підлітків</a:t>
            </a:r>
            <a:r>
              <a:rPr lang="uk-UA" dirty="0" smtClean="0"/>
              <a:t>, якій </a:t>
            </a:r>
            <a:r>
              <a:rPr lang="uk-UA" dirty="0"/>
              <a:t>слід </a:t>
            </a:r>
            <a:r>
              <a:rPr lang="uk-UA" dirty="0" smtClean="0"/>
              <a:t> приділити високу увагу і проводити відповідну  </a:t>
            </a:r>
            <a:r>
              <a:rPr lang="uk-UA" dirty="0"/>
              <a:t>профілактику</a:t>
            </a:r>
          </a:p>
          <a:p>
            <a:endParaRPr lang="uk-UA" dirty="0">
              <a:solidFill>
                <a:srgbClr val="FF0000"/>
              </a:solidFill>
            </a:endParaRPr>
          </a:p>
          <a:p>
            <a:r>
              <a:rPr lang="uk-UA" dirty="0" smtClean="0"/>
              <a:t>Тривожними </a:t>
            </a:r>
            <a:r>
              <a:rPr lang="uk-UA" dirty="0"/>
              <a:t>є також </a:t>
            </a:r>
            <a:r>
              <a:rPr lang="uk-UA" dirty="0">
                <a:solidFill>
                  <a:srgbClr val="FF0000"/>
                </a:solidFill>
              </a:rPr>
              <a:t>високі показники вживання алкоголю та 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сп'яніннь</a:t>
            </a:r>
            <a:r>
              <a:rPr lang="uk-UA" dirty="0" smtClean="0">
                <a:solidFill>
                  <a:srgbClr val="FF0000"/>
                </a:solidFill>
              </a:rPr>
              <a:t>  </a:t>
            </a:r>
            <a:r>
              <a:rPr lang="uk-UA" dirty="0"/>
              <a:t>серед підлітків (переважно хлопців) </a:t>
            </a:r>
            <a:r>
              <a:rPr lang="uk-UA" dirty="0">
                <a:solidFill>
                  <a:srgbClr val="FF0000"/>
                </a:solidFill>
              </a:rPr>
              <a:t>із сільської місцевості Дрогобицького </a:t>
            </a:r>
            <a:r>
              <a:rPr lang="uk-UA" dirty="0" smtClean="0">
                <a:solidFill>
                  <a:srgbClr val="FF0000"/>
                </a:solidFill>
              </a:rPr>
              <a:t> району 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4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Проблеми пов'язані із психічним здоров'ям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Прояви   розладів  настрою  (депресії)</a:t>
            </a:r>
            <a:endParaRPr lang="pl-PL" dirty="0" smtClean="0"/>
          </a:p>
          <a:p>
            <a:r>
              <a:rPr lang="uk-UA" dirty="0" smtClean="0"/>
              <a:t> Думки про самогубство </a:t>
            </a:r>
            <a:endParaRPr lang="pl-PL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369" y="2077887"/>
            <a:ext cx="1822862" cy="2749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807112-3587-4691-863F-720EC1AA2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097" y="4297680"/>
            <a:ext cx="2476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7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pl-PL" b="1" dirty="0" smtClean="0"/>
              <a:t> Депресія </a:t>
            </a:r>
            <a:r>
              <a:rPr lang="pl-PL" altLang="pl-PL" b="1" dirty="0" smtClean="0"/>
              <a:t> </a:t>
            </a:r>
            <a:r>
              <a:rPr lang="uk-UA" altLang="pl-PL" b="1" dirty="0" smtClean="0"/>
              <a:t> </a:t>
            </a:r>
            <a:r>
              <a:rPr lang="pl-PL" altLang="pl-PL" b="1" dirty="0" smtClean="0"/>
              <a:t>– </a:t>
            </a:r>
            <a:r>
              <a:rPr lang="uk-UA" altLang="pl-PL" b="1" dirty="0" smtClean="0"/>
              <a:t> значний ризик </a:t>
            </a:r>
            <a:r>
              <a:rPr lang="pl-PL" altLang="pl-PL" b="1" dirty="0" smtClean="0"/>
              <a:t> (4 </a:t>
            </a:r>
            <a:r>
              <a:rPr lang="uk-UA" altLang="pl-PL" b="1" dirty="0" smtClean="0"/>
              <a:t>прояви</a:t>
            </a:r>
            <a:r>
              <a:rPr lang="pl-PL" altLang="pl-PL" b="1" dirty="0" smtClean="0"/>
              <a:t>)</a:t>
            </a:r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71625"/>
              </p:ext>
            </p:extLst>
          </p:nvPr>
        </p:nvGraphicFramePr>
        <p:xfrm>
          <a:off x="460248" y="18478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8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4 місця проведення  досліджень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36" y="2047519"/>
            <a:ext cx="2412155" cy="307117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034645" y="3125048"/>
            <a:ext cx="1944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Дрогобич</a:t>
            </a:r>
            <a:endParaRPr lang="pl-PL" sz="3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849" y="252012"/>
            <a:ext cx="2189662" cy="287735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650109" y="5118698"/>
            <a:ext cx="1116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Львів</a:t>
            </a:r>
            <a:endParaRPr lang="pl-PL" sz="32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29" y="2047520"/>
            <a:ext cx="4839667" cy="332460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7919700" y="5945150"/>
            <a:ext cx="411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uk-UA" sz="3200" dirty="0"/>
              <a:t>Д</a:t>
            </a:r>
            <a:r>
              <a:rPr lang="uk-UA" sz="3200" dirty="0" smtClean="0"/>
              <a:t>рогобицький район</a:t>
            </a:r>
            <a:endParaRPr lang="pl-PL" sz="3200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524" y="3825310"/>
            <a:ext cx="2157959" cy="22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1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pl-PL" b="1" dirty="0" smtClean="0"/>
              <a:t> Думки про самогубство </a:t>
            </a:r>
            <a:r>
              <a:rPr lang="pl-PL" altLang="pl-PL" b="1" dirty="0" smtClean="0"/>
              <a:t>– </a:t>
            </a:r>
            <a:r>
              <a:rPr lang="uk-UA" altLang="pl-PL" b="1" dirty="0" smtClean="0"/>
              <a:t>принаймні </a:t>
            </a:r>
            <a:r>
              <a:rPr lang="pl-PL" altLang="pl-PL" b="1" dirty="0" smtClean="0"/>
              <a:t> 1-2 </a:t>
            </a:r>
            <a:r>
              <a:rPr lang="uk-UA" altLang="pl-PL" b="1" dirty="0" smtClean="0"/>
              <a:t> рази впродовж  року 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517650"/>
              </p:ext>
            </p:extLst>
          </p:nvPr>
        </p:nvGraphicFramePr>
        <p:xfrm>
          <a:off x="717804" y="1847850"/>
          <a:ext cx="1075639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3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F779E7-9FC8-490F-B436-DC19A054D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54" y="2358866"/>
            <a:ext cx="4240212" cy="36861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Висновки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1960" y="1280160"/>
            <a:ext cx="8747760" cy="489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</a:t>
            </a:r>
            <a:endParaRPr lang="uk-UA" dirty="0" smtClean="0"/>
          </a:p>
          <a:p>
            <a:r>
              <a:rPr lang="uk-UA" dirty="0"/>
              <a:t>У всіх чотирьох місцях </a:t>
            </a:r>
            <a:r>
              <a:rPr lang="uk-UA" dirty="0" smtClean="0"/>
              <a:t> проведення досліджень спостерігається наступне :</a:t>
            </a:r>
          </a:p>
          <a:p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Дівчата  </a:t>
            </a:r>
            <a:r>
              <a:rPr lang="uk-UA" dirty="0"/>
              <a:t>більше </a:t>
            </a:r>
            <a:r>
              <a:rPr lang="uk-UA" dirty="0">
                <a:solidFill>
                  <a:srgbClr val="FF0000"/>
                </a:solidFill>
              </a:rPr>
              <a:t>страждають </a:t>
            </a:r>
            <a:r>
              <a:rPr lang="uk-UA" dirty="0"/>
              <a:t>від </a:t>
            </a:r>
            <a:r>
              <a:rPr lang="uk-UA" dirty="0" smtClean="0"/>
              <a:t>проблем пов'язаних  </a:t>
            </a:r>
            <a:r>
              <a:rPr lang="uk-UA" dirty="0"/>
              <a:t>із </a:t>
            </a:r>
            <a:r>
              <a:rPr lang="uk-UA" dirty="0">
                <a:solidFill>
                  <a:srgbClr val="FF0000"/>
                </a:solidFill>
              </a:rPr>
              <a:t>психічним здоров’ям </a:t>
            </a:r>
            <a:r>
              <a:rPr lang="uk-UA" dirty="0"/>
              <a:t>(поганий настрій та </a:t>
            </a:r>
            <a:r>
              <a:rPr lang="uk-UA" dirty="0" err="1"/>
              <a:t>суїцидальні</a:t>
            </a:r>
            <a:r>
              <a:rPr lang="uk-UA" dirty="0"/>
              <a:t> думки</a:t>
            </a:r>
            <a:r>
              <a:rPr lang="uk-UA" dirty="0" smtClean="0"/>
              <a:t>).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Варшава - 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найвищі </a:t>
            </a:r>
            <a:r>
              <a:rPr lang="uk-UA" dirty="0" smtClean="0"/>
              <a:t>показники пов'язані  з проблемами </a:t>
            </a:r>
            <a:r>
              <a:rPr lang="uk-UA" dirty="0" err="1" smtClean="0"/>
              <a:t>повязаними</a:t>
            </a:r>
            <a:r>
              <a:rPr lang="uk-UA" dirty="0" smtClean="0"/>
              <a:t> із </a:t>
            </a:r>
            <a:r>
              <a:rPr lang="uk-UA" dirty="0"/>
              <a:t>психічним здоров’ям </a:t>
            </a:r>
            <a:r>
              <a:rPr lang="uk-UA" dirty="0" smtClean="0"/>
              <a:t>серед підлітків. 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Дрогобич -</a:t>
            </a:r>
            <a:r>
              <a:rPr lang="uk-UA" dirty="0" smtClean="0"/>
              <a:t> зафіксовані 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високі</a:t>
            </a:r>
            <a:r>
              <a:rPr lang="uk-UA" dirty="0" smtClean="0"/>
              <a:t> показники.</a:t>
            </a:r>
            <a:endParaRPr lang="pl-P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Села </a:t>
            </a:r>
            <a:r>
              <a:rPr lang="pl-PL" b="1" dirty="0" smtClean="0"/>
              <a:t> – </a:t>
            </a:r>
            <a:r>
              <a:rPr lang="uk-UA" b="1" dirty="0" smtClean="0"/>
              <a:t> Дрогобицький район 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081752"/>
              </p:ext>
            </p:extLst>
          </p:nvPr>
        </p:nvGraphicFramePr>
        <p:xfrm>
          <a:off x="838200" y="182562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864">
                  <a:extLst>
                    <a:ext uri="{9D8B030D-6E8A-4147-A177-3AD203B41FA5}">
                      <a16:colId xmlns="" xmlns:a16="http://schemas.microsoft.com/office/drawing/2014/main" val="2730349893"/>
                    </a:ext>
                  </a:extLst>
                </a:gridCol>
                <a:gridCol w="4745736">
                  <a:extLst>
                    <a:ext uri="{9D8B030D-6E8A-4147-A177-3AD203B41FA5}">
                      <a16:colId xmlns="" xmlns:a16="http://schemas.microsoft.com/office/drawing/2014/main" val="4722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 </a:t>
                      </a:r>
                      <a:r>
                        <a:rPr lang="uk-UA" sz="2800" dirty="0" smtClean="0"/>
                        <a:t>  Високі </a:t>
                      </a:r>
                      <a:r>
                        <a:rPr lang="uk-UA" sz="2800" baseline="0" dirty="0" smtClean="0"/>
                        <a:t> / підвищені показники </a:t>
                      </a:r>
                      <a:endParaRPr lang="pl-P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 Стать </a:t>
                      </a:r>
                      <a:endParaRPr lang="pl-PL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828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 Алкоголь </a:t>
                      </a:r>
                      <a:r>
                        <a:rPr lang="pl-PL" sz="2800" dirty="0" smtClean="0"/>
                        <a:t> 30 – </a:t>
                      </a:r>
                      <a:r>
                        <a:rPr lang="uk-UA" sz="2800" dirty="0" smtClean="0"/>
                        <a:t> пиття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 Хлопці і 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818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Сп'яніння</a:t>
                      </a:r>
                      <a:r>
                        <a:rPr lang="uk-UA" sz="2800" baseline="0" dirty="0" smtClean="0"/>
                        <a:t> </a:t>
                      </a:r>
                      <a:r>
                        <a:rPr lang="pl-PL" sz="2800" dirty="0" smtClean="0"/>
                        <a:t>30</a:t>
                      </a:r>
                      <a:r>
                        <a:rPr lang="pl-PL" sz="2800" baseline="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</a:t>
                      </a:r>
                      <a:r>
                        <a:rPr lang="uk-UA" sz="2800" baseline="0" dirty="0" smtClean="0"/>
                        <a:t>Хлопці і 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134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Пиво</a:t>
                      </a:r>
                      <a:r>
                        <a:rPr lang="pl-PL" sz="280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</a:t>
                      </a:r>
                      <a:r>
                        <a:rPr lang="uk-UA" sz="2800" baseline="0" dirty="0" smtClean="0"/>
                        <a:t>Хлопці 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943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Вино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 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72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Горілка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 </a:t>
                      </a:r>
                      <a:r>
                        <a:rPr lang="uk-UA" sz="2800" baseline="0" dirty="0" smtClean="0"/>
                        <a:t>Хлопці 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482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</a:t>
                      </a:r>
                      <a:r>
                        <a:rPr lang="uk-UA" sz="2800" dirty="0" err="1" smtClean="0"/>
                        <a:t>Папіроси</a:t>
                      </a:r>
                      <a:r>
                        <a:rPr lang="uk-UA" sz="2800" dirty="0" smtClean="0"/>
                        <a:t> звичайні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 </a:t>
                      </a:r>
                      <a:r>
                        <a:rPr lang="uk-UA" sz="2800" baseline="0" dirty="0" smtClean="0"/>
                        <a:t>Хлопці 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356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6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Місто Дрогобич 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621403"/>
              </p:ext>
            </p:extLst>
          </p:nvPr>
        </p:nvGraphicFramePr>
        <p:xfrm>
          <a:off x="838200" y="1313561"/>
          <a:ext cx="10515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752">
                  <a:extLst>
                    <a:ext uri="{9D8B030D-6E8A-4147-A177-3AD203B41FA5}">
                      <a16:colId xmlns="" xmlns:a16="http://schemas.microsoft.com/office/drawing/2014/main" val="2730349893"/>
                    </a:ext>
                  </a:extLst>
                </a:gridCol>
                <a:gridCol w="4879848">
                  <a:extLst>
                    <a:ext uri="{9D8B030D-6E8A-4147-A177-3AD203B41FA5}">
                      <a16:colId xmlns="" xmlns:a16="http://schemas.microsoft.com/office/drawing/2014/main" val="4722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Високі </a:t>
                      </a:r>
                      <a:r>
                        <a:rPr lang="uk-UA" sz="2800" baseline="0" dirty="0" smtClean="0"/>
                        <a:t> / підвищені показники </a:t>
                      </a:r>
                      <a:endParaRPr lang="pl-P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Стать</a:t>
                      </a:r>
                      <a:r>
                        <a:rPr lang="uk-UA" sz="2800" baseline="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828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 Алкоголь </a:t>
                      </a:r>
                      <a:r>
                        <a:rPr lang="pl-PL" sz="2800" dirty="0" smtClean="0"/>
                        <a:t> 30 – </a:t>
                      </a:r>
                      <a:r>
                        <a:rPr lang="uk-UA" sz="2800" dirty="0" smtClean="0"/>
                        <a:t> пиття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818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Сп'яніння</a:t>
                      </a:r>
                      <a:r>
                        <a:rPr lang="uk-UA" sz="2800" baseline="0" dirty="0" smtClean="0"/>
                        <a:t> </a:t>
                      </a:r>
                      <a:r>
                        <a:rPr lang="pl-PL" sz="2800" dirty="0" smtClean="0"/>
                        <a:t>30</a:t>
                      </a:r>
                      <a:r>
                        <a:rPr lang="pl-PL" sz="2800" baseline="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134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Пиво</a:t>
                      </a:r>
                      <a:r>
                        <a:rPr lang="pl-PL" sz="280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943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Вино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72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Горілка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482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Снодійні  та заспокійливі ліки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877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E-</a:t>
                      </a:r>
                      <a:r>
                        <a:rPr lang="uk-UA" sz="2800" dirty="0" err="1" smtClean="0"/>
                        <a:t>папіроси</a:t>
                      </a:r>
                      <a:r>
                        <a:rPr lang="uk-UA" sz="2800" dirty="0" smtClean="0"/>
                        <a:t> та </a:t>
                      </a:r>
                      <a:r>
                        <a:rPr lang="uk-UA" sz="2800" dirty="0" err="1" smtClean="0"/>
                        <a:t>папіроси</a:t>
                      </a:r>
                      <a:r>
                        <a:rPr lang="uk-UA" sz="2800" dirty="0" smtClean="0"/>
                        <a:t> </a:t>
                      </a:r>
                      <a:r>
                        <a:rPr lang="pl-PL" sz="280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35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Депресія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51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Думки</a:t>
                      </a:r>
                      <a:r>
                        <a:rPr lang="uk-UA" sz="2800" baseline="0" dirty="0" smtClean="0"/>
                        <a:t> про самогубство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979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09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 Львів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433757"/>
              </p:ext>
            </p:extLst>
          </p:nvPr>
        </p:nvGraphicFramePr>
        <p:xfrm>
          <a:off x="838200" y="1825625"/>
          <a:ext cx="105156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7360">
                  <a:extLst>
                    <a:ext uri="{9D8B030D-6E8A-4147-A177-3AD203B41FA5}">
                      <a16:colId xmlns="" xmlns:a16="http://schemas.microsoft.com/office/drawing/2014/main" val="2730349893"/>
                    </a:ext>
                  </a:extLst>
                </a:gridCol>
                <a:gridCol w="4968240">
                  <a:extLst>
                    <a:ext uri="{9D8B030D-6E8A-4147-A177-3AD203B41FA5}">
                      <a16:colId xmlns="" xmlns:a16="http://schemas.microsoft.com/office/drawing/2014/main" val="4722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 Високі </a:t>
                      </a:r>
                      <a:r>
                        <a:rPr lang="uk-UA" sz="2800" baseline="0" dirty="0" smtClean="0"/>
                        <a:t> / підвищені показники </a:t>
                      </a:r>
                      <a:endParaRPr lang="pl-PL" sz="2800" dirty="0" smtClean="0"/>
                    </a:p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Стать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828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Снодійні  та заспокійливі ліки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392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</a:t>
                      </a:r>
                      <a:r>
                        <a:rPr lang="uk-UA" sz="2800" baseline="0" dirty="0" smtClean="0"/>
                        <a:t>Алкоголь </a:t>
                      </a:r>
                      <a:r>
                        <a:rPr lang="pl-PL" sz="2800" dirty="0" smtClean="0"/>
                        <a:t> 30 – </a:t>
                      </a:r>
                      <a:r>
                        <a:rPr lang="uk-UA" sz="2800" dirty="0" smtClean="0"/>
                        <a:t> пиття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818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Вино</a:t>
                      </a:r>
                      <a:r>
                        <a:rPr lang="uk-UA" sz="2800" baseline="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72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E- </a:t>
                      </a:r>
                      <a:r>
                        <a:rPr lang="uk-UA" sz="2800" dirty="0" smtClean="0"/>
                        <a:t> </a:t>
                      </a:r>
                      <a:r>
                        <a:rPr lang="uk-UA" sz="2800" dirty="0" err="1" smtClean="0"/>
                        <a:t>папіроси</a:t>
                      </a:r>
                      <a:r>
                        <a:rPr lang="uk-UA" sz="280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35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Думки про самогубство</a:t>
                      </a:r>
                      <a:r>
                        <a:rPr lang="uk-UA" sz="2800" baseline="0" dirty="0" smtClean="0"/>
                        <a:t>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aseline="0" dirty="0" smtClean="0"/>
                        <a:t>Дівчата 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609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30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Warszawa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4709"/>
              </p:ext>
            </p:extLst>
          </p:nvPr>
        </p:nvGraphicFramePr>
        <p:xfrm>
          <a:off x="838200" y="1825625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2040">
                  <a:extLst>
                    <a:ext uri="{9D8B030D-6E8A-4147-A177-3AD203B41FA5}">
                      <a16:colId xmlns="" xmlns:a16="http://schemas.microsoft.com/office/drawing/2014/main" val="2730349893"/>
                    </a:ext>
                  </a:extLst>
                </a:gridCol>
                <a:gridCol w="5623560">
                  <a:extLst>
                    <a:ext uri="{9D8B030D-6E8A-4147-A177-3AD203B41FA5}">
                      <a16:colId xmlns="" xmlns:a16="http://schemas.microsoft.com/office/drawing/2014/main" val="4722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 Високі </a:t>
                      </a:r>
                      <a:r>
                        <a:rPr lang="uk-UA" sz="2800" baseline="0" dirty="0" smtClean="0"/>
                        <a:t> / підвищені показники </a:t>
                      </a:r>
                      <a:endParaRPr lang="pl-PL" sz="2800" dirty="0" smtClean="0"/>
                    </a:p>
                    <a:p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828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Narkotyki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Chłopcy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392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 Снодійні  та заспокійливі ліки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b="0" baseline="0" dirty="0" smtClean="0"/>
                        <a:t>Dziewczęta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818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Papierosy 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baseline="0" dirty="0" smtClean="0"/>
                        <a:t>Dziewczęta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72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E- papierosy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Chłopcy i dziewczęta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356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Depresja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Dziewczęta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24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Myśli samobójcze 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 smtClean="0"/>
                        <a:t>Dziewczęta i chłopcy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709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630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45B9E8DD-8F8D-4434-85CE-7836C3F8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36697"/>
              </p:ext>
            </p:extLst>
          </p:nvPr>
        </p:nvGraphicFramePr>
        <p:xfrm>
          <a:off x="0" y="0"/>
          <a:ext cx="11871959" cy="669137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5013161">
                  <a:extLst>
                    <a:ext uri="{9D8B030D-6E8A-4147-A177-3AD203B41FA5}">
                      <a16:colId xmlns="" xmlns:a16="http://schemas.microsoft.com/office/drawing/2014/main" val="2931033328"/>
                    </a:ext>
                  </a:extLst>
                </a:gridCol>
                <a:gridCol w="1711304">
                  <a:extLst>
                    <a:ext uri="{9D8B030D-6E8A-4147-A177-3AD203B41FA5}">
                      <a16:colId xmlns="" xmlns:a16="http://schemas.microsoft.com/office/drawing/2014/main" val="594523962"/>
                    </a:ext>
                  </a:extLst>
                </a:gridCol>
                <a:gridCol w="1697722">
                  <a:extLst>
                    <a:ext uri="{9D8B030D-6E8A-4147-A177-3AD203B41FA5}">
                      <a16:colId xmlns="" xmlns:a16="http://schemas.microsoft.com/office/drawing/2014/main" val="2675253419"/>
                    </a:ext>
                  </a:extLst>
                </a:gridCol>
                <a:gridCol w="1521159">
                  <a:extLst>
                    <a:ext uri="{9D8B030D-6E8A-4147-A177-3AD203B41FA5}">
                      <a16:colId xmlns="" xmlns:a16="http://schemas.microsoft.com/office/drawing/2014/main" val="2706982064"/>
                    </a:ext>
                  </a:extLst>
                </a:gridCol>
                <a:gridCol w="1928613">
                  <a:extLst>
                    <a:ext uri="{9D8B030D-6E8A-4147-A177-3AD203B41FA5}">
                      <a16:colId xmlns="" xmlns:a16="http://schemas.microsoft.com/office/drawing/2014/main" val="2144323203"/>
                    </a:ext>
                  </a:extLst>
                </a:gridCol>
              </a:tblGrid>
              <a:tr h="6884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Причини вживання   речовин </a:t>
                      </a:r>
                      <a:endParaRPr lang="pl-PL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Село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Дрогобич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Львів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Варшава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5310891"/>
                  </a:ext>
                </a:extLst>
              </a:tr>
              <a:tr h="378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000" b="1" cap="all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Соціодемографічні</a:t>
                      </a:r>
                      <a:r>
                        <a:rPr lang="uk-UA" sz="2000" b="1" cap="all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дані </a:t>
                      </a:r>
                      <a:endParaRPr lang="en-US" sz="2000" b="1" cap="all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4213289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 Стать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</a:rPr>
                        <a:t>n.i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0924145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Вік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dirty="0" err="1" smtClean="0">
                          <a:effectLst/>
                        </a:rPr>
                        <a:t>n.i</a:t>
                      </a:r>
                      <a:r>
                        <a:rPr lang="pl-PL" sz="2000" b="0" dirty="0" smtClean="0">
                          <a:effectLst/>
                        </a:rPr>
                        <a:t>.</a:t>
                      </a:r>
                      <a:r>
                        <a:rPr lang="pl-PL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8114978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effectLst/>
                        </a:rPr>
                        <a:t>Склад родини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</a:rPr>
                        <a:t>n.i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r>
                        <a:rPr lang="pl-PL" sz="2000" baseline="0" dirty="0" smtClean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85312"/>
                  </a:ext>
                </a:extLst>
              </a:tr>
              <a:tr h="378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cap="all" baseline="0" dirty="0" smtClean="0">
                          <a:solidFill>
                            <a:srgbClr val="FF0000"/>
                          </a:solidFill>
                          <a:effectLst/>
                        </a:rPr>
                        <a:t>фактори  ризику </a:t>
                      </a:r>
                      <a:endParaRPr lang="en-US" sz="2000" b="1" cap="all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5731779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Думки про самогубство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dirty="0" err="1" smtClean="0">
                          <a:effectLst/>
                        </a:rPr>
                        <a:t>n.i</a:t>
                      </a:r>
                      <a:r>
                        <a:rPr lang="pl-PL" sz="2000" b="0" dirty="0" smtClean="0">
                          <a:effectLst/>
                        </a:rPr>
                        <a:t>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0,050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0,014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799483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Пошук вражень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0,001</a:t>
                      </a:r>
                      <a:r>
                        <a:rPr lang="pl-PL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4641360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Участь в </a:t>
                      </a:r>
                      <a:r>
                        <a:rPr lang="uk-UA" sz="2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кібер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-насильстві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2067785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Надмірне використання  з інтернету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0,031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0,029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178607"/>
                  </a:ext>
                </a:extLst>
              </a:tr>
              <a:tr h="378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uk-UA" sz="2000" b="1" cap="all" baseline="0" dirty="0" smtClean="0">
                          <a:solidFill>
                            <a:srgbClr val="002060"/>
                          </a:solidFill>
                          <a:effectLst/>
                        </a:rPr>
                        <a:t> фактори  підтримки </a:t>
                      </a:r>
                      <a:endParaRPr lang="en-US" sz="2000" b="1" cap="all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8531742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Релігійні практики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0,010</a:t>
                      </a: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3807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Родинні стосунки 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батьківський </a:t>
                      </a:r>
                      <a:r>
                        <a:rPr lang="pl-PL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 контроль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0" dirty="0" smtClean="0">
                          <a:effectLst/>
                        </a:rPr>
                        <a:t>0,065</a:t>
                      </a:r>
                      <a:r>
                        <a:rPr lang="pl-PL" sz="2000" dirty="0">
                          <a:effectLst/>
                        </a:rPr>
                        <a:t> </a:t>
                      </a:r>
                      <a:r>
                        <a:rPr lang="pl-PL" sz="2000" dirty="0" smtClean="0">
                          <a:effectLst/>
                        </a:rPr>
                        <a:t>/ </a:t>
                      </a:r>
                      <a:r>
                        <a:rPr lang="pl-PL" sz="2000" b="1" dirty="0" smtClean="0">
                          <a:effectLst/>
                        </a:rPr>
                        <a:t>0,028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0,062/ </a:t>
                      </a: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0,008 / 0,001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664730"/>
                  </a:ext>
                </a:extLst>
              </a:tr>
              <a:tr h="453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Позашкільні заняття та спорт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</a:rPr>
                        <a:t>n.i</a:t>
                      </a:r>
                      <a:r>
                        <a:rPr lang="pl-PL" sz="2000" dirty="0" smtClean="0">
                          <a:effectLst/>
                        </a:rPr>
                        <a:t>.</a:t>
                      </a:r>
                      <a:r>
                        <a:rPr lang="pl-P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0,004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23" marR="6742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231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90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213" y="1200784"/>
            <a:ext cx="5596613" cy="337138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325563"/>
          </a:xfrm>
        </p:spPr>
        <p:txBody>
          <a:bodyPr/>
          <a:lstStyle/>
          <a:p>
            <a:r>
              <a:rPr lang="uk-UA" b="1" dirty="0" smtClean="0"/>
              <a:t> Висновки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440" y="1200784"/>
            <a:ext cx="10515600" cy="5413375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Факторами ризику </a:t>
            </a:r>
            <a:r>
              <a:rPr lang="uk-UA" dirty="0"/>
              <a:t>вживання </a:t>
            </a:r>
            <a:r>
              <a:rPr lang="uk-UA" dirty="0" err="1"/>
              <a:t>психоактивних</a:t>
            </a:r>
            <a:r>
              <a:rPr lang="uk-UA" dirty="0"/>
              <a:t> речовин є</a:t>
            </a:r>
            <a:r>
              <a:rPr lang="uk-UA" dirty="0" smtClean="0"/>
              <a:t>:</a:t>
            </a:r>
          </a:p>
          <a:p>
            <a:r>
              <a:rPr lang="uk-UA" dirty="0" smtClean="0"/>
              <a:t>Сильна </a:t>
            </a:r>
            <a:r>
              <a:rPr lang="uk-UA" dirty="0"/>
              <a:t>потреба в пошуку </a:t>
            </a:r>
            <a:r>
              <a:rPr lang="uk-UA" dirty="0" err="1" smtClean="0"/>
              <a:t>відчуттів</a:t>
            </a:r>
            <a:endParaRPr lang="uk-UA" dirty="0" smtClean="0"/>
          </a:p>
          <a:p>
            <a:r>
              <a:rPr lang="uk-UA" dirty="0" smtClean="0"/>
              <a:t>Участь </a:t>
            </a:r>
            <a:r>
              <a:rPr lang="uk-UA" dirty="0"/>
              <a:t>у </a:t>
            </a:r>
            <a:r>
              <a:rPr lang="uk-UA" dirty="0" err="1" smtClean="0"/>
              <a:t>кібербулінгу</a:t>
            </a:r>
            <a:endParaRPr lang="uk-UA" dirty="0" smtClean="0"/>
          </a:p>
          <a:p>
            <a:r>
              <a:rPr lang="uk-UA" dirty="0" smtClean="0"/>
              <a:t>Думки </a:t>
            </a:r>
            <a:r>
              <a:rPr lang="uk-UA" dirty="0"/>
              <a:t>про </a:t>
            </a:r>
            <a:r>
              <a:rPr lang="uk-UA" dirty="0" smtClean="0"/>
              <a:t>самогубство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 Захисні фактори</a:t>
            </a:r>
            <a:r>
              <a:rPr lang="uk-UA" dirty="0" smtClean="0"/>
              <a:t>:</a:t>
            </a:r>
          </a:p>
          <a:p>
            <a:r>
              <a:rPr lang="uk-UA" dirty="0" smtClean="0"/>
              <a:t>батьківський контроль</a:t>
            </a:r>
          </a:p>
          <a:p>
            <a:r>
              <a:rPr lang="uk-UA" dirty="0" smtClean="0"/>
              <a:t>конструктивна </a:t>
            </a:r>
            <a:r>
              <a:rPr lang="uk-UA" dirty="0"/>
              <a:t>позакласна </a:t>
            </a:r>
            <a:r>
              <a:rPr lang="uk-UA" dirty="0" smtClean="0"/>
              <a:t>робота</a:t>
            </a:r>
          </a:p>
          <a:p>
            <a:pPr marL="0" indent="0">
              <a:buNone/>
            </a:pPr>
            <a:r>
              <a:rPr lang="uk-UA" dirty="0" smtClean="0"/>
              <a:t>Цікаво, </a:t>
            </a:r>
            <a:r>
              <a:rPr lang="uk-UA" dirty="0"/>
              <a:t>що в Україні зловживання Інтернетом є фактором ризику вживання </a:t>
            </a:r>
            <a:r>
              <a:rPr lang="uk-UA" dirty="0" err="1"/>
              <a:t>психоактивних</a:t>
            </a:r>
            <a:r>
              <a:rPr lang="uk-UA" dirty="0"/>
              <a:t> речовин, а у Варшаві діє як захисний фактор.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Пояснення </a:t>
            </a:r>
            <a:r>
              <a:rPr lang="uk-UA" dirty="0"/>
              <a:t>цієї різниці потребує подальшого аналізу.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511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 Характеристика  учасників дослідження </a:t>
            </a:r>
            <a:endParaRPr lang="pl-PL" b="1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50898"/>
              </p:ext>
            </p:extLst>
          </p:nvPr>
        </p:nvGraphicFramePr>
        <p:xfrm>
          <a:off x="615884" y="1281840"/>
          <a:ext cx="10515412" cy="5604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476">
                  <a:extLst>
                    <a:ext uri="{9D8B030D-6E8A-4147-A177-3AD203B41FA5}">
                      <a16:colId xmlns="" xmlns:a16="http://schemas.microsoft.com/office/drawing/2014/main" val="334286075"/>
                    </a:ext>
                  </a:extLst>
                </a:gridCol>
                <a:gridCol w="2465419">
                  <a:extLst>
                    <a:ext uri="{9D8B030D-6E8A-4147-A177-3AD203B41FA5}">
                      <a16:colId xmlns="" xmlns:a16="http://schemas.microsoft.com/office/drawing/2014/main" val="1304562806"/>
                    </a:ext>
                  </a:extLst>
                </a:gridCol>
                <a:gridCol w="2416839">
                  <a:extLst>
                    <a:ext uri="{9D8B030D-6E8A-4147-A177-3AD203B41FA5}">
                      <a16:colId xmlns="" xmlns:a16="http://schemas.microsoft.com/office/drawing/2014/main" val="359909923"/>
                    </a:ext>
                  </a:extLst>
                </a:gridCol>
                <a:gridCol w="2149651">
                  <a:extLst>
                    <a:ext uri="{9D8B030D-6E8A-4147-A177-3AD203B41FA5}">
                      <a16:colId xmlns="" xmlns:a16="http://schemas.microsoft.com/office/drawing/2014/main" val="1055548553"/>
                    </a:ext>
                  </a:extLst>
                </a:gridCol>
                <a:gridCol w="1846027">
                  <a:extLst>
                    <a:ext uri="{9D8B030D-6E8A-4147-A177-3AD203B41FA5}">
                      <a16:colId xmlns="" xmlns:a16="http://schemas.microsoft.com/office/drawing/2014/main" val="721188860"/>
                    </a:ext>
                  </a:extLst>
                </a:gridCol>
              </a:tblGrid>
              <a:tr h="645926">
                <a:tc>
                  <a:txBody>
                    <a:bodyPr/>
                    <a:lstStyle/>
                    <a:p>
                      <a:endParaRPr lang="pl-PL" sz="36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Села</a:t>
                      </a:r>
                      <a:endParaRPr lang="pl-PL" sz="32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 Дрогобич </a:t>
                      </a:r>
                      <a:r>
                        <a:rPr lang="pl-PL" sz="3200" dirty="0" smtClean="0"/>
                        <a:t> </a:t>
                      </a:r>
                      <a:endParaRPr lang="pl-PL" sz="32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 Львів </a:t>
                      </a:r>
                      <a:endParaRPr lang="pl-PL" sz="32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 Варшава </a:t>
                      </a:r>
                      <a:endParaRPr lang="pl-PL" sz="3200" dirty="0"/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4075043197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 Кількість </a:t>
                      </a:r>
                      <a:endParaRPr lang="pl-PL" sz="2400" b="1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N=454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N=499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N=1085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N=794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654354630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 Дівчата </a:t>
                      </a:r>
                      <a:endParaRPr lang="pl-PL" sz="2400" b="1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43,6%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50,7%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56,8%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52,1 %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2855813505"/>
                  </a:ext>
                </a:extLst>
              </a:tr>
              <a:tr h="83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 Вік</a:t>
                      </a:r>
                      <a:r>
                        <a:rPr lang="uk-UA" sz="2400" b="1" baseline="0" dirty="0" smtClean="0"/>
                        <a:t> </a:t>
                      </a:r>
                      <a:endParaRPr lang="pl-PL" sz="24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baseline="0" dirty="0" smtClean="0"/>
                        <a:t>(</a:t>
                      </a:r>
                      <a:r>
                        <a:rPr lang="uk-UA" sz="2400" b="1" baseline="0" dirty="0" smtClean="0"/>
                        <a:t>середній </a:t>
                      </a:r>
                      <a:r>
                        <a:rPr lang="pl-PL" sz="2400" b="1" baseline="0" dirty="0" smtClean="0"/>
                        <a:t>)</a:t>
                      </a:r>
                      <a:endParaRPr lang="pl-PL" sz="2400" b="1" dirty="0" smtClean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14,2 </a:t>
                      </a:r>
                      <a:r>
                        <a:rPr lang="uk-UA" sz="2400" dirty="0" smtClean="0"/>
                        <a:t> років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14,2</a:t>
                      </a:r>
                      <a:r>
                        <a:rPr lang="uk-UA" sz="2400" dirty="0" smtClean="0"/>
                        <a:t>років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14,3 </a:t>
                      </a:r>
                      <a:r>
                        <a:rPr lang="uk-UA" sz="2400" dirty="0" smtClean="0"/>
                        <a:t> років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14,7 </a:t>
                      </a:r>
                      <a:r>
                        <a:rPr lang="uk-UA" sz="2400" dirty="0" smtClean="0"/>
                        <a:t> років 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1567903858"/>
                  </a:ext>
                </a:extLst>
              </a:tr>
              <a:tr h="49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 smtClean="0"/>
                    </a:p>
                  </a:txBody>
                  <a:tcPr marL="91069" marR="91069" marT="45731" marB="45731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 smtClean="0"/>
                        <a:t>Хлорці (медіана)</a:t>
                      </a:r>
                      <a:endParaRPr lang="pl-PL" sz="2400" b="0" dirty="0" smtClean="0"/>
                    </a:p>
                  </a:txBody>
                  <a:tcPr marL="91069" marR="91069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</a:txBody>
                  <a:tcPr marL="91069" marR="91069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aseline="0" dirty="0" smtClean="0"/>
                    </a:p>
                  </a:txBody>
                  <a:tcPr marL="91069" marR="91069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3611495160"/>
                  </a:ext>
                </a:extLst>
              </a:tr>
              <a:tr h="83047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 Ріст</a:t>
                      </a:r>
                      <a:r>
                        <a:rPr lang="uk-UA" sz="2400" b="1" baseline="0" dirty="0" smtClean="0"/>
                        <a:t>  в см </a:t>
                      </a:r>
                      <a:r>
                        <a:rPr lang="pl-PL" sz="24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/>
                        <a:t>i </a:t>
                      </a:r>
                      <a:r>
                        <a:rPr lang="uk-UA" sz="2400" b="1" dirty="0" smtClean="0"/>
                        <a:t>вага  в кг</a:t>
                      </a:r>
                      <a:endParaRPr lang="pl-PL" sz="2400" b="1" dirty="0" smtClean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aseline="0" dirty="0" smtClean="0"/>
                        <a:t>170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56</a:t>
                      </a:r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aseline="0" dirty="0" smtClean="0"/>
                        <a:t>172</a:t>
                      </a:r>
                      <a:r>
                        <a:rPr lang="pl-PL" sz="2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60 </a:t>
                      </a:r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173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aseline="0" dirty="0" smtClean="0"/>
                        <a:t>60 </a:t>
                      </a:r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aseline="0" dirty="0" smtClean="0"/>
                        <a:t>176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63,5 </a:t>
                      </a:r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2782097251"/>
                  </a:ext>
                </a:extLst>
              </a:tr>
              <a:tr h="47407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 smtClean="0"/>
                    </a:p>
                  </a:txBody>
                  <a:tcPr marL="91069" marR="91069" marT="45731" marB="4573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Дівчата </a:t>
                      </a:r>
                      <a:r>
                        <a:rPr lang="pl-PL" sz="2400" dirty="0" smtClean="0"/>
                        <a:t> (</a:t>
                      </a:r>
                      <a:r>
                        <a:rPr lang="uk-UA" sz="2400" dirty="0" smtClean="0"/>
                        <a:t>медіана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pl-PL" sz="2400" dirty="0" smtClean="0"/>
                        <a:t>)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marL="91069" marR="91069" marT="45731" marB="45731"/>
                </a:tc>
                <a:tc hMerge="1"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marL="91069" marR="91069" marT="45731" marB="45731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3762328290"/>
                  </a:ext>
                </a:extLst>
              </a:tr>
              <a:tr h="83047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 smtClean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aseline="0" dirty="0" smtClean="0"/>
                        <a:t>163 </a:t>
                      </a:r>
                      <a:endParaRPr lang="pl-PL" sz="2400" dirty="0" smtClean="0"/>
                    </a:p>
                    <a:p>
                      <a:pPr algn="ctr"/>
                      <a:r>
                        <a:rPr lang="pl-PL" sz="2400" baseline="0" dirty="0" smtClean="0"/>
                        <a:t>50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aseline="0" dirty="0" smtClean="0"/>
                        <a:t>164</a:t>
                      </a:r>
                      <a:endParaRPr lang="pl-PL" sz="2400" dirty="0" smtClean="0"/>
                    </a:p>
                    <a:p>
                      <a:pPr algn="ctr"/>
                      <a:r>
                        <a:rPr lang="pl-PL" sz="2400" dirty="0" smtClean="0"/>
                        <a:t>51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aseline="0" dirty="0" smtClean="0"/>
                        <a:t>165</a:t>
                      </a:r>
                      <a:endParaRPr lang="pl-PL" sz="2400" dirty="0" smtClean="0"/>
                    </a:p>
                    <a:p>
                      <a:pPr algn="ctr"/>
                      <a:r>
                        <a:rPr lang="pl-PL" sz="2400" baseline="0" dirty="0" smtClean="0"/>
                        <a:t>53</a:t>
                      </a:r>
                      <a:endParaRPr lang="pl-PL" sz="24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aseline="0" dirty="0" smtClean="0"/>
                        <a:t>166</a:t>
                      </a: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 55</a:t>
                      </a:r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2068514865"/>
                  </a:ext>
                </a:extLst>
              </a:tr>
              <a:tr h="474212">
                <a:tc>
                  <a:txBody>
                    <a:bodyPr/>
                    <a:lstStyle/>
                    <a:p>
                      <a:endParaRPr lang="pl-PL" sz="2400" b="1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</a:txBody>
                  <a:tcPr marL="91069" marR="91069" marT="45731" marB="45731"/>
                </a:tc>
                <a:extLst>
                  <a:ext uri="{0D108BD9-81ED-4DB2-BD59-A6C34878D82A}">
                    <a16:rowId xmlns="" xmlns:a16="http://schemas.microsoft.com/office/drawing/2014/main" val="2869324456"/>
                  </a:ext>
                </a:extLst>
              </a:tr>
            </a:tbl>
          </a:graphicData>
        </a:graphic>
      </p:graphicFrame>
      <p:sp>
        <p:nvSpPr>
          <p:cNvPr id="921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6FE40-2C18-4A75-8924-989E3E584D0A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21217" y="-218940"/>
            <a:ext cx="10632583" cy="1742204"/>
          </a:xfrm>
        </p:spPr>
        <p:txBody>
          <a:bodyPr/>
          <a:lstStyle/>
          <a:p>
            <a:r>
              <a:rPr lang="uk-UA" b="1" dirty="0" smtClean="0"/>
              <a:t> Учасники</a:t>
            </a:r>
            <a:r>
              <a:rPr lang="pl-PL" b="1" dirty="0" smtClean="0"/>
              <a:t> –</a:t>
            </a:r>
            <a:r>
              <a:rPr lang="uk-UA" b="1" dirty="0" smtClean="0"/>
              <a:t>родинна </a:t>
            </a:r>
            <a:r>
              <a:rPr lang="uk-UA" b="1" dirty="0"/>
              <a:t>ситуація</a:t>
            </a:r>
            <a:endParaRPr lang="pl-PL" b="1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26257"/>
              </p:ext>
            </p:extLst>
          </p:nvPr>
        </p:nvGraphicFramePr>
        <p:xfrm>
          <a:off x="244699" y="1094705"/>
          <a:ext cx="10594830" cy="576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020">
                  <a:extLst>
                    <a:ext uri="{9D8B030D-6E8A-4147-A177-3AD203B41FA5}">
                      <a16:colId xmlns="" xmlns:a16="http://schemas.microsoft.com/office/drawing/2014/main" val="334286075"/>
                    </a:ext>
                  </a:extLst>
                </a:gridCol>
                <a:gridCol w="2091861">
                  <a:extLst>
                    <a:ext uri="{9D8B030D-6E8A-4147-A177-3AD203B41FA5}">
                      <a16:colId xmlns="" xmlns:a16="http://schemas.microsoft.com/office/drawing/2014/main" val="1304562806"/>
                    </a:ext>
                  </a:extLst>
                </a:gridCol>
                <a:gridCol w="2435093">
                  <a:extLst>
                    <a:ext uri="{9D8B030D-6E8A-4147-A177-3AD203B41FA5}">
                      <a16:colId xmlns="" xmlns:a16="http://schemas.microsoft.com/office/drawing/2014/main" val="359909923"/>
                    </a:ext>
                  </a:extLst>
                </a:gridCol>
                <a:gridCol w="2165886">
                  <a:extLst>
                    <a:ext uri="{9D8B030D-6E8A-4147-A177-3AD203B41FA5}">
                      <a16:colId xmlns="" xmlns:a16="http://schemas.microsoft.com/office/drawing/2014/main" val="1055548553"/>
                    </a:ext>
                  </a:extLst>
                </a:gridCol>
                <a:gridCol w="1859970">
                  <a:extLst>
                    <a:ext uri="{9D8B030D-6E8A-4147-A177-3AD203B41FA5}">
                      <a16:colId xmlns="" xmlns:a16="http://schemas.microsoft.com/office/drawing/2014/main" val="721188860"/>
                    </a:ext>
                  </a:extLst>
                </a:gridCol>
              </a:tblGrid>
              <a:tr h="702636">
                <a:tc>
                  <a:txBody>
                    <a:bodyPr/>
                    <a:lstStyle/>
                    <a:p>
                      <a:endParaRPr lang="pl-PL" sz="3600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Села</a:t>
                      </a:r>
                      <a:endParaRPr lang="pl-PL" sz="32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 Дрогобич </a:t>
                      </a:r>
                      <a:r>
                        <a:rPr lang="pl-PL" sz="3200" dirty="0" smtClean="0"/>
                        <a:t> </a:t>
                      </a:r>
                      <a:endParaRPr lang="pl-PL" sz="32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 Львів </a:t>
                      </a:r>
                      <a:endParaRPr lang="pl-PL" sz="3200" dirty="0"/>
                    </a:p>
                  </a:txBody>
                  <a:tcPr marL="91069" marR="91069" marT="45731" marB="45731"/>
                </a:tc>
                <a:tc>
                  <a:txBody>
                    <a:bodyPr/>
                    <a:lstStyle/>
                    <a:p>
                      <a:r>
                        <a:rPr lang="pl-PL" sz="3200" dirty="0" smtClean="0"/>
                        <a:t>W-</a:t>
                      </a:r>
                      <a:r>
                        <a:rPr lang="pl-PL" sz="3200" dirty="0" err="1" smtClean="0"/>
                        <a:t>wa</a:t>
                      </a:r>
                      <a:endParaRPr lang="pl-PL" sz="3200" dirty="0"/>
                    </a:p>
                  </a:txBody>
                  <a:tcPr marL="91096" marR="91096" marT="45731" marB="45731"/>
                </a:tc>
                <a:extLst>
                  <a:ext uri="{0D108BD9-81ED-4DB2-BD59-A6C34878D82A}">
                    <a16:rowId xmlns="" xmlns:a16="http://schemas.microsoft.com/office/drawing/2014/main" val="4075043197"/>
                  </a:ext>
                </a:extLst>
              </a:tr>
              <a:tr h="86462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 Проживають з батьками</a:t>
                      </a:r>
                      <a:endParaRPr lang="pl-PL" sz="2400" b="1" dirty="0" smtClean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85,9%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83,2%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83,5%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75,7%</a:t>
                      </a:r>
                    </a:p>
                  </a:txBody>
                  <a:tcPr marL="91096" marR="91096" marT="45731" marB="45731"/>
                </a:tc>
                <a:extLst>
                  <a:ext uri="{0D108BD9-81ED-4DB2-BD59-A6C34878D82A}">
                    <a16:rowId xmlns="" xmlns:a16="http://schemas.microsoft.com/office/drawing/2014/main" val="2869324456"/>
                  </a:ext>
                </a:extLst>
              </a:tr>
              <a:tr h="858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 Тільки</a:t>
                      </a:r>
                      <a:r>
                        <a:rPr lang="uk-UA" sz="2400" b="1" baseline="0" dirty="0" smtClean="0"/>
                        <a:t> з мамо </a:t>
                      </a:r>
                      <a:endParaRPr lang="pl-PL" sz="2400" b="1" dirty="0" smtClean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7,7%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9,0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9,7%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 smtClean="0"/>
                        <a:t>14,2%</a:t>
                      </a:r>
                    </a:p>
                  </a:txBody>
                  <a:tcPr marL="91096" marR="91096" marT="45731" marB="45731"/>
                </a:tc>
                <a:extLst>
                  <a:ext uri="{0D108BD9-81ED-4DB2-BD59-A6C34878D82A}">
                    <a16:rowId xmlns="" xmlns:a16="http://schemas.microsoft.com/office/drawing/2014/main" val="2924506946"/>
                  </a:ext>
                </a:extLst>
              </a:tr>
              <a:tr h="1621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/>
                        <a:t> Багатодітні родини </a:t>
                      </a:r>
                      <a:endParaRPr lang="pl-PL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 smtClean="0"/>
                        <a:t>4 </a:t>
                      </a:r>
                      <a:r>
                        <a:rPr lang="uk-UA" sz="2400" b="1" dirty="0" smtClean="0"/>
                        <a:t> І більше дітей </a:t>
                      </a:r>
                      <a:r>
                        <a:rPr lang="pl-PL" sz="2400" b="1" baseline="0" dirty="0" smtClean="0"/>
                        <a:t> </a:t>
                      </a:r>
                      <a:r>
                        <a:rPr lang="pl-PL" sz="2400" b="1" dirty="0" smtClean="0"/>
                        <a:t>&gt; 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 smtClean="0"/>
                    </a:p>
                    <a:p>
                      <a:pPr algn="ctr"/>
                      <a:r>
                        <a:rPr lang="pl-PL" sz="2400" dirty="0" smtClean="0"/>
                        <a:t>13,0%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l-PL" sz="2400" baseline="0" dirty="0" smtClean="0"/>
                    </a:p>
                    <a:p>
                      <a:pPr algn="ctr"/>
                      <a:r>
                        <a:rPr lang="pl-PL" sz="2400" baseline="0" dirty="0" smtClean="0"/>
                        <a:t>9,0%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 smtClean="0"/>
                    </a:p>
                    <a:p>
                      <a:pPr algn="ctr"/>
                      <a:r>
                        <a:rPr lang="pl-PL" sz="2400" dirty="0" smtClean="0"/>
                        <a:t>7,7%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pl-PL" sz="2400" baseline="0" dirty="0" smtClean="0"/>
                    </a:p>
                    <a:p>
                      <a:pPr algn="ctr"/>
                      <a:r>
                        <a:rPr lang="pl-PL" sz="2400" baseline="0" dirty="0" smtClean="0"/>
                        <a:t>9,9%</a:t>
                      </a:r>
                      <a:endParaRPr lang="pl-PL" sz="2400" dirty="0" smtClean="0"/>
                    </a:p>
                  </a:txBody>
                  <a:tcPr marL="91096" marR="91096" marT="45731" marB="45731"/>
                </a:tc>
                <a:extLst>
                  <a:ext uri="{0D108BD9-81ED-4DB2-BD59-A6C34878D82A}">
                    <a16:rowId xmlns="" xmlns:a16="http://schemas.microsoft.com/office/drawing/2014/main" val="2201226782"/>
                  </a:ext>
                </a:extLst>
              </a:tr>
              <a:tr h="85828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 Проживають з  мамою </a:t>
                      </a:r>
                      <a:endParaRPr lang="pl-PL" sz="2400" b="1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26,7%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48,1%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55,4%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63,4%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extLst>
                  <a:ext uri="{0D108BD9-81ED-4DB2-BD59-A6C34878D82A}">
                    <a16:rowId xmlns="" xmlns:a16="http://schemas.microsoft.com/office/drawing/2014/main" val="1654997939"/>
                  </a:ext>
                </a:extLst>
              </a:tr>
              <a:tr h="858285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 Не мають батька </a:t>
                      </a:r>
                      <a:endParaRPr lang="pl-PL" sz="2400" b="1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7,5%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6,2%</a:t>
                      </a:r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6,3%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4,7%</a:t>
                      </a:r>
                      <a:endParaRPr lang="pl-PL" sz="2400" dirty="0"/>
                    </a:p>
                  </a:txBody>
                  <a:tcPr marL="91096" marR="91096" marT="45731" marB="45731"/>
                </a:tc>
                <a:extLst>
                  <a:ext uri="{0D108BD9-81ED-4DB2-BD59-A6C34878D82A}">
                    <a16:rowId xmlns="" xmlns:a16="http://schemas.microsoft.com/office/drawing/2014/main" val="1143518686"/>
                  </a:ext>
                </a:extLst>
              </a:tr>
            </a:tbl>
          </a:graphicData>
        </a:graphic>
      </p:graphicFrame>
      <p:sp>
        <p:nvSpPr>
          <p:cNvPr id="921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6FE40-2C18-4A75-8924-989E3E584D0A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8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Психоактивні</a:t>
            </a:r>
            <a:r>
              <a:rPr lang="uk-UA" b="1" dirty="0" smtClean="0"/>
              <a:t> речовини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 </a:t>
            </a:r>
            <a:r>
              <a:rPr lang="uk-UA" sz="3200" dirty="0" smtClean="0"/>
              <a:t>Наркотики</a:t>
            </a:r>
          </a:p>
          <a:p>
            <a:r>
              <a:rPr lang="uk-UA" sz="3200" dirty="0" smtClean="0"/>
              <a:t>Сигарети</a:t>
            </a:r>
          </a:p>
          <a:p>
            <a:r>
              <a:rPr lang="uk-UA" sz="3200" dirty="0" smtClean="0"/>
              <a:t>Електронні сигарети</a:t>
            </a:r>
          </a:p>
          <a:p>
            <a:r>
              <a:rPr lang="uk-UA" sz="3200" dirty="0" smtClean="0"/>
              <a:t>Снодійні </a:t>
            </a:r>
            <a:r>
              <a:rPr lang="uk-UA" sz="3200" dirty="0"/>
              <a:t>/ заспокійливі </a:t>
            </a:r>
            <a:r>
              <a:rPr lang="uk-UA" sz="3200" dirty="0" smtClean="0"/>
              <a:t>засоби</a:t>
            </a:r>
          </a:p>
          <a:p>
            <a:r>
              <a:rPr lang="uk-UA" sz="3200" dirty="0" smtClean="0"/>
              <a:t>Алкоголь</a:t>
            </a:r>
            <a:endParaRPr lang="pl-PL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7560" y="6311900"/>
            <a:ext cx="2301240" cy="241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90" y="234057"/>
            <a:ext cx="2895851" cy="21703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452" y="2489713"/>
            <a:ext cx="2664183" cy="2670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40134"/>
            <a:ext cx="209720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pl-PL" b="1" smtClean="0"/>
              <a:t>Участь у вечірках «з наркотиками» –  </a:t>
            </a:r>
            <a:r>
              <a:rPr lang="uk-UA" altLang="pl-PL" b="1" smtClean="0"/>
              <a:t> впродовж остатнього року</a:t>
            </a:r>
            <a:endParaRPr lang="pl-PL" altLang="pl-PL" b="1" smtClean="0"/>
          </a:p>
        </p:txBody>
      </p:sp>
      <p:graphicFrame>
        <p:nvGraphicFramePr>
          <p:cNvPr id="2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49321"/>
              </p:ext>
            </p:extLst>
          </p:nvPr>
        </p:nvGraphicFramePr>
        <p:xfrm>
          <a:off x="898525" y="1928813"/>
          <a:ext cx="10323513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0CDA8-E3A7-45BD-9CBE-1B79A3F1F531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" name="Owal 3"/>
          <p:cNvSpPr/>
          <p:nvPr/>
        </p:nvSpPr>
        <p:spPr>
          <a:xfrm>
            <a:off x="8144256" y="2450592"/>
            <a:ext cx="3352800" cy="36835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0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pl-PL" sz="4000" b="1" smtClean="0"/>
              <a:t/>
            </a:r>
            <a:br>
              <a:rPr lang="uk-UA" altLang="pl-PL" sz="4000" b="1" smtClean="0"/>
            </a:br>
            <a:r>
              <a:rPr lang="uk-UA" altLang="pl-PL" sz="4000" b="1" smtClean="0"/>
              <a:t> Вживання наркотичних препаратів : принаймні  раз протягом останнього року </a:t>
            </a:r>
            <a:endParaRPr lang="pl-PL" altLang="pl-PL" sz="4000" b="1" smtClean="0"/>
          </a:p>
        </p:txBody>
      </p:sp>
      <p:sp>
        <p:nvSpPr>
          <p:cNvPr id="13316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61A4C-A7E5-4FE8-9546-39FCBDB6E515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88431"/>
              </p:ext>
            </p:extLst>
          </p:nvPr>
        </p:nvGraphicFramePr>
        <p:xfrm>
          <a:off x="838200" y="188658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9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765175"/>
            <a:ext cx="8197850" cy="911225"/>
          </a:xfrm>
        </p:spPr>
        <p:txBody>
          <a:bodyPr/>
          <a:lstStyle/>
          <a:p>
            <a:r>
              <a:rPr lang="uk-UA" altLang="pl-PL" b="1" dirty="0" smtClean="0"/>
              <a:t> Види наркотиків </a:t>
            </a:r>
            <a:r>
              <a:rPr lang="pl-PL" altLang="pl-PL" b="1" dirty="0" smtClean="0"/>
              <a:t>- </a:t>
            </a:r>
            <a:r>
              <a:rPr lang="ru-RU" b="1" dirty="0"/>
              <a:t>Маріхуана </a:t>
            </a:r>
            <a:endParaRPr lang="pl-PL" altLang="pl-PL" dirty="0" smtClean="0"/>
          </a:p>
        </p:txBody>
      </p:sp>
      <p:sp>
        <p:nvSpPr>
          <p:cNvPr id="14340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43499E-A112-4886-A5E4-82E885888D9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wykresu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67320505"/>
              </p:ext>
            </p:extLst>
          </p:nvPr>
        </p:nvGraphicFramePr>
        <p:xfrm>
          <a:off x="609600" y="1981200"/>
          <a:ext cx="10972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0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pl-PL" b="1" dirty="0" smtClean="0"/>
              <a:t> Папіроси звичайні </a:t>
            </a:r>
            <a:r>
              <a:rPr lang="pl-PL" altLang="pl-PL" b="1" dirty="0" smtClean="0"/>
              <a:t>- </a:t>
            </a:r>
            <a:r>
              <a:rPr lang="uk-UA" altLang="pl-PL" b="1" dirty="0" smtClean="0"/>
              <a:t>  принаймні кілька разів  протягом року </a:t>
            </a:r>
            <a:endParaRPr lang="pl-PL" altLang="pl-PL" b="1" dirty="0" smtClean="0"/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CF844-34BD-4D7A-B8C1-C8CA088A517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38465"/>
              </p:ext>
            </p:extLst>
          </p:nvPr>
        </p:nvGraphicFramePr>
        <p:xfrm>
          <a:off x="1130808" y="1690688"/>
          <a:ext cx="10515600" cy="46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49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796</Words>
  <Application>Microsoft Office PowerPoint</Application>
  <PresentationFormat>Широкоэкранный</PresentationFormat>
  <Paragraphs>272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Motyw pakietu Office</vt:lpstr>
      <vt:lpstr>Міжкультурне порівняння вживання психоактивних речовин молоддю у Варшаві, Львові та Дрогобичі.  Польсько-українознавство студії </vt:lpstr>
      <vt:lpstr>4 місця проведення  досліджень</vt:lpstr>
      <vt:lpstr> Характеристика  учасників дослідження </vt:lpstr>
      <vt:lpstr> Учасники –родинна ситуація</vt:lpstr>
      <vt:lpstr>Психоактивні речовини</vt:lpstr>
      <vt:lpstr>Участь у вечірках «з наркотиками» –   впродовж остатнього року</vt:lpstr>
      <vt:lpstr>  Вживання наркотичних препаратів : принаймні  раз протягом останнього року </vt:lpstr>
      <vt:lpstr> Види наркотиків - Маріхуана </vt:lpstr>
      <vt:lpstr> Папіроси звичайні -   принаймні кілька разів  протягом року </vt:lpstr>
      <vt:lpstr>Е-сигарети -   принаймні кілька разів протягом року </vt:lpstr>
      <vt:lpstr> Заспокійливі/ снодійні -   принаймні раз чи два  впродовж року </vt:lpstr>
      <vt:lpstr>Алкоголь – 30  днів</vt:lpstr>
      <vt:lpstr>Сп'яніння – 30 днів перед опитуванням</vt:lpstr>
      <vt:lpstr>Пиво – 30 днів перед опитуванням</vt:lpstr>
      <vt:lpstr>Вино – 30 днів перед опитуванням</vt:lpstr>
      <vt:lpstr>Горілка – 30 днів перед опитуванням</vt:lpstr>
      <vt:lpstr> Висновки </vt:lpstr>
      <vt:lpstr> Проблеми пов'язані із психічним здоров'ям </vt:lpstr>
      <vt:lpstr> Депресія   –  значний ризик  (4 прояви)</vt:lpstr>
      <vt:lpstr> Думки про самогубство – принаймні  1-2  рази впродовж  року </vt:lpstr>
      <vt:lpstr> Висновки </vt:lpstr>
      <vt:lpstr> Села  –  Дрогобицький район </vt:lpstr>
      <vt:lpstr> Місто Дрогобич </vt:lpstr>
      <vt:lpstr> Львів</vt:lpstr>
      <vt:lpstr>Warszawa</vt:lpstr>
      <vt:lpstr>Презентация PowerPoint</vt:lpstr>
      <vt:lpstr> Висновки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Ostaszewski</dc:creator>
  <cp:lastModifiedBy>Пользователь Windows</cp:lastModifiedBy>
  <cp:revision>125</cp:revision>
  <dcterms:created xsi:type="dcterms:W3CDTF">2021-12-05T19:58:30Z</dcterms:created>
  <dcterms:modified xsi:type="dcterms:W3CDTF">2021-12-07T21:15:57Z</dcterms:modified>
</cp:coreProperties>
</file>