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0"/>
  </p:notesMasterIdLst>
  <p:sldIdLst>
    <p:sldId id="454" r:id="rId2"/>
    <p:sldId id="435" r:id="rId3"/>
    <p:sldId id="449" r:id="rId4"/>
    <p:sldId id="452" r:id="rId5"/>
    <p:sldId id="451" r:id="rId6"/>
    <p:sldId id="450" r:id="rId7"/>
    <p:sldId id="438" r:id="rId8"/>
    <p:sldId id="439" r:id="rId9"/>
    <p:sldId id="399" r:id="rId10"/>
    <p:sldId id="432" r:id="rId11"/>
    <p:sldId id="400" r:id="rId12"/>
    <p:sldId id="433" r:id="rId13"/>
    <p:sldId id="408" r:id="rId14"/>
    <p:sldId id="436" r:id="rId15"/>
    <p:sldId id="437" r:id="rId16"/>
    <p:sldId id="440" r:id="rId17"/>
    <p:sldId id="447" r:id="rId18"/>
    <p:sldId id="45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472" autoAdjust="0"/>
    <p:restoredTop sz="86517" autoAdjust="0"/>
  </p:normalViewPr>
  <p:slideViewPr>
    <p:cSldViewPr>
      <p:cViewPr varScale="1">
        <p:scale>
          <a:sx n="73" d="100"/>
          <a:sy n="73" d="100"/>
        </p:scale>
        <p:origin x="-157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Пандемія!$A$39</c:f>
              <c:strCache>
                <c:ptCount val="1"/>
                <c:pt idx="0">
                  <c:v>Переж.пандемії (весна 2020)</c:v>
                </c:pt>
              </c:strCache>
            </c:strRef>
          </c:tx>
          <c:invertIfNegative val="0"/>
          <c:cat>
            <c:strRef>
              <c:f>Пандемія!$B$38:$E$38</c:f>
              <c:strCache>
                <c:ptCount val="4"/>
                <c:pt idx="0">
                  <c:v>Село</c:v>
                </c:pt>
                <c:pt idx="1">
                  <c:v> Дрогобич</c:v>
                </c:pt>
                <c:pt idx="2">
                  <c:v>Львів</c:v>
                </c:pt>
                <c:pt idx="3">
                  <c:v>Варшава</c:v>
                </c:pt>
              </c:strCache>
            </c:strRef>
          </c:cat>
          <c:val>
            <c:numRef>
              <c:f>Пандемія!$B$39:$E$39</c:f>
              <c:numCache>
                <c:formatCode>0.00%</c:formatCode>
                <c:ptCount val="4"/>
                <c:pt idx="0">
                  <c:v>0.1255</c:v>
                </c:pt>
                <c:pt idx="1">
                  <c:v>0.18029999999999999</c:v>
                </c:pt>
                <c:pt idx="2">
                  <c:v>0.20180000000000001</c:v>
                </c:pt>
                <c:pt idx="3">
                  <c:v>0.31069999999999998</c:v>
                </c:pt>
              </c:numCache>
            </c:numRef>
          </c:val>
        </c:ser>
        <c:ser>
          <c:idx val="1"/>
          <c:order val="1"/>
          <c:tx>
            <c:strRef>
              <c:f>Пандемія!$A$40</c:f>
              <c:strCache>
                <c:ptCount val="1"/>
                <c:pt idx="0">
                  <c:v>Переж.пандемії (осінь 2020)</c:v>
                </c:pt>
              </c:strCache>
            </c:strRef>
          </c:tx>
          <c:invertIfNegative val="0"/>
          <c:cat>
            <c:strRef>
              <c:f>Пандемія!$B$38:$E$38</c:f>
              <c:strCache>
                <c:ptCount val="4"/>
                <c:pt idx="0">
                  <c:v>Село</c:v>
                </c:pt>
                <c:pt idx="1">
                  <c:v> Дрогобич</c:v>
                </c:pt>
                <c:pt idx="2">
                  <c:v>Львів</c:v>
                </c:pt>
                <c:pt idx="3">
                  <c:v>Варшава</c:v>
                </c:pt>
              </c:strCache>
            </c:strRef>
          </c:cat>
          <c:val>
            <c:numRef>
              <c:f>Пандемія!$B$40:$E$40</c:f>
              <c:numCache>
                <c:formatCode>0.00%</c:formatCode>
                <c:ptCount val="4"/>
                <c:pt idx="0">
                  <c:v>8.1500000000000003E-2</c:v>
                </c:pt>
                <c:pt idx="1">
                  <c:v>0.10630000000000001</c:v>
                </c:pt>
                <c:pt idx="2">
                  <c:v>0.11890000000000001</c:v>
                </c:pt>
                <c:pt idx="3">
                  <c:v>0.30430000000000001</c:v>
                </c:pt>
              </c:numCache>
            </c:numRef>
          </c:val>
        </c:ser>
        <c:ser>
          <c:idx val="2"/>
          <c:order val="2"/>
          <c:tx>
            <c:strRef>
              <c:f>Пандемія!$A$41</c:f>
              <c:strCache>
                <c:ptCount val="1"/>
                <c:pt idx="0">
                  <c:v>Адаптація (весна 2020)</c:v>
                </c:pt>
              </c:strCache>
            </c:strRef>
          </c:tx>
          <c:invertIfNegative val="0"/>
          <c:cat>
            <c:strRef>
              <c:f>Пандемія!$B$38:$E$38</c:f>
              <c:strCache>
                <c:ptCount val="4"/>
                <c:pt idx="0">
                  <c:v>Село</c:v>
                </c:pt>
                <c:pt idx="1">
                  <c:v> Дрогобич</c:v>
                </c:pt>
                <c:pt idx="2">
                  <c:v>Львів</c:v>
                </c:pt>
                <c:pt idx="3">
                  <c:v>Варшава</c:v>
                </c:pt>
              </c:strCache>
            </c:strRef>
          </c:cat>
          <c:val>
            <c:numRef>
              <c:f>Пандемія!$B$41:$E$41</c:f>
              <c:numCache>
                <c:formatCode>0.00%</c:formatCode>
                <c:ptCount val="4"/>
                <c:pt idx="0">
                  <c:v>0.47360000000000002</c:v>
                </c:pt>
                <c:pt idx="1">
                  <c:v>0.61519999999999997</c:v>
                </c:pt>
                <c:pt idx="2">
                  <c:v>0.65439999999999998</c:v>
                </c:pt>
                <c:pt idx="3">
                  <c:v>0.63839999999999997</c:v>
                </c:pt>
              </c:numCache>
            </c:numRef>
          </c:val>
        </c:ser>
        <c:ser>
          <c:idx val="3"/>
          <c:order val="3"/>
          <c:tx>
            <c:strRef>
              <c:f>Пандемія!$A$42</c:f>
              <c:strCache>
                <c:ptCount val="1"/>
                <c:pt idx="0">
                  <c:v>Адаптація (осінь 2020)</c:v>
                </c:pt>
              </c:strCache>
            </c:strRef>
          </c:tx>
          <c:invertIfNegative val="0"/>
          <c:cat>
            <c:strRef>
              <c:f>Пандемія!$B$38:$E$38</c:f>
              <c:strCache>
                <c:ptCount val="4"/>
                <c:pt idx="0">
                  <c:v>Село</c:v>
                </c:pt>
                <c:pt idx="1">
                  <c:v> Дрогобич</c:v>
                </c:pt>
                <c:pt idx="2">
                  <c:v>Львів</c:v>
                </c:pt>
                <c:pt idx="3">
                  <c:v>Варшава</c:v>
                </c:pt>
              </c:strCache>
            </c:strRef>
          </c:cat>
          <c:val>
            <c:numRef>
              <c:f>Пандемія!$B$42:$E$42</c:f>
              <c:numCache>
                <c:formatCode>0.00%</c:formatCode>
                <c:ptCount val="4"/>
                <c:pt idx="0">
                  <c:v>0.49119999999999997</c:v>
                </c:pt>
                <c:pt idx="1">
                  <c:v>0.56910000000000005</c:v>
                </c:pt>
                <c:pt idx="2">
                  <c:v>0.64060000000000006</c:v>
                </c:pt>
                <c:pt idx="3">
                  <c:v>0.55049999999999999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860736"/>
        <c:axId val="97684864"/>
        <c:axId val="0"/>
      </c:bar3DChart>
      <c:catAx>
        <c:axId val="89860736"/>
        <c:scaling>
          <c:orientation val="minMax"/>
        </c:scaling>
        <c:delete val="0"/>
        <c:axPos val="b"/>
        <c:majorTickMark val="out"/>
        <c:minorTickMark val="none"/>
        <c:tickLblPos val="nextTo"/>
        <c:crossAx val="97684864"/>
        <c:crosses val="autoZero"/>
        <c:auto val="1"/>
        <c:lblAlgn val="ctr"/>
        <c:lblOffset val="100"/>
        <c:noMultiLvlLbl val="0"/>
      </c:catAx>
      <c:valAx>
        <c:axId val="9768486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98607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Діяльність_в_Інтернеті!$B$255</c:f>
              <c:strCache>
                <c:ptCount val="1"/>
                <c:pt idx="0">
                  <c:v>0 год.</c:v>
                </c:pt>
              </c:strCache>
            </c:strRef>
          </c:tx>
          <c:invertIfNegative val="0"/>
          <c:cat>
            <c:strRef>
              <c:f>Діяльність_в_Інтернеті!$A$256:$A$269</c:f>
              <c:strCache>
                <c:ptCount val="14"/>
                <c:pt idx="0">
                  <c:v>(П)</c:v>
                </c:pt>
                <c:pt idx="1">
                  <c:v>10. Сайти для дорослих (У)</c:v>
                </c:pt>
                <c:pt idx="3">
                  <c:v>(П)</c:v>
                </c:pt>
                <c:pt idx="4">
                  <c:v>9. Онлайн шопінг (У)</c:v>
                </c:pt>
                <c:pt idx="6">
                  <c:v>(П)</c:v>
                </c:pt>
                <c:pt idx="7">
                  <c:v>8. Просоціальна діяльність (У)</c:v>
                </c:pt>
                <c:pt idx="9">
                  <c:v>(П)</c:v>
                </c:pt>
                <c:pt idx="10">
                  <c:v>7. Творча діяльність (У)</c:v>
                </c:pt>
                <c:pt idx="12">
                  <c:v>(П)</c:v>
                </c:pt>
                <c:pt idx="13">
                  <c:v>6. Інформаційні портали (У)</c:v>
                </c:pt>
              </c:strCache>
            </c:strRef>
          </c:cat>
          <c:val>
            <c:numRef>
              <c:f>Діяльність_в_Інтернеті!$B$256:$B$269</c:f>
              <c:numCache>
                <c:formatCode>0.00%</c:formatCode>
                <c:ptCount val="14"/>
                <c:pt idx="0">
                  <c:v>0.76026490066225161</c:v>
                </c:pt>
                <c:pt idx="1">
                  <c:v>0.74681059862610399</c:v>
                </c:pt>
                <c:pt idx="3">
                  <c:v>0.45872801082543979</c:v>
                </c:pt>
                <c:pt idx="4">
                  <c:v>0.61579980372914622</c:v>
                </c:pt>
                <c:pt idx="6">
                  <c:v>0.75265957446808496</c:v>
                </c:pt>
                <c:pt idx="7">
                  <c:v>0.79587831207065751</c:v>
                </c:pt>
                <c:pt idx="9">
                  <c:v>0.66534391534391535</c:v>
                </c:pt>
                <c:pt idx="10">
                  <c:v>0.62806673209028463</c:v>
                </c:pt>
                <c:pt idx="12">
                  <c:v>0.1276595744680851</c:v>
                </c:pt>
                <c:pt idx="13">
                  <c:v>0.23846908734052991</c:v>
                </c:pt>
              </c:numCache>
            </c:numRef>
          </c:val>
        </c:ser>
        <c:ser>
          <c:idx val="1"/>
          <c:order val="1"/>
          <c:tx>
            <c:strRef>
              <c:f>Діяльність_в_Інтернеті!$C$255</c:f>
              <c:strCache>
                <c:ptCount val="1"/>
                <c:pt idx="0">
                  <c:v>Менше 1 год.</c:v>
                </c:pt>
              </c:strCache>
            </c:strRef>
          </c:tx>
          <c:invertIfNegative val="0"/>
          <c:cat>
            <c:strRef>
              <c:f>Діяльність_в_Інтернеті!$A$256:$A$269</c:f>
              <c:strCache>
                <c:ptCount val="14"/>
                <c:pt idx="0">
                  <c:v>(П)</c:v>
                </c:pt>
                <c:pt idx="1">
                  <c:v>10. Сайти для дорослих (У)</c:v>
                </c:pt>
                <c:pt idx="3">
                  <c:v>(П)</c:v>
                </c:pt>
                <c:pt idx="4">
                  <c:v>9. Онлайн шопінг (У)</c:v>
                </c:pt>
                <c:pt idx="6">
                  <c:v>(П)</c:v>
                </c:pt>
                <c:pt idx="7">
                  <c:v>8. Просоціальна діяльність (У)</c:v>
                </c:pt>
                <c:pt idx="9">
                  <c:v>(П)</c:v>
                </c:pt>
                <c:pt idx="10">
                  <c:v>7. Творча діяльність (У)</c:v>
                </c:pt>
                <c:pt idx="12">
                  <c:v>(П)</c:v>
                </c:pt>
                <c:pt idx="13">
                  <c:v>6. Інформаційні портали (У)</c:v>
                </c:pt>
              </c:strCache>
            </c:strRef>
          </c:cat>
          <c:val>
            <c:numRef>
              <c:f>Діяльність_в_Інтернеті!$C$256:$C$269</c:f>
              <c:numCache>
                <c:formatCode>0.00%</c:formatCode>
                <c:ptCount val="14"/>
                <c:pt idx="0">
                  <c:v>0.14304635761589404</c:v>
                </c:pt>
                <c:pt idx="1">
                  <c:v>0.16094210009813539</c:v>
                </c:pt>
                <c:pt idx="3">
                  <c:v>0.40595399188092018</c:v>
                </c:pt>
                <c:pt idx="4">
                  <c:v>0.30912659470068693</c:v>
                </c:pt>
                <c:pt idx="6">
                  <c:v>0.18085106382978725</c:v>
                </c:pt>
                <c:pt idx="7">
                  <c:v>0.15799803729146222</c:v>
                </c:pt>
                <c:pt idx="9">
                  <c:v>0.19841269841269843</c:v>
                </c:pt>
                <c:pt idx="10">
                  <c:v>0.23846908734052991</c:v>
                </c:pt>
                <c:pt idx="12">
                  <c:v>0.41356382978723405</c:v>
                </c:pt>
                <c:pt idx="13">
                  <c:v>0.38812561334641804</c:v>
                </c:pt>
              </c:numCache>
            </c:numRef>
          </c:val>
        </c:ser>
        <c:ser>
          <c:idx val="2"/>
          <c:order val="2"/>
          <c:tx>
            <c:strRef>
              <c:f>Діяльність_в_Інтернеті!$D$255</c:f>
              <c:strCache>
                <c:ptCount val="1"/>
                <c:pt idx="0">
                  <c:v>1-3 год.</c:v>
                </c:pt>
              </c:strCache>
            </c:strRef>
          </c:tx>
          <c:invertIfNegative val="0"/>
          <c:cat>
            <c:strRef>
              <c:f>Діяльність_в_Інтернеті!$A$256:$A$269</c:f>
              <c:strCache>
                <c:ptCount val="14"/>
                <c:pt idx="0">
                  <c:v>(П)</c:v>
                </c:pt>
                <c:pt idx="1">
                  <c:v>10. Сайти для дорослих (У)</c:v>
                </c:pt>
                <c:pt idx="3">
                  <c:v>(П)</c:v>
                </c:pt>
                <c:pt idx="4">
                  <c:v>9. Онлайн шопінг (У)</c:v>
                </c:pt>
                <c:pt idx="6">
                  <c:v>(П)</c:v>
                </c:pt>
                <c:pt idx="7">
                  <c:v>8. Просоціальна діяльність (У)</c:v>
                </c:pt>
                <c:pt idx="9">
                  <c:v>(П)</c:v>
                </c:pt>
                <c:pt idx="10">
                  <c:v>7. Творча діяльність (У)</c:v>
                </c:pt>
                <c:pt idx="12">
                  <c:v>(П)</c:v>
                </c:pt>
                <c:pt idx="13">
                  <c:v>6. Інформаційні портали (У)</c:v>
                </c:pt>
              </c:strCache>
            </c:strRef>
          </c:cat>
          <c:val>
            <c:numRef>
              <c:f>Діяльність_в_Інтернеті!$D$256:$D$269</c:f>
              <c:numCache>
                <c:formatCode>0.00%</c:formatCode>
                <c:ptCount val="14"/>
                <c:pt idx="0">
                  <c:v>6.3576158940397351E-2</c:v>
                </c:pt>
                <c:pt idx="1">
                  <c:v>5.9371933267909717E-2</c:v>
                </c:pt>
                <c:pt idx="3">
                  <c:v>0.10960757780784844</c:v>
                </c:pt>
                <c:pt idx="4">
                  <c:v>5.6918547595682038E-2</c:v>
                </c:pt>
                <c:pt idx="6">
                  <c:v>4.920212765957447E-2</c:v>
                </c:pt>
                <c:pt idx="7">
                  <c:v>3.1403336604514227E-2</c:v>
                </c:pt>
                <c:pt idx="9">
                  <c:v>8.5978835978835988E-2</c:v>
                </c:pt>
                <c:pt idx="10">
                  <c:v>8.9793915603532865E-2</c:v>
                </c:pt>
                <c:pt idx="12">
                  <c:v>0.33643617021276595</c:v>
                </c:pt>
                <c:pt idx="13">
                  <c:v>0.26104023552502453</c:v>
                </c:pt>
              </c:numCache>
            </c:numRef>
          </c:val>
        </c:ser>
        <c:ser>
          <c:idx val="3"/>
          <c:order val="3"/>
          <c:tx>
            <c:strRef>
              <c:f>Діяльність_в_Інтернеті!$E$255</c:f>
              <c:strCache>
                <c:ptCount val="1"/>
                <c:pt idx="0">
                  <c:v>4 і більше год.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Діяльність_в_Інтернеті!$A$256:$A$269</c:f>
              <c:strCache>
                <c:ptCount val="14"/>
                <c:pt idx="0">
                  <c:v>(П)</c:v>
                </c:pt>
                <c:pt idx="1">
                  <c:v>10. Сайти для дорослих (У)</c:v>
                </c:pt>
                <c:pt idx="3">
                  <c:v>(П)</c:v>
                </c:pt>
                <c:pt idx="4">
                  <c:v>9. Онлайн шопінг (У)</c:v>
                </c:pt>
                <c:pt idx="6">
                  <c:v>(П)</c:v>
                </c:pt>
                <c:pt idx="7">
                  <c:v>8. Просоціальна діяльність (У)</c:v>
                </c:pt>
                <c:pt idx="9">
                  <c:v>(П)</c:v>
                </c:pt>
                <c:pt idx="10">
                  <c:v>7. Творча діяльність (У)</c:v>
                </c:pt>
                <c:pt idx="12">
                  <c:v>(П)</c:v>
                </c:pt>
                <c:pt idx="13">
                  <c:v>6. Інформаційні портали (У)</c:v>
                </c:pt>
              </c:strCache>
            </c:strRef>
          </c:cat>
          <c:val>
            <c:numRef>
              <c:f>Діяльність_в_Інтернеті!$E$256:$E$269</c:f>
              <c:numCache>
                <c:formatCode>0.00%</c:formatCode>
                <c:ptCount val="14"/>
                <c:pt idx="0">
                  <c:v>3.3112582781456956E-2</c:v>
                </c:pt>
                <c:pt idx="1">
                  <c:v>3.2875368007850833E-2</c:v>
                </c:pt>
                <c:pt idx="3">
                  <c:v>2.571041948579161E-2</c:v>
                </c:pt>
                <c:pt idx="4">
                  <c:v>1.8155053974484789E-2</c:v>
                </c:pt>
                <c:pt idx="6">
                  <c:v>1.7287234042553192E-2</c:v>
                </c:pt>
                <c:pt idx="7">
                  <c:v>1.4720314033366044E-2</c:v>
                </c:pt>
                <c:pt idx="9">
                  <c:v>5.0264550264550262E-2</c:v>
                </c:pt>
                <c:pt idx="10">
                  <c:v>4.36702649656526E-2</c:v>
                </c:pt>
                <c:pt idx="12">
                  <c:v>0.1223404255319149</c:v>
                </c:pt>
                <c:pt idx="13">
                  <c:v>0.11236506378802746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56960"/>
        <c:axId val="36086528"/>
        <c:axId val="0"/>
      </c:bar3DChart>
      <c:catAx>
        <c:axId val="31656960"/>
        <c:scaling>
          <c:orientation val="minMax"/>
        </c:scaling>
        <c:delete val="0"/>
        <c:axPos val="l"/>
        <c:majorTickMark val="out"/>
        <c:minorTickMark val="none"/>
        <c:tickLblPos val="nextTo"/>
        <c:crossAx val="36086528"/>
        <c:crosses val="autoZero"/>
        <c:auto val="1"/>
        <c:lblAlgn val="ctr"/>
        <c:lblOffset val="100"/>
        <c:noMultiLvlLbl val="0"/>
      </c:catAx>
      <c:valAx>
        <c:axId val="36086528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316569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'Діяльність на тижні'!$B$103</c:f>
              <c:strCache>
                <c:ptCount val="1"/>
                <c:pt idx="0">
                  <c:v>0 год.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'Діяльність на тижні'!$A$104:$A$107</c:f>
              <c:strCache>
                <c:ptCount val="4"/>
                <c:pt idx="0">
                  <c:v>Села</c:v>
                </c:pt>
                <c:pt idx="1">
                  <c:v>Дрогобич</c:v>
                </c:pt>
                <c:pt idx="2">
                  <c:v>Львів</c:v>
                </c:pt>
                <c:pt idx="3">
                  <c:v>Варшава</c:v>
                </c:pt>
              </c:strCache>
            </c:strRef>
          </c:cat>
          <c:val>
            <c:numRef>
              <c:f>'Діяльність на тижні'!$B$104:$B$107</c:f>
              <c:numCache>
                <c:formatCode>0.00%</c:formatCode>
                <c:ptCount val="4"/>
                <c:pt idx="0">
                  <c:v>0.51541850220264296</c:v>
                </c:pt>
                <c:pt idx="1">
                  <c:v>0.48296593186372744</c:v>
                </c:pt>
                <c:pt idx="2">
                  <c:v>0.49032258064516127</c:v>
                </c:pt>
                <c:pt idx="3">
                  <c:v>0.69006622516556293</c:v>
                </c:pt>
              </c:numCache>
            </c:numRef>
          </c:val>
        </c:ser>
        <c:ser>
          <c:idx val="1"/>
          <c:order val="1"/>
          <c:tx>
            <c:strRef>
              <c:f>'Діяльність на тижні'!$C$103</c:f>
              <c:strCache>
                <c:ptCount val="1"/>
                <c:pt idx="0">
                  <c:v>менше 1 год.</c:v>
                </c:pt>
              </c:strCache>
            </c:strRef>
          </c:tx>
          <c:invertIfNegative val="0"/>
          <c:cat>
            <c:strRef>
              <c:f>'Діяльність на тижні'!$A$104:$A$107</c:f>
              <c:strCache>
                <c:ptCount val="4"/>
                <c:pt idx="0">
                  <c:v>Села</c:v>
                </c:pt>
                <c:pt idx="1">
                  <c:v>Дрогобич</c:v>
                </c:pt>
                <c:pt idx="2">
                  <c:v>Львів</c:v>
                </c:pt>
                <c:pt idx="3">
                  <c:v>Варшава</c:v>
                </c:pt>
              </c:strCache>
            </c:strRef>
          </c:cat>
          <c:val>
            <c:numRef>
              <c:f>'Діяльність на тижні'!$C$104:$C$107</c:f>
              <c:numCache>
                <c:formatCode>0.00%</c:formatCode>
                <c:ptCount val="4"/>
                <c:pt idx="0">
                  <c:v>0.20044052863436124</c:v>
                </c:pt>
                <c:pt idx="1">
                  <c:v>0.13827655310621242</c:v>
                </c:pt>
                <c:pt idx="2">
                  <c:v>0.15852534562211981</c:v>
                </c:pt>
                <c:pt idx="3">
                  <c:v>5.4304635761589407E-2</c:v>
                </c:pt>
              </c:numCache>
            </c:numRef>
          </c:val>
        </c:ser>
        <c:ser>
          <c:idx val="2"/>
          <c:order val="2"/>
          <c:tx>
            <c:strRef>
              <c:f>'Діяльність на тижні'!$D$103</c:f>
              <c:strCache>
                <c:ptCount val="1"/>
                <c:pt idx="0">
                  <c:v>1-3 год.</c:v>
                </c:pt>
              </c:strCache>
            </c:strRef>
          </c:tx>
          <c:invertIfNegative val="0"/>
          <c:cat>
            <c:strRef>
              <c:f>'Діяльність на тижні'!$A$104:$A$107</c:f>
              <c:strCache>
                <c:ptCount val="4"/>
                <c:pt idx="0">
                  <c:v>Села</c:v>
                </c:pt>
                <c:pt idx="1">
                  <c:v>Дрогобич</c:v>
                </c:pt>
                <c:pt idx="2">
                  <c:v>Львів</c:v>
                </c:pt>
                <c:pt idx="3">
                  <c:v>Варшава</c:v>
                </c:pt>
              </c:strCache>
            </c:strRef>
          </c:cat>
          <c:val>
            <c:numRef>
              <c:f>'Діяльність на тижні'!$D$104:$D$107</c:f>
              <c:numCache>
                <c:formatCode>0.00%</c:formatCode>
                <c:ptCount val="4"/>
                <c:pt idx="0">
                  <c:v>0.20704845814977971</c:v>
                </c:pt>
                <c:pt idx="1">
                  <c:v>0.25851703406813625</c:v>
                </c:pt>
                <c:pt idx="2">
                  <c:v>0.20921658986175115</c:v>
                </c:pt>
                <c:pt idx="3">
                  <c:v>0.13774834437086092</c:v>
                </c:pt>
              </c:numCache>
            </c:numRef>
          </c:val>
        </c:ser>
        <c:ser>
          <c:idx val="3"/>
          <c:order val="3"/>
          <c:tx>
            <c:strRef>
              <c:f>'Діяльність на тижні'!$E$103</c:f>
              <c:strCache>
                <c:ptCount val="1"/>
                <c:pt idx="0">
                  <c:v>4- більше год.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'Діяльність на тижні'!$A$104:$A$107</c:f>
              <c:strCache>
                <c:ptCount val="4"/>
                <c:pt idx="0">
                  <c:v>Села</c:v>
                </c:pt>
                <c:pt idx="1">
                  <c:v>Дрогобич</c:v>
                </c:pt>
                <c:pt idx="2">
                  <c:v>Львів</c:v>
                </c:pt>
                <c:pt idx="3">
                  <c:v>Варшава</c:v>
                </c:pt>
              </c:strCache>
            </c:strRef>
          </c:cat>
          <c:val>
            <c:numRef>
              <c:f>'Діяльність на тижні'!$E$104:$E$107</c:f>
              <c:numCache>
                <c:formatCode>0.00%</c:formatCode>
                <c:ptCount val="4"/>
                <c:pt idx="0">
                  <c:v>7.7092511013215848E-2</c:v>
                </c:pt>
                <c:pt idx="1">
                  <c:v>0.12024048096192386</c:v>
                </c:pt>
                <c:pt idx="2">
                  <c:v>0.14193548387096774</c:v>
                </c:pt>
                <c:pt idx="3">
                  <c:v>0.11788079470198676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545280"/>
        <c:axId val="38546816"/>
        <c:axId val="0"/>
      </c:bar3DChart>
      <c:catAx>
        <c:axId val="38545280"/>
        <c:scaling>
          <c:orientation val="minMax"/>
        </c:scaling>
        <c:delete val="0"/>
        <c:axPos val="l"/>
        <c:majorTickMark val="out"/>
        <c:minorTickMark val="none"/>
        <c:tickLblPos val="nextTo"/>
        <c:crossAx val="38546816"/>
        <c:crosses val="autoZero"/>
        <c:auto val="1"/>
        <c:lblAlgn val="ctr"/>
        <c:lblOffset val="100"/>
        <c:noMultiLvlLbl val="0"/>
      </c:catAx>
      <c:valAx>
        <c:axId val="3854681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85452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'Діяльність на тижні'!$B$91</c:f>
              <c:strCache>
                <c:ptCount val="1"/>
                <c:pt idx="0">
                  <c:v>0 год.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'Діяльність на тижні'!$A$92:$A$95</c:f>
              <c:strCache>
                <c:ptCount val="4"/>
                <c:pt idx="0">
                  <c:v>Села</c:v>
                </c:pt>
                <c:pt idx="1">
                  <c:v>Дрогобич</c:v>
                </c:pt>
                <c:pt idx="2">
                  <c:v>Львів</c:v>
                </c:pt>
                <c:pt idx="3">
                  <c:v>Варшава</c:v>
                </c:pt>
              </c:strCache>
            </c:strRef>
          </c:cat>
          <c:val>
            <c:numRef>
              <c:f>'Діяльність на тижні'!$B$92:$B$95</c:f>
              <c:numCache>
                <c:formatCode>0.00%</c:formatCode>
                <c:ptCount val="4"/>
                <c:pt idx="0">
                  <c:v>0.6409691629955947</c:v>
                </c:pt>
                <c:pt idx="1">
                  <c:v>0.46292585170340689</c:v>
                </c:pt>
                <c:pt idx="2">
                  <c:v>0.40184331797235023</c:v>
                </c:pt>
                <c:pt idx="3">
                  <c:v>0.57671957671957674</c:v>
                </c:pt>
              </c:numCache>
            </c:numRef>
          </c:val>
        </c:ser>
        <c:ser>
          <c:idx val="1"/>
          <c:order val="1"/>
          <c:tx>
            <c:strRef>
              <c:f>'Діяльність на тижні'!$C$91</c:f>
              <c:strCache>
                <c:ptCount val="1"/>
                <c:pt idx="0">
                  <c:v>менше 1 год.</c:v>
                </c:pt>
              </c:strCache>
            </c:strRef>
          </c:tx>
          <c:invertIfNegative val="0"/>
          <c:cat>
            <c:strRef>
              <c:f>'Діяльність на тижні'!$A$92:$A$95</c:f>
              <c:strCache>
                <c:ptCount val="4"/>
                <c:pt idx="0">
                  <c:v>Села</c:v>
                </c:pt>
                <c:pt idx="1">
                  <c:v>Дрогобич</c:v>
                </c:pt>
                <c:pt idx="2">
                  <c:v>Львів</c:v>
                </c:pt>
                <c:pt idx="3">
                  <c:v>Варшава</c:v>
                </c:pt>
              </c:strCache>
            </c:strRef>
          </c:cat>
          <c:val>
            <c:numRef>
              <c:f>'Діяльність на тижні'!$C$92:$C$95</c:f>
              <c:numCache>
                <c:formatCode>0.00%</c:formatCode>
                <c:ptCount val="4"/>
                <c:pt idx="0">
                  <c:v>0.16740088105726872</c:v>
                </c:pt>
                <c:pt idx="1">
                  <c:v>0.17234468937875799</c:v>
                </c:pt>
                <c:pt idx="2">
                  <c:v>0.15023041474654378</c:v>
                </c:pt>
                <c:pt idx="3">
                  <c:v>9.1269841269841265E-2</c:v>
                </c:pt>
              </c:numCache>
            </c:numRef>
          </c:val>
        </c:ser>
        <c:ser>
          <c:idx val="2"/>
          <c:order val="2"/>
          <c:tx>
            <c:strRef>
              <c:f>'Діяльність на тижні'!$D$91</c:f>
              <c:strCache>
                <c:ptCount val="1"/>
                <c:pt idx="0">
                  <c:v>1-3 год.</c:v>
                </c:pt>
              </c:strCache>
            </c:strRef>
          </c:tx>
          <c:invertIfNegative val="0"/>
          <c:cat>
            <c:strRef>
              <c:f>'Діяльність на тижні'!$A$92:$A$95</c:f>
              <c:strCache>
                <c:ptCount val="4"/>
                <c:pt idx="0">
                  <c:v>Села</c:v>
                </c:pt>
                <c:pt idx="1">
                  <c:v>Дрогобич</c:v>
                </c:pt>
                <c:pt idx="2">
                  <c:v>Львів</c:v>
                </c:pt>
                <c:pt idx="3">
                  <c:v>Варшава</c:v>
                </c:pt>
              </c:strCache>
            </c:strRef>
          </c:cat>
          <c:val>
            <c:numRef>
              <c:f>'Діяльність на тижні'!$D$92:$D$95</c:f>
              <c:numCache>
                <c:formatCode>0.00%</c:formatCode>
                <c:ptCount val="4"/>
                <c:pt idx="0">
                  <c:v>0.15198237885462554</c:v>
                </c:pt>
                <c:pt idx="1">
                  <c:v>0.27855711422845691</c:v>
                </c:pt>
                <c:pt idx="2">
                  <c:v>0.33364055299539169</c:v>
                </c:pt>
                <c:pt idx="3">
                  <c:v>0.27116402116402116</c:v>
                </c:pt>
              </c:numCache>
            </c:numRef>
          </c:val>
        </c:ser>
        <c:ser>
          <c:idx val="3"/>
          <c:order val="3"/>
          <c:tx>
            <c:strRef>
              <c:f>'Діяльність на тижні'!$E$91</c:f>
              <c:strCache>
                <c:ptCount val="1"/>
                <c:pt idx="0">
                  <c:v>4- більше год.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'Діяльність на тижні'!$A$92:$A$95</c:f>
              <c:strCache>
                <c:ptCount val="4"/>
                <c:pt idx="0">
                  <c:v>Села</c:v>
                </c:pt>
                <c:pt idx="1">
                  <c:v>Дрогобич</c:v>
                </c:pt>
                <c:pt idx="2">
                  <c:v>Львів</c:v>
                </c:pt>
                <c:pt idx="3">
                  <c:v>Варшава</c:v>
                </c:pt>
              </c:strCache>
            </c:strRef>
          </c:cat>
          <c:val>
            <c:numRef>
              <c:f>'Діяльність на тижні'!$E$92:$E$95</c:f>
              <c:numCache>
                <c:formatCode>0.00%</c:formatCode>
                <c:ptCount val="4"/>
                <c:pt idx="0">
                  <c:v>3.9647577092511016E-2</c:v>
                </c:pt>
                <c:pt idx="1">
                  <c:v>8.617234468937876E-2</c:v>
                </c:pt>
                <c:pt idx="2">
                  <c:v>0.11428571428571428</c:v>
                </c:pt>
                <c:pt idx="3">
                  <c:v>6.084656084656085E-2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760064"/>
        <c:axId val="40761600"/>
        <c:axId val="0"/>
      </c:bar3DChart>
      <c:catAx>
        <c:axId val="40760064"/>
        <c:scaling>
          <c:orientation val="minMax"/>
        </c:scaling>
        <c:delete val="0"/>
        <c:axPos val="l"/>
        <c:majorTickMark val="out"/>
        <c:minorTickMark val="none"/>
        <c:tickLblPos val="nextTo"/>
        <c:crossAx val="40761600"/>
        <c:crosses val="autoZero"/>
        <c:auto val="1"/>
        <c:lblAlgn val="ctr"/>
        <c:lblOffset val="100"/>
        <c:noMultiLvlLbl val="0"/>
      </c:catAx>
      <c:valAx>
        <c:axId val="4076160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07600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47882907190206"/>
          <c:y val="3.5895248568815069E-2"/>
          <c:w val="0.82910562847514302"/>
          <c:h val="0.8079151977964377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'Діяльність на тижні'!$B$80</c:f>
              <c:strCache>
                <c:ptCount val="1"/>
                <c:pt idx="0">
                  <c:v>0 год.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'Діяльність на тижні'!$A$81:$A$84</c:f>
              <c:strCache>
                <c:ptCount val="4"/>
                <c:pt idx="0">
                  <c:v>Села</c:v>
                </c:pt>
                <c:pt idx="1">
                  <c:v>Дрогобич</c:v>
                </c:pt>
                <c:pt idx="2">
                  <c:v>Львів</c:v>
                </c:pt>
                <c:pt idx="3">
                  <c:v>Варшава</c:v>
                </c:pt>
              </c:strCache>
            </c:strRef>
          </c:cat>
          <c:val>
            <c:numRef>
              <c:f>'Діяльність на тижні'!$B$81:$B$84</c:f>
              <c:numCache>
                <c:formatCode>0.00%</c:formatCode>
                <c:ptCount val="4"/>
                <c:pt idx="0">
                  <c:v>0.21585903083700442</c:v>
                </c:pt>
                <c:pt idx="1">
                  <c:v>0.27655310621242485</c:v>
                </c:pt>
                <c:pt idx="2">
                  <c:v>0.33179723502304098</c:v>
                </c:pt>
                <c:pt idx="3">
                  <c:v>0.23708609271523179</c:v>
                </c:pt>
              </c:numCache>
            </c:numRef>
          </c:val>
        </c:ser>
        <c:ser>
          <c:idx val="1"/>
          <c:order val="1"/>
          <c:tx>
            <c:strRef>
              <c:f>'Діяльність на тижні'!$C$80</c:f>
              <c:strCache>
                <c:ptCount val="1"/>
                <c:pt idx="0">
                  <c:v>менше 1 год.</c:v>
                </c:pt>
              </c:strCache>
            </c:strRef>
          </c:tx>
          <c:invertIfNegative val="0"/>
          <c:cat>
            <c:strRef>
              <c:f>'Діяльність на тижні'!$A$81:$A$84</c:f>
              <c:strCache>
                <c:ptCount val="4"/>
                <c:pt idx="0">
                  <c:v>Села</c:v>
                </c:pt>
                <c:pt idx="1">
                  <c:v>Дрогобич</c:v>
                </c:pt>
                <c:pt idx="2">
                  <c:v>Львів</c:v>
                </c:pt>
                <c:pt idx="3">
                  <c:v>Варшава</c:v>
                </c:pt>
              </c:strCache>
            </c:strRef>
          </c:cat>
          <c:val>
            <c:numRef>
              <c:f>'Діяльність на тижні'!$C$81:$C$84</c:f>
              <c:numCache>
                <c:formatCode>0.00%</c:formatCode>
                <c:ptCount val="4"/>
                <c:pt idx="0">
                  <c:v>0.34801762114537449</c:v>
                </c:pt>
                <c:pt idx="1">
                  <c:v>0.26853707414829658</c:v>
                </c:pt>
                <c:pt idx="2">
                  <c:v>0.25898617511520738</c:v>
                </c:pt>
                <c:pt idx="3">
                  <c:v>0.21721854304635763</c:v>
                </c:pt>
              </c:numCache>
            </c:numRef>
          </c:val>
        </c:ser>
        <c:ser>
          <c:idx val="2"/>
          <c:order val="2"/>
          <c:tx>
            <c:strRef>
              <c:f>'Діяльність на тижні'!$D$80</c:f>
              <c:strCache>
                <c:ptCount val="1"/>
                <c:pt idx="0">
                  <c:v>1-3 год.</c:v>
                </c:pt>
              </c:strCache>
            </c:strRef>
          </c:tx>
          <c:invertIfNegative val="0"/>
          <c:cat>
            <c:strRef>
              <c:f>'Діяльність на тижні'!$A$81:$A$84</c:f>
              <c:strCache>
                <c:ptCount val="4"/>
                <c:pt idx="0">
                  <c:v>Села</c:v>
                </c:pt>
                <c:pt idx="1">
                  <c:v>Дрогобич</c:v>
                </c:pt>
                <c:pt idx="2">
                  <c:v>Львів</c:v>
                </c:pt>
                <c:pt idx="3">
                  <c:v>Варшава</c:v>
                </c:pt>
              </c:strCache>
            </c:strRef>
          </c:cat>
          <c:val>
            <c:numRef>
              <c:f>'Діяльність на тижні'!$D$81:$D$84</c:f>
              <c:numCache>
                <c:formatCode>0.00%</c:formatCode>
                <c:ptCount val="4"/>
                <c:pt idx="0">
                  <c:v>0.32599118942731276</c:v>
                </c:pt>
                <c:pt idx="1">
                  <c:v>0.32264529058116231</c:v>
                </c:pt>
                <c:pt idx="2">
                  <c:v>0.28294930875576035</c:v>
                </c:pt>
                <c:pt idx="3">
                  <c:v>0.36158940397350992</c:v>
                </c:pt>
              </c:numCache>
            </c:numRef>
          </c:val>
        </c:ser>
        <c:ser>
          <c:idx val="3"/>
          <c:order val="3"/>
          <c:tx>
            <c:strRef>
              <c:f>'Діяльність на тижні'!$E$80</c:f>
              <c:strCache>
                <c:ptCount val="1"/>
                <c:pt idx="0">
                  <c:v>4- більше год.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'Діяльність на тижні'!$A$81:$A$84</c:f>
              <c:strCache>
                <c:ptCount val="4"/>
                <c:pt idx="0">
                  <c:v>Села</c:v>
                </c:pt>
                <c:pt idx="1">
                  <c:v>Дрогобич</c:v>
                </c:pt>
                <c:pt idx="2">
                  <c:v>Львів</c:v>
                </c:pt>
                <c:pt idx="3">
                  <c:v>Варшава</c:v>
                </c:pt>
              </c:strCache>
            </c:strRef>
          </c:cat>
          <c:val>
            <c:numRef>
              <c:f>'Діяльність на тижні'!$E$81:$E$84</c:f>
              <c:numCache>
                <c:formatCode>0.00%</c:formatCode>
                <c:ptCount val="4"/>
                <c:pt idx="0">
                  <c:v>0.11013215859030837</c:v>
                </c:pt>
                <c:pt idx="1">
                  <c:v>0.13226452905811623</c:v>
                </c:pt>
                <c:pt idx="2">
                  <c:v>0.12626728110599078</c:v>
                </c:pt>
                <c:pt idx="3">
                  <c:v>0.18410596026490067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610880"/>
        <c:axId val="69612672"/>
        <c:axId val="0"/>
      </c:bar3DChart>
      <c:catAx>
        <c:axId val="69610880"/>
        <c:scaling>
          <c:orientation val="minMax"/>
        </c:scaling>
        <c:delete val="0"/>
        <c:axPos val="l"/>
        <c:majorTickMark val="out"/>
        <c:minorTickMark val="none"/>
        <c:tickLblPos val="nextTo"/>
        <c:crossAx val="69612672"/>
        <c:crosses val="autoZero"/>
        <c:auto val="1"/>
        <c:lblAlgn val="ctr"/>
        <c:lblOffset val="100"/>
        <c:noMultiLvlLbl val="0"/>
      </c:catAx>
      <c:valAx>
        <c:axId val="6961267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696108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Батьківський_контроль!$B$4</c:f>
              <c:strCache>
                <c:ptCount val="1"/>
              </c:strCache>
            </c:strRef>
          </c:tx>
          <c:invertIfNegative val="0"/>
          <c:cat>
            <c:strRef>
              <c:f>Батьківський_контроль!$A$5:$A$9</c:f>
              <c:strCache>
                <c:ptCount val="5"/>
                <c:pt idx="0">
                  <c:v>Загальний контроль (П)</c:v>
                </c:pt>
                <c:pt idx="1">
                  <c:v>Загальний контроль (У)</c:v>
                </c:pt>
                <c:pt idx="3">
                  <c:v>Контроль в інтернеті (П)</c:v>
                </c:pt>
                <c:pt idx="4">
                  <c:v>Контроль в інтернеті (У)</c:v>
                </c:pt>
              </c:strCache>
            </c:strRef>
          </c:cat>
          <c:val>
            <c:numRef>
              <c:f>Батьківський_контроль!$B$5:$B$9</c:f>
              <c:numCache>
                <c:formatCode>General</c:formatCode>
                <c:ptCount val="5"/>
                <c:pt idx="0">
                  <c:v>3.71</c:v>
                </c:pt>
                <c:pt idx="1">
                  <c:v>3.71</c:v>
                </c:pt>
                <c:pt idx="3">
                  <c:v>2.57</c:v>
                </c:pt>
                <c:pt idx="4">
                  <c:v>2.76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480064"/>
        <c:axId val="75481856"/>
        <c:axId val="0"/>
      </c:bar3DChart>
      <c:catAx>
        <c:axId val="7548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75481856"/>
        <c:crosses val="autoZero"/>
        <c:auto val="1"/>
        <c:lblAlgn val="ctr"/>
        <c:lblOffset val="100"/>
        <c:noMultiLvlLbl val="0"/>
      </c:catAx>
      <c:valAx>
        <c:axId val="75481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480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Батьки_та_інтернет!$B$117</c:f>
              <c:strCache>
                <c:ptCount val="1"/>
                <c:pt idx="0">
                  <c:v>Ніколи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Батьки_та_інтернет!$A$118:$A$125</c:f>
              <c:strCache>
                <c:ptCount val="8"/>
                <c:pt idx="0">
                  <c:v>(П)</c:v>
                </c:pt>
                <c:pt idx="1">
                  <c:v>Контроль часу (У)</c:v>
                </c:pt>
                <c:pt idx="3">
                  <c:v>(П)</c:v>
                </c:pt>
                <c:pt idx="4">
                  <c:v>Розмови про загрози (У)</c:v>
                </c:pt>
                <c:pt idx="6">
                  <c:v>(П)</c:v>
                </c:pt>
                <c:pt idx="7">
                  <c:v>Знають, чим займається (У)</c:v>
                </c:pt>
              </c:strCache>
            </c:strRef>
          </c:cat>
          <c:val>
            <c:numRef>
              <c:f>Батьки_та_інтернет!$B$118:$B$125</c:f>
              <c:numCache>
                <c:formatCode>0.00%</c:formatCode>
                <c:ptCount val="8"/>
                <c:pt idx="0">
                  <c:v>0.29905277401894453</c:v>
                </c:pt>
                <c:pt idx="1">
                  <c:v>0.26447497546614329</c:v>
                </c:pt>
                <c:pt idx="3">
                  <c:v>0.30027173913043476</c:v>
                </c:pt>
                <c:pt idx="4">
                  <c:v>0.30961727183513299</c:v>
                </c:pt>
                <c:pt idx="6">
                  <c:v>0.22116689280868385</c:v>
                </c:pt>
                <c:pt idx="7">
                  <c:v>0.18253189401373901</c:v>
                </c:pt>
              </c:numCache>
            </c:numRef>
          </c:val>
        </c:ser>
        <c:ser>
          <c:idx val="1"/>
          <c:order val="1"/>
          <c:tx>
            <c:strRef>
              <c:f>Батьки_та_інтернет!$C$117</c:f>
              <c:strCache>
                <c:ptCount val="1"/>
                <c:pt idx="0">
                  <c:v>Рідко</c:v>
                </c:pt>
              </c:strCache>
            </c:strRef>
          </c:tx>
          <c:invertIfNegative val="0"/>
          <c:cat>
            <c:strRef>
              <c:f>Батьки_та_інтернет!$A$118:$A$125</c:f>
              <c:strCache>
                <c:ptCount val="8"/>
                <c:pt idx="0">
                  <c:v>(П)</c:v>
                </c:pt>
                <c:pt idx="1">
                  <c:v>Контроль часу (У)</c:v>
                </c:pt>
                <c:pt idx="3">
                  <c:v>(П)</c:v>
                </c:pt>
                <c:pt idx="4">
                  <c:v>Розмови про загрози (У)</c:v>
                </c:pt>
                <c:pt idx="6">
                  <c:v>(П)</c:v>
                </c:pt>
                <c:pt idx="7">
                  <c:v>Знають, чим займається (У)</c:v>
                </c:pt>
              </c:strCache>
            </c:strRef>
          </c:cat>
          <c:val>
            <c:numRef>
              <c:f>Батьки_та_інтернет!$C$118:$C$125</c:f>
              <c:numCache>
                <c:formatCode>0.00%</c:formatCode>
                <c:ptCount val="8"/>
                <c:pt idx="0">
                  <c:v>0.24357239512855211</c:v>
                </c:pt>
                <c:pt idx="1">
                  <c:v>0.22816486751717371</c:v>
                </c:pt>
                <c:pt idx="3">
                  <c:v>0.23233695652173914</c:v>
                </c:pt>
                <c:pt idx="4">
                  <c:v>0.19038272816486748</c:v>
                </c:pt>
                <c:pt idx="6">
                  <c:v>0.26051560379918587</c:v>
                </c:pt>
                <c:pt idx="7">
                  <c:v>0.197252208047105</c:v>
                </c:pt>
              </c:numCache>
            </c:numRef>
          </c:val>
        </c:ser>
        <c:ser>
          <c:idx val="2"/>
          <c:order val="2"/>
          <c:tx>
            <c:strRef>
              <c:f>Батьки_та_інтернет!$D$117</c:f>
              <c:strCache>
                <c:ptCount val="1"/>
                <c:pt idx="0">
                  <c:v>Деколи</c:v>
                </c:pt>
              </c:strCache>
            </c:strRef>
          </c:tx>
          <c:invertIfNegative val="0"/>
          <c:cat>
            <c:strRef>
              <c:f>Батьки_та_інтернет!$A$118:$A$125</c:f>
              <c:strCache>
                <c:ptCount val="8"/>
                <c:pt idx="0">
                  <c:v>(П)</c:v>
                </c:pt>
                <c:pt idx="1">
                  <c:v>Контроль часу (У)</c:v>
                </c:pt>
                <c:pt idx="3">
                  <c:v>(П)</c:v>
                </c:pt>
                <c:pt idx="4">
                  <c:v>Розмови про загрози (У)</c:v>
                </c:pt>
                <c:pt idx="6">
                  <c:v>(П)</c:v>
                </c:pt>
                <c:pt idx="7">
                  <c:v>Знають, чим займається (У)</c:v>
                </c:pt>
              </c:strCache>
            </c:strRef>
          </c:cat>
          <c:val>
            <c:numRef>
              <c:f>Батьки_та_інтернет!$D$118:$D$125</c:f>
              <c:numCache>
                <c:formatCode>0.00%</c:formatCode>
                <c:ptCount val="8"/>
                <c:pt idx="0">
                  <c:v>0.20162381596752368</c:v>
                </c:pt>
                <c:pt idx="1">
                  <c:v>0.2365063788027478</c:v>
                </c:pt>
                <c:pt idx="3">
                  <c:v>0.21875</c:v>
                </c:pt>
                <c:pt idx="4">
                  <c:v>0.18743866535819431</c:v>
                </c:pt>
                <c:pt idx="6">
                  <c:v>0.17910447761194029</c:v>
                </c:pt>
                <c:pt idx="7">
                  <c:v>0.2168792934249264</c:v>
                </c:pt>
              </c:numCache>
            </c:numRef>
          </c:val>
        </c:ser>
        <c:ser>
          <c:idx val="3"/>
          <c:order val="3"/>
          <c:tx>
            <c:strRef>
              <c:f>Батьки_та_інтернет!$E$117</c:f>
              <c:strCache>
                <c:ptCount val="1"/>
                <c:pt idx="0">
                  <c:v>Переважно</c:v>
                </c:pt>
              </c:strCache>
            </c:strRef>
          </c:tx>
          <c:invertIfNegative val="0"/>
          <c:cat>
            <c:strRef>
              <c:f>Батьки_та_інтернет!$A$118:$A$125</c:f>
              <c:strCache>
                <c:ptCount val="8"/>
                <c:pt idx="0">
                  <c:v>(П)</c:v>
                </c:pt>
                <c:pt idx="1">
                  <c:v>Контроль часу (У)</c:v>
                </c:pt>
                <c:pt idx="3">
                  <c:v>(П)</c:v>
                </c:pt>
                <c:pt idx="4">
                  <c:v>Розмови про загрози (У)</c:v>
                </c:pt>
                <c:pt idx="6">
                  <c:v>(П)</c:v>
                </c:pt>
                <c:pt idx="7">
                  <c:v>Знають, чим займається (У)</c:v>
                </c:pt>
              </c:strCache>
            </c:strRef>
          </c:cat>
          <c:val>
            <c:numRef>
              <c:f>Батьки_та_інтернет!$E$118:$E$125</c:f>
              <c:numCache>
                <c:formatCode>0.00%</c:formatCode>
                <c:ptCount val="8"/>
                <c:pt idx="0">
                  <c:v>0.17726657645466848</c:v>
                </c:pt>
                <c:pt idx="1">
                  <c:v>0.16486751717369968</c:v>
                </c:pt>
                <c:pt idx="3">
                  <c:v>0.13451086956521738</c:v>
                </c:pt>
                <c:pt idx="4">
                  <c:v>0.16290480863591758</c:v>
                </c:pt>
                <c:pt idx="6">
                  <c:v>0.23473541383989144</c:v>
                </c:pt>
                <c:pt idx="7">
                  <c:v>0.226692836113837</c:v>
                </c:pt>
              </c:numCache>
            </c:numRef>
          </c:val>
        </c:ser>
        <c:ser>
          <c:idx val="4"/>
          <c:order val="4"/>
          <c:tx>
            <c:strRef>
              <c:f>Батьки_та_інтернет!$F$117</c:f>
              <c:strCache>
                <c:ptCount val="1"/>
                <c:pt idx="0">
                  <c:v>Завжди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Батьки_та_інтернет!$A$118:$A$125</c:f>
              <c:strCache>
                <c:ptCount val="8"/>
                <c:pt idx="0">
                  <c:v>(П)</c:v>
                </c:pt>
                <c:pt idx="1">
                  <c:v>Контроль часу (У)</c:v>
                </c:pt>
                <c:pt idx="3">
                  <c:v>(П)</c:v>
                </c:pt>
                <c:pt idx="4">
                  <c:v>Розмови про загрози (У)</c:v>
                </c:pt>
                <c:pt idx="6">
                  <c:v>(П)</c:v>
                </c:pt>
                <c:pt idx="7">
                  <c:v>Знають, чим займається (У)</c:v>
                </c:pt>
              </c:strCache>
            </c:strRef>
          </c:cat>
          <c:val>
            <c:numRef>
              <c:f>Батьки_та_інтернет!$F$118:$F$125</c:f>
              <c:numCache>
                <c:formatCode>0.00%</c:formatCode>
                <c:ptCount val="8"/>
                <c:pt idx="0">
                  <c:v>7.8484438430311235E-2</c:v>
                </c:pt>
                <c:pt idx="1">
                  <c:v>0.10598626104023552</c:v>
                </c:pt>
                <c:pt idx="3">
                  <c:v>0.11413043478260899</c:v>
                </c:pt>
                <c:pt idx="4">
                  <c:v>0.149656526005888</c:v>
                </c:pt>
                <c:pt idx="6">
                  <c:v>0.1044776119402985</c:v>
                </c:pt>
                <c:pt idx="7">
                  <c:v>0.17664376840039253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323456"/>
        <c:axId val="76325248"/>
        <c:axId val="0"/>
      </c:bar3DChart>
      <c:catAx>
        <c:axId val="76323456"/>
        <c:scaling>
          <c:orientation val="minMax"/>
        </c:scaling>
        <c:delete val="0"/>
        <c:axPos val="l"/>
        <c:majorTickMark val="out"/>
        <c:minorTickMark val="none"/>
        <c:tickLblPos val="nextTo"/>
        <c:crossAx val="76325248"/>
        <c:crosses val="autoZero"/>
        <c:auto val="1"/>
        <c:lblAlgn val="ctr"/>
        <c:lblOffset val="100"/>
        <c:noMultiLvlLbl val="0"/>
      </c:catAx>
      <c:valAx>
        <c:axId val="7632524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63234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Пандемія!$A$64</c:f>
              <c:strCache>
                <c:ptCount val="1"/>
                <c:pt idx="0">
                  <c:v>Переж.пандемії (весна 2020)</c:v>
                </c:pt>
              </c:strCache>
            </c:strRef>
          </c:tx>
          <c:invertIfNegative val="0"/>
          <c:cat>
            <c:strRef>
              <c:f>Пандемія!$B$63:$E$63</c:f>
              <c:strCache>
                <c:ptCount val="4"/>
                <c:pt idx="0">
                  <c:v>Дівчата (У)</c:v>
                </c:pt>
                <c:pt idx="1">
                  <c:v>Хлопці (У)</c:v>
                </c:pt>
                <c:pt idx="2">
                  <c:v>Дівчата (П)</c:v>
                </c:pt>
                <c:pt idx="3">
                  <c:v>Хлопці (П)</c:v>
                </c:pt>
              </c:strCache>
            </c:strRef>
          </c:cat>
          <c:val>
            <c:numRef>
              <c:f>Пандемія!$B$64:$E$64</c:f>
              <c:numCache>
                <c:formatCode>0.00%</c:formatCode>
                <c:ptCount val="4"/>
                <c:pt idx="0">
                  <c:v>0.2296</c:v>
                </c:pt>
                <c:pt idx="1">
                  <c:v>0.1246</c:v>
                </c:pt>
                <c:pt idx="2">
                  <c:v>0.4</c:v>
                </c:pt>
                <c:pt idx="3">
                  <c:v>0.20930000000000001</c:v>
                </c:pt>
              </c:numCache>
            </c:numRef>
          </c:val>
        </c:ser>
        <c:ser>
          <c:idx val="1"/>
          <c:order val="1"/>
          <c:tx>
            <c:strRef>
              <c:f>Пандемія!$A$65</c:f>
              <c:strCache>
                <c:ptCount val="1"/>
                <c:pt idx="0">
                  <c:v>Переж.пандемії (осінь 2020)</c:v>
                </c:pt>
              </c:strCache>
            </c:strRef>
          </c:tx>
          <c:invertIfNegative val="0"/>
          <c:cat>
            <c:strRef>
              <c:f>Пандемія!$B$63:$E$63</c:f>
              <c:strCache>
                <c:ptCount val="4"/>
                <c:pt idx="0">
                  <c:v>Дівчата (У)</c:v>
                </c:pt>
                <c:pt idx="1">
                  <c:v>Хлопці (У)</c:v>
                </c:pt>
                <c:pt idx="2">
                  <c:v>Дівчата (П)</c:v>
                </c:pt>
                <c:pt idx="3">
                  <c:v>Хлопці (П)</c:v>
                </c:pt>
              </c:strCache>
            </c:strRef>
          </c:cat>
          <c:val>
            <c:numRef>
              <c:f>Пандемія!$B$65:$E$65</c:f>
              <c:numCache>
                <c:formatCode>0.00%</c:formatCode>
                <c:ptCount val="4"/>
                <c:pt idx="0">
                  <c:v>0.13589999999999999</c:v>
                </c:pt>
                <c:pt idx="1">
                  <c:v>7.6200000000000004E-2</c:v>
                </c:pt>
                <c:pt idx="2">
                  <c:v>0.33850000000000002</c:v>
                </c:pt>
                <c:pt idx="3">
                  <c:v>0.26450000000000001</c:v>
                </c:pt>
              </c:numCache>
            </c:numRef>
          </c:val>
        </c:ser>
        <c:ser>
          <c:idx val="2"/>
          <c:order val="2"/>
          <c:tx>
            <c:strRef>
              <c:f>Пандемія!$A$66</c:f>
              <c:strCache>
                <c:ptCount val="1"/>
                <c:pt idx="0">
                  <c:v>Адаптація (весна 2020)</c:v>
                </c:pt>
              </c:strCache>
            </c:strRef>
          </c:tx>
          <c:invertIfNegative val="0"/>
          <c:cat>
            <c:strRef>
              <c:f>Пандемія!$B$63:$E$63</c:f>
              <c:strCache>
                <c:ptCount val="4"/>
                <c:pt idx="0">
                  <c:v>Дівчата (У)</c:v>
                </c:pt>
                <c:pt idx="1">
                  <c:v>Хлопці (У)</c:v>
                </c:pt>
                <c:pt idx="2">
                  <c:v>Дівчата (П)</c:v>
                </c:pt>
                <c:pt idx="3">
                  <c:v>Хлопці (П)</c:v>
                </c:pt>
              </c:strCache>
            </c:strRef>
          </c:cat>
          <c:val>
            <c:numRef>
              <c:f>Пандемія!$B$66:$E$66</c:f>
              <c:numCache>
                <c:formatCode>0.00%</c:formatCode>
                <c:ptCount val="4"/>
                <c:pt idx="0">
                  <c:v>0.6532</c:v>
                </c:pt>
                <c:pt idx="1">
                  <c:v>0.55100000000000005</c:v>
                </c:pt>
                <c:pt idx="2">
                  <c:v>0.59009999999999996</c:v>
                </c:pt>
                <c:pt idx="3">
                  <c:v>0.6956</c:v>
                </c:pt>
              </c:numCache>
            </c:numRef>
          </c:val>
        </c:ser>
        <c:ser>
          <c:idx val="3"/>
          <c:order val="3"/>
          <c:tx>
            <c:strRef>
              <c:f>Пандемія!$A$67</c:f>
              <c:strCache>
                <c:ptCount val="1"/>
                <c:pt idx="0">
                  <c:v>Адаптація (осінь 2020)</c:v>
                </c:pt>
              </c:strCache>
            </c:strRef>
          </c:tx>
          <c:invertIfNegative val="0"/>
          <c:cat>
            <c:strRef>
              <c:f>Пандемія!$B$63:$E$63</c:f>
              <c:strCache>
                <c:ptCount val="4"/>
                <c:pt idx="0">
                  <c:v>Дівчата (У)</c:v>
                </c:pt>
                <c:pt idx="1">
                  <c:v>Хлопці (У)</c:v>
                </c:pt>
                <c:pt idx="2">
                  <c:v>Дівчата (П)</c:v>
                </c:pt>
                <c:pt idx="3">
                  <c:v>Хлопці (П)</c:v>
                </c:pt>
              </c:strCache>
            </c:strRef>
          </c:cat>
          <c:val>
            <c:numRef>
              <c:f>Пандемія!$B$67:$E$67</c:f>
              <c:numCache>
                <c:formatCode>0.00%</c:formatCode>
                <c:ptCount val="4"/>
                <c:pt idx="0">
                  <c:v>0.628</c:v>
                </c:pt>
                <c:pt idx="1">
                  <c:v>0.54790000000000005</c:v>
                </c:pt>
                <c:pt idx="2">
                  <c:v>0.53129999999999999</c:v>
                </c:pt>
                <c:pt idx="3">
                  <c:v>0.57720000000000005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266560"/>
        <c:axId val="134775552"/>
        <c:axId val="0"/>
      </c:bar3DChart>
      <c:catAx>
        <c:axId val="125266560"/>
        <c:scaling>
          <c:orientation val="minMax"/>
        </c:scaling>
        <c:delete val="0"/>
        <c:axPos val="b"/>
        <c:majorTickMark val="out"/>
        <c:minorTickMark val="none"/>
        <c:tickLblPos val="nextTo"/>
        <c:crossAx val="134775552"/>
        <c:crosses val="autoZero"/>
        <c:auto val="1"/>
        <c:lblAlgn val="ctr"/>
        <c:lblOffset val="100"/>
        <c:noMultiLvlLbl val="0"/>
      </c:catAx>
      <c:valAx>
        <c:axId val="13477555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252665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Аркуш2!$B$2</c:f>
              <c:strCache>
                <c:ptCount val="1"/>
                <c:pt idx="0">
                  <c:v>Село</c:v>
                </c:pt>
              </c:strCache>
            </c:strRef>
          </c:tx>
          <c:invertIfNegative val="0"/>
          <c:cat>
            <c:strRef>
              <c:f>Аркуш2!$A$3:$A$8</c:f>
              <c:strCache>
                <c:ptCount val="6"/>
                <c:pt idx="0">
                  <c:v>Приз. уроків</c:v>
                </c:pt>
                <c:pt idx="1">
                  <c:v>Уроки онлайн</c:v>
                </c:pt>
                <c:pt idx="2">
                  <c:v>Обмеження зустрічей</c:v>
                </c:pt>
                <c:pt idx="3">
                  <c:v>Зустрічі онлайн</c:v>
                </c:pt>
                <c:pt idx="4">
                  <c:v>Обмеження виходу</c:v>
                </c:pt>
                <c:pt idx="5">
                  <c:v>Обмеження покупок</c:v>
                </c:pt>
              </c:strCache>
            </c:strRef>
          </c:cat>
          <c:val>
            <c:numRef>
              <c:f>Аркуш2!$B$3:$B$8</c:f>
              <c:numCache>
                <c:formatCode>0.00%</c:formatCode>
                <c:ptCount val="6"/>
                <c:pt idx="0">
                  <c:v>0.14749999999999999</c:v>
                </c:pt>
                <c:pt idx="1">
                  <c:v>0.37440000000000001</c:v>
                </c:pt>
                <c:pt idx="2">
                  <c:v>0.51319999999999999</c:v>
                </c:pt>
                <c:pt idx="3">
                  <c:v>0.41849999999999998</c:v>
                </c:pt>
                <c:pt idx="4">
                  <c:v>0.54630000000000001</c:v>
                </c:pt>
                <c:pt idx="5">
                  <c:v>0.4471</c:v>
                </c:pt>
              </c:numCache>
            </c:numRef>
          </c:val>
        </c:ser>
        <c:ser>
          <c:idx val="1"/>
          <c:order val="1"/>
          <c:tx>
            <c:strRef>
              <c:f>Аркуш2!$C$2</c:f>
              <c:strCache>
                <c:ptCount val="1"/>
                <c:pt idx="0">
                  <c:v> Дрогобич</c:v>
                </c:pt>
              </c:strCache>
            </c:strRef>
          </c:tx>
          <c:invertIfNegative val="0"/>
          <c:cat>
            <c:strRef>
              <c:f>Аркуш2!$A$3:$A$8</c:f>
              <c:strCache>
                <c:ptCount val="6"/>
                <c:pt idx="0">
                  <c:v>Приз. уроків</c:v>
                </c:pt>
                <c:pt idx="1">
                  <c:v>Уроки онлайн</c:v>
                </c:pt>
                <c:pt idx="2">
                  <c:v>Обмеження зустрічей</c:v>
                </c:pt>
                <c:pt idx="3">
                  <c:v>Зустрічі онлайн</c:v>
                </c:pt>
                <c:pt idx="4">
                  <c:v>Обмеження виходу</c:v>
                </c:pt>
                <c:pt idx="5">
                  <c:v>Обмеження покупок</c:v>
                </c:pt>
              </c:strCache>
            </c:strRef>
          </c:cat>
          <c:val>
            <c:numRef>
              <c:f>Аркуш2!$C$3:$C$8</c:f>
              <c:numCache>
                <c:formatCode>0.00%</c:formatCode>
                <c:ptCount val="6"/>
                <c:pt idx="0">
                  <c:v>0.15629999999999999</c:v>
                </c:pt>
                <c:pt idx="1">
                  <c:v>0.32469999999999999</c:v>
                </c:pt>
                <c:pt idx="2">
                  <c:v>0.54310000000000003</c:v>
                </c:pt>
                <c:pt idx="3">
                  <c:v>0.4088</c:v>
                </c:pt>
                <c:pt idx="4">
                  <c:v>0.56910000000000005</c:v>
                </c:pt>
                <c:pt idx="5">
                  <c:v>0.50700000000000001</c:v>
                </c:pt>
              </c:numCache>
            </c:numRef>
          </c:val>
        </c:ser>
        <c:ser>
          <c:idx val="2"/>
          <c:order val="2"/>
          <c:tx>
            <c:strRef>
              <c:f>Аркуш2!$D$2</c:f>
              <c:strCache>
                <c:ptCount val="1"/>
                <c:pt idx="0">
                  <c:v>Львів</c:v>
                </c:pt>
              </c:strCache>
            </c:strRef>
          </c:tx>
          <c:invertIfNegative val="0"/>
          <c:cat>
            <c:strRef>
              <c:f>Аркуш2!$A$3:$A$8</c:f>
              <c:strCache>
                <c:ptCount val="6"/>
                <c:pt idx="0">
                  <c:v>Приз. уроків</c:v>
                </c:pt>
                <c:pt idx="1">
                  <c:v>Уроки онлайн</c:v>
                </c:pt>
                <c:pt idx="2">
                  <c:v>Обмеження зустрічей</c:v>
                </c:pt>
                <c:pt idx="3">
                  <c:v>Зустрічі онлайн</c:v>
                </c:pt>
                <c:pt idx="4">
                  <c:v>Обмеження виходу</c:v>
                </c:pt>
                <c:pt idx="5">
                  <c:v>Обмеження покупок</c:v>
                </c:pt>
              </c:strCache>
            </c:strRef>
          </c:cat>
          <c:val>
            <c:numRef>
              <c:f>Аркуш2!$D$3:$D$8</c:f>
              <c:numCache>
                <c:formatCode>0.00%</c:formatCode>
                <c:ptCount val="6"/>
                <c:pt idx="0">
                  <c:v>0.153</c:v>
                </c:pt>
                <c:pt idx="1">
                  <c:v>0.25800000000000001</c:v>
                </c:pt>
                <c:pt idx="2">
                  <c:v>0.5484</c:v>
                </c:pt>
                <c:pt idx="3">
                  <c:v>0.43309999999999998</c:v>
                </c:pt>
                <c:pt idx="4">
                  <c:v>0.5696</c:v>
                </c:pt>
                <c:pt idx="5">
                  <c:v>0.53920000000000001</c:v>
                </c:pt>
              </c:numCache>
            </c:numRef>
          </c:val>
        </c:ser>
        <c:ser>
          <c:idx val="3"/>
          <c:order val="3"/>
          <c:tx>
            <c:strRef>
              <c:f>Аркуш2!$E$2</c:f>
              <c:strCache>
                <c:ptCount val="1"/>
                <c:pt idx="0">
                  <c:v>Варшава</c:v>
                </c:pt>
              </c:strCache>
            </c:strRef>
          </c:tx>
          <c:invertIfNegative val="0"/>
          <c:cat>
            <c:strRef>
              <c:f>Аркуш2!$A$3:$A$8</c:f>
              <c:strCache>
                <c:ptCount val="6"/>
                <c:pt idx="0">
                  <c:v>Приз. уроків</c:v>
                </c:pt>
                <c:pt idx="1">
                  <c:v>Уроки онлайн</c:v>
                </c:pt>
                <c:pt idx="2">
                  <c:v>Обмеження зустрічей</c:v>
                </c:pt>
                <c:pt idx="3">
                  <c:v>Зустрічі онлайн</c:v>
                </c:pt>
                <c:pt idx="4">
                  <c:v>Обмеження виходу</c:v>
                </c:pt>
                <c:pt idx="5">
                  <c:v>Обмеження покупок</c:v>
                </c:pt>
              </c:strCache>
            </c:strRef>
          </c:cat>
          <c:val>
            <c:numRef>
              <c:f>Аркуш2!$E$3:$E$8</c:f>
              <c:numCache>
                <c:formatCode>0.00%</c:formatCode>
                <c:ptCount val="6"/>
                <c:pt idx="0">
                  <c:v>0.24079999999999999</c:v>
                </c:pt>
                <c:pt idx="1">
                  <c:v>0.28539999999999999</c:v>
                </c:pt>
                <c:pt idx="2">
                  <c:v>0.72170000000000001</c:v>
                </c:pt>
                <c:pt idx="3">
                  <c:v>0.45379999999999998</c:v>
                </c:pt>
                <c:pt idx="4">
                  <c:v>0.79749999999999999</c:v>
                </c:pt>
                <c:pt idx="5">
                  <c:v>0.5907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339328"/>
        <c:axId val="144341632"/>
        <c:axId val="0"/>
      </c:bar3DChart>
      <c:catAx>
        <c:axId val="144339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44341632"/>
        <c:crosses val="autoZero"/>
        <c:auto val="1"/>
        <c:lblAlgn val="ctr"/>
        <c:lblOffset val="100"/>
        <c:noMultiLvlLbl val="0"/>
      </c:catAx>
      <c:valAx>
        <c:axId val="14434163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443393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Аркуш2!$B$20</c:f>
              <c:strCache>
                <c:ptCount val="1"/>
                <c:pt idx="0">
                  <c:v>Село</c:v>
                </c:pt>
              </c:strCache>
            </c:strRef>
          </c:tx>
          <c:invertIfNegative val="0"/>
          <c:cat>
            <c:strRef>
              <c:f>Аркуш2!$A$21:$A$25</c:f>
              <c:strCache>
                <c:ptCount val="5"/>
                <c:pt idx="0">
                  <c:v>Час вдома</c:v>
                </c:pt>
                <c:pt idx="1">
                  <c:v>Контакти з домашніми</c:v>
                </c:pt>
                <c:pt idx="2">
                  <c:v>Закриття кіно-, спорт.заходів</c:v>
                </c:pt>
                <c:pt idx="3">
                  <c:v>Розвиток інтересів онлайн</c:v>
                </c:pt>
                <c:pt idx="4">
                  <c:v>Закриття кафе</c:v>
                </c:pt>
              </c:strCache>
            </c:strRef>
          </c:cat>
          <c:val>
            <c:numRef>
              <c:f>Аркуш2!$B$21:$B$25</c:f>
              <c:numCache>
                <c:formatCode>0.00%</c:formatCode>
                <c:ptCount val="5"/>
                <c:pt idx="0">
                  <c:v>0.3503</c:v>
                </c:pt>
                <c:pt idx="1">
                  <c:v>0.17620000000000002</c:v>
                </c:pt>
                <c:pt idx="2">
                  <c:v>0.4405</c:v>
                </c:pt>
                <c:pt idx="3">
                  <c:v>0.21149999999999999</c:v>
                </c:pt>
                <c:pt idx="4">
                  <c:v>0.43390000000000001</c:v>
                </c:pt>
              </c:numCache>
            </c:numRef>
          </c:val>
        </c:ser>
        <c:ser>
          <c:idx val="1"/>
          <c:order val="1"/>
          <c:tx>
            <c:strRef>
              <c:f>Аркуш2!$C$20</c:f>
              <c:strCache>
                <c:ptCount val="1"/>
                <c:pt idx="0">
                  <c:v> Дрогобич</c:v>
                </c:pt>
              </c:strCache>
            </c:strRef>
          </c:tx>
          <c:invertIfNegative val="0"/>
          <c:cat>
            <c:strRef>
              <c:f>Аркуш2!$A$21:$A$25</c:f>
              <c:strCache>
                <c:ptCount val="5"/>
                <c:pt idx="0">
                  <c:v>Час вдома</c:v>
                </c:pt>
                <c:pt idx="1">
                  <c:v>Контакти з домашніми</c:v>
                </c:pt>
                <c:pt idx="2">
                  <c:v>Закриття кіно-, спорт.заходів</c:v>
                </c:pt>
                <c:pt idx="3">
                  <c:v>Розвиток інтересів онлайн</c:v>
                </c:pt>
                <c:pt idx="4">
                  <c:v>Закриття кафе</c:v>
                </c:pt>
              </c:strCache>
            </c:strRef>
          </c:cat>
          <c:val>
            <c:numRef>
              <c:f>Аркуш2!$C$21:$C$25</c:f>
              <c:numCache>
                <c:formatCode>0.00%</c:formatCode>
                <c:ptCount val="5"/>
                <c:pt idx="0">
                  <c:v>0.34870000000000001</c:v>
                </c:pt>
                <c:pt idx="1">
                  <c:v>0.18229999999999999</c:v>
                </c:pt>
                <c:pt idx="2">
                  <c:v>0.57720000000000005</c:v>
                </c:pt>
                <c:pt idx="3">
                  <c:v>0.2064</c:v>
                </c:pt>
                <c:pt idx="4">
                  <c:v>0.52910000000000001</c:v>
                </c:pt>
              </c:numCache>
            </c:numRef>
          </c:val>
        </c:ser>
        <c:ser>
          <c:idx val="2"/>
          <c:order val="2"/>
          <c:tx>
            <c:strRef>
              <c:f>Аркуш2!$D$20</c:f>
              <c:strCache>
                <c:ptCount val="1"/>
                <c:pt idx="0">
                  <c:v>Львів</c:v>
                </c:pt>
              </c:strCache>
            </c:strRef>
          </c:tx>
          <c:invertIfNegative val="0"/>
          <c:cat>
            <c:strRef>
              <c:f>Аркуш2!$A$21:$A$25</c:f>
              <c:strCache>
                <c:ptCount val="5"/>
                <c:pt idx="0">
                  <c:v>Час вдома</c:v>
                </c:pt>
                <c:pt idx="1">
                  <c:v>Контакти з домашніми</c:v>
                </c:pt>
                <c:pt idx="2">
                  <c:v>Закриття кіно-, спорт.заходів</c:v>
                </c:pt>
                <c:pt idx="3">
                  <c:v>Розвиток інтересів онлайн</c:v>
                </c:pt>
                <c:pt idx="4">
                  <c:v>Закриття кафе</c:v>
                </c:pt>
              </c:strCache>
            </c:strRef>
          </c:cat>
          <c:val>
            <c:numRef>
              <c:f>Аркуш2!$D$21:$D$25</c:f>
              <c:numCache>
                <c:formatCode>0.00%</c:formatCode>
                <c:ptCount val="5"/>
                <c:pt idx="0">
                  <c:v>0.36499999999999999</c:v>
                </c:pt>
                <c:pt idx="1">
                  <c:v>0.19259999999999999</c:v>
                </c:pt>
                <c:pt idx="2">
                  <c:v>0.56679999999999997</c:v>
                </c:pt>
                <c:pt idx="3">
                  <c:v>0.247</c:v>
                </c:pt>
                <c:pt idx="4">
                  <c:v>0.48210000000000003</c:v>
                </c:pt>
              </c:numCache>
            </c:numRef>
          </c:val>
        </c:ser>
        <c:ser>
          <c:idx val="3"/>
          <c:order val="3"/>
          <c:tx>
            <c:strRef>
              <c:f>Аркуш2!$E$20</c:f>
              <c:strCache>
                <c:ptCount val="1"/>
                <c:pt idx="0">
                  <c:v>Варшава</c:v>
                </c:pt>
              </c:strCache>
            </c:strRef>
          </c:tx>
          <c:invertIfNegative val="0"/>
          <c:cat>
            <c:strRef>
              <c:f>Аркуш2!$A$21:$A$25</c:f>
              <c:strCache>
                <c:ptCount val="5"/>
                <c:pt idx="0">
                  <c:v>Час вдома</c:v>
                </c:pt>
                <c:pt idx="1">
                  <c:v>Контакти з домашніми</c:v>
                </c:pt>
                <c:pt idx="2">
                  <c:v>Закриття кіно-, спорт.заходів</c:v>
                </c:pt>
                <c:pt idx="3">
                  <c:v>Розвиток інтересів онлайн</c:v>
                </c:pt>
                <c:pt idx="4">
                  <c:v>Закриття кафе</c:v>
                </c:pt>
              </c:strCache>
            </c:strRef>
          </c:cat>
          <c:val>
            <c:numRef>
              <c:f>Аркуш2!$E$21:$E$25</c:f>
              <c:numCache>
                <c:formatCode>0.00%</c:formatCode>
                <c:ptCount val="5"/>
                <c:pt idx="0">
                  <c:v>0.38440000000000002</c:v>
                </c:pt>
                <c:pt idx="1">
                  <c:v>0.2145</c:v>
                </c:pt>
                <c:pt idx="2">
                  <c:v>0.61250000000000004</c:v>
                </c:pt>
                <c:pt idx="3" formatCode="0%">
                  <c:v>0.3</c:v>
                </c:pt>
                <c:pt idx="4">
                  <c:v>0.61370000000000002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7402880"/>
        <c:axId val="247404416"/>
        <c:axId val="0"/>
      </c:bar3DChart>
      <c:catAx>
        <c:axId val="247402880"/>
        <c:scaling>
          <c:orientation val="minMax"/>
        </c:scaling>
        <c:delete val="0"/>
        <c:axPos val="b"/>
        <c:majorTickMark val="out"/>
        <c:minorTickMark val="none"/>
        <c:tickLblPos val="nextTo"/>
        <c:crossAx val="247404416"/>
        <c:crosses val="autoZero"/>
        <c:auto val="1"/>
        <c:lblAlgn val="ctr"/>
        <c:lblOffset val="100"/>
        <c:noMultiLvlLbl val="0"/>
      </c:catAx>
      <c:valAx>
        <c:axId val="2474044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47402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Ліки!$B$129</c:f>
              <c:strCache>
                <c:ptCount val="1"/>
                <c:pt idx="0">
                  <c:v>1-2 рази</c:v>
                </c:pt>
              </c:strCache>
            </c:strRef>
          </c:tx>
          <c:invertIfNegative val="0"/>
          <c:cat>
            <c:strRef>
              <c:f>Ліки!$A$130:$A$134</c:f>
              <c:strCache>
                <c:ptCount val="5"/>
                <c:pt idx="0">
                  <c:v>Біль у животі (П)</c:v>
                </c:pt>
                <c:pt idx="1">
                  <c:v>Біль у животі (У)</c:v>
                </c:pt>
                <c:pt idx="3">
                  <c:v>Головний біль (П)</c:v>
                </c:pt>
                <c:pt idx="4">
                  <c:v>Головний біль (У)</c:v>
                </c:pt>
              </c:strCache>
            </c:strRef>
          </c:cat>
          <c:val>
            <c:numRef>
              <c:f>Ліки!$B$130:$B$134</c:f>
              <c:numCache>
                <c:formatCode>0.00%</c:formatCode>
                <c:ptCount val="5"/>
                <c:pt idx="0">
                  <c:v>0.18582887700534759</c:v>
                </c:pt>
                <c:pt idx="1">
                  <c:v>0.32139352306182528</c:v>
                </c:pt>
                <c:pt idx="3">
                  <c:v>0.23262032085561496</c:v>
                </c:pt>
                <c:pt idx="4">
                  <c:v>0.34200196270853778</c:v>
                </c:pt>
              </c:numCache>
            </c:numRef>
          </c:val>
        </c:ser>
        <c:ser>
          <c:idx val="1"/>
          <c:order val="1"/>
          <c:tx>
            <c:strRef>
              <c:f>Ліки!$C$129</c:f>
              <c:strCache>
                <c:ptCount val="1"/>
                <c:pt idx="0">
                  <c:v>Декілька разів</c:v>
                </c:pt>
              </c:strCache>
            </c:strRef>
          </c:tx>
          <c:invertIfNegative val="0"/>
          <c:cat>
            <c:strRef>
              <c:f>Ліки!$A$130:$A$134</c:f>
              <c:strCache>
                <c:ptCount val="5"/>
                <c:pt idx="0">
                  <c:v>Біль у животі (П)</c:v>
                </c:pt>
                <c:pt idx="1">
                  <c:v>Біль у животі (У)</c:v>
                </c:pt>
                <c:pt idx="3">
                  <c:v>Головний біль (П)</c:v>
                </c:pt>
                <c:pt idx="4">
                  <c:v>Головний біль (У)</c:v>
                </c:pt>
              </c:strCache>
            </c:strRef>
          </c:cat>
          <c:val>
            <c:numRef>
              <c:f>Ліки!$C$130:$C$134</c:f>
              <c:numCache>
                <c:formatCode>0.00%</c:formatCode>
                <c:ptCount val="5"/>
                <c:pt idx="0">
                  <c:v>0.11096256684491979</c:v>
                </c:pt>
                <c:pt idx="1">
                  <c:v>0.13199214916584887</c:v>
                </c:pt>
                <c:pt idx="3">
                  <c:v>0.14037433155080214</c:v>
                </c:pt>
                <c:pt idx="4">
                  <c:v>0.15407262021589793</c:v>
                </c:pt>
              </c:numCache>
            </c:numRef>
          </c:val>
        </c:ser>
        <c:ser>
          <c:idx val="2"/>
          <c:order val="2"/>
          <c:tx>
            <c:strRef>
              <c:f>Ліки!$D$129</c:f>
              <c:strCache>
                <c:ptCount val="1"/>
                <c:pt idx="0">
                  <c:v>Більше 10 разів</c:v>
                </c:pt>
              </c:strCache>
            </c:strRef>
          </c:tx>
          <c:invertIfNegative val="0"/>
          <c:cat>
            <c:strRef>
              <c:f>Ліки!$A$130:$A$134</c:f>
              <c:strCache>
                <c:ptCount val="5"/>
                <c:pt idx="0">
                  <c:v>Біль у животі (П)</c:v>
                </c:pt>
                <c:pt idx="1">
                  <c:v>Біль у животі (У)</c:v>
                </c:pt>
                <c:pt idx="3">
                  <c:v>Головний біль (П)</c:v>
                </c:pt>
                <c:pt idx="4">
                  <c:v>Головний біль (У)</c:v>
                </c:pt>
              </c:strCache>
            </c:strRef>
          </c:cat>
          <c:val>
            <c:numRef>
              <c:f>Ліки!$D$130:$D$134</c:f>
              <c:numCache>
                <c:formatCode>0.00%</c:formatCode>
                <c:ptCount val="5"/>
                <c:pt idx="0">
                  <c:v>4.6791443850267372E-2</c:v>
                </c:pt>
                <c:pt idx="1">
                  <c:v>3.5819430814524045E-2</c:v>
                </c:pt>
                <c:pt idx="3">
                  <c:v>5.8823529411764705E-2</c:v>
                </c:pt>
                <c:pt idx="4">
                  <c:v>3.23846908734053E-2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6745856"/>
        <c:axId val="256748928"/>
        <c:axId val="0"/>
      </c:bar3DChart>
      <c:catAx>
        <c:axId val="256745856"/>
        <c:scaling>
          <c:orientation val="minMax"/>
        </c:scaling>
        <c:delete val="0"/>
        <c:axPos val="b"/>
        <c:majorTickMark val="out"/>
        <c:minorTickMark val="none"/>
        <c:tickLblPos val="nextTo"/>
        <c:crossAx val="256748928"/>
        <c:crosses val="autoZero"/>
        <c:auto val="1"/>
        <c:lblAlgn val="ctr"/>
        <c:lblOffset val="100"/>
        <c:noMultiLvlLbl val="0"/>
      </c:catAx>
      <c:valAx>
        <c:axId val="2567489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567458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Ліки!$B$85</c:f>
              <c:strCache>
                <c:ptCount val="1"/>
                <c:pt idx="0">
                  <c:v>1-2 рази</c:v>
                </c:pt>
              </c:strCache>
            </c:strRef>
          </c:tx>
          <c:invertIfNegative val="0"/>
          <c:cat>
            <c:strRef>
              <c:f>Ліки!$A$86:$A$96</c:f>
              <c:strCache>
                <c:ptCount val="11"/>
                <c:pt idx="0">
                  <c:v>Брак енергії (П)</c:v>
                </c:pt>
                <c:pt idx="1">
                  <c:v>Брак енергії (У)</c:v>
                </c:pt>
                <c:pt idx="3">
                  <c:v>Пригнічення (П)</c:v>
                </c:pt>
                <c:pt idx="4">
                  <c:v>Пригнічення (У)</c:v>
                </c:pt>
                <c:pt idx="6">
                  <c:v>Знервованість (П)</c:v>
                </c:pt>
                <c:pt idx="7">
                  <c:v>Знервованість (У)</c:v>
                </c:pt>
                <c:pt idx="9">
                  <c:v>Проблеми зі сном (П)</c:v>
                </c:pt>
                <c:pt idx="10">
                  <c:v>Проблеми зі сном (У)</c:v>
                </c:pt>
              </c:strCache>
            </c:strRef>
          </c:cat>
          <c:val>
            <c:numRef>
              <c:f>Ліки!$B$86:$B$96</c:f>
              <c:numCache>
                <c:formatCode>0.00%</c:formatCode>
                <c:ptCount val="11"/>
                <c:pt idx="0">
                  <c:v>3.7634408602150539E-2</c:v>
                </c:pt>
                <c:pt idx="1">
                  <c:v>7.2620215897939155E-2</c:v>
                </c:pt>
                <c:pt idx="3">
                  <c:v>2.2696929238985315E-2</c:v>
                </c:pt>
                <c:pt idx="4">
                  <c:v>7.2620215897939155E-2</c:v>
                </c:pt>
                <c:pt idx="6">
                  <c:v>3.0831099195710455E-2</c:v>
                </c:pt>
                <c:pt idx="7">
                  <c:v>9.2247301275760543E-2</c:v>
                </c:pt>
                <c:pt idx="9">
                  <c:v>4.2895442359249331E-2</c:v>
                </c:pt>
                <c:pt idx="10">
                  <c:v>6.4278704612365067E-2</c:v>
                </c:pt>
              </c:numCache>
            </c:numRef>
          </c:val>
        </c:ser>
        <c:ser>
          <c:idx val="1"/>
          <c:order val="1"/>
          <c:tx>
            <c:strRef>
              <c:f>Ліки!$C$85</c:f>
              <c:strCache>
                <c:ptCount val="1"/>
                <c:pt idx="0">
                  <c:v>Декілька разів</c:v>
                </c:pt>
              </c:strCache>
            </c:strRef>
          </c:tx>
          <c:invertIfNegative val="0"/>
          <c:cat>
            <c:strRef>
              <c:f>Ліки!$A$86:$A$96</c:f>
              <c:strCache>
                <c:ptCount val="11"/>
                <c:pt idx="0">
                  <c:v>Брак енергії (П)</c:v>
                </c:pt>
                <c:pt idx="1">
                  <c:v>Брак енергії (У)</c:v>
                </c:pt>
                <c:pt idx="3">
                  <c:v>Пригнічення (П)</c:v>
                </c:pt>
                <c:pt idx="4">
                  <c:v>Пригнічення (У)</c:v>
                </c:pt>
                <c:pt idx="6">
                  <c:v>Знервованість (П)</c:v>
                </c:pt>
                <c:pt idx="7">
                  <c:v>Знервованість (У)</c:v>
                </c:pt>
                <c:pt idx="9">
                  <c:v>Проблеми зі сном (П)</c:v>
                </c:pt>
                <c:pt idx="10">
                  <c:v>Проблеми зі сном (У)</c:v>
                </c:pt>
              </c:strCache>
            </c:strRef>
          </c:cat>
          <c:val>
            <c:numRef>
              <c:f>Ліки!$C$86:$C$96</c:f>
              <c:numCache>
                <c:formatCode>0.00%</c:formatCode>
                <c:ptCount val="11"/>
                <c:pt idx="0">
                  <c:v>1.6129032258064516E-2</c:v>
                </c:pt>
                <c:pt idx="1">
                  <c:v>4.0726202158979395E-2</c:v>
                </c:pt>
                <c:pt idx="3">
                  <c:v>1.335113484646195E-2</c:v>
                </c:pt>
                <c:pt idx="4">
                  <c:v>4.0726202158979395E-2</c:v>
                </c:pt>
                <c:pt idx="6">
                  <c:v>3.8873994638069703E-2</c:v>
                </c:pt>
                <c:pt idx="7">
                  <c:v>6.0843964671246323E-2</c:v>
                </c:pt>
                <c:pt idx="9">
                  <c:v>2.4128686327077747E-2</c:v>
                </c:pt>
                <c:pt idx="10">
                  <c:v>3.7782139352306184E-2</c:v>
                </c:pt>
              </c:numCache>
            </c:numRef>
          </c:val>
        </c:ser>
        <c:ser>
          <c:idx val="2"/>
          <c:order val="2"/>
          <c:tx>
            <c:strRef>
              <c:f>Ліки!$D$85</c:f>
              <c:strCache>
                <c:ptCount val="1"/>
                <c:pt idx="0">
                  <c:v>Більше 10 разів</c:v>
                </c:pt>
              </c:strCache>
            </c:strRef>
          </c:tx>
          <c:invertIfNegative val="0"/>
          <c:cat>
            <c:strRef>
              <c:f>Ліки!$A$86:$A$96</c:f>
              <c:strCache>
                <c:ptCount val="11"/>
                <c:pt idx="0">
                  <c:v>Брак енергії (П)</c:v>
                </c:pt>
                <c:pt idx="1">
                  <c:v>Брак енергії (У)</c:v>
                </c:pt>
                <c:pt idx="3">
                  <c:v>Пригнічення (П)</c:v>
                </c:pt>
                <c:pt idx="4">
                  <c:v>Пригнічення (У)</c:v>
                </c:pt>
                <c:pt idx="6">
                  <c:v>Знервованість (П)</c:v>
                </c:pt>
                <c:pt idx="7">
                  <c:v>Знервованість (У)</c:v>
                </c:pt>
                <c:pt idx="9">
                  <c:v>Проблеми зі сном (П)</c:v>
                </c:pt>
                <c:pt idx="10">
                  <c:v>Проблеми зі сном (У)</c:v>
                </c:pt>
              </c:strCache>
            </c:strRef>
          </c:cat>
          <c:val>
            <c:numRef>
              <c:f>Ліки!$D$86:$D$96</c:f>
              <c:numCache>
                <c:formatCode>0.00%</c:formatCode>
                <c:ptCount val="11"/>
                <c:pt idx="0">
                  <c:v>2.9569892473118278E-2</c:v>
                </c:pt>
                <c:pt idx="1">
                  <c:v>2.747791952894995E-2</c:v>
                </c:pt>
                <c:pt idx="3">
                  <c:v>2.8037383177570097E-2</c:v>
                </c:pt>
                <c:pt idx="4">
                  <c:v>2.9440628066732089E-2</c:v>
                </c:pt>
                <c:pt idx="6">
                  <c:v>3.0831099195710455E-2</c:v>
                </c:pt>
                <c:pt idx="7">
                  <c:v>3.0912659470068694E-2</c:v>
                </c:pt>
                <c:pt idx="9">
                  <c:v>3.6193029490616618E-2</c:v>
                </c:pt>
                <c:pt idx="10">
                  <c:v>2.1589793915603533E-2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9051136"/>
        <c:axId val="349188096"/>
        <c:axId val="0"/>
      </c:bar3DChart>
      <c:catAx>
        <c:axId val="349051136"/>
        <c:scaling>
          <c:orientation val="minMax"/>
        </c:scaling>
        <c:delete val="0"/>
        <c:axPos val="b"/>
        <c:majorTickMark val="out"/>
        <c:minorTickMark val="none"/>
        <c:tickLblPos val="nextTo"/>
        <c:crossAx val="349188096"/>
        <c:crosses val="autoZero"/>
        <c:auto val="1"/>
        <c:lblAlgn val="ctr"/>
        <c:lblOffset val="100"/>
        <c:noMultiLvlLbl val="0"/>
      </c:catAx>
      <c:valAx>
        <c:axId val="34918809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490511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'Вільний час'!$B$236</c:f>
              <c:strCache>
                <c:ptCount val="1"/>
                <c:pt idx="0">
                  <c:v>0 год.</c:v>
                </c:pt>
              </c:strCache>
            </c:strRef>
          </c:tx>
          <c:invertIfNegative val="0"/>
          <c:cat>
            <c:strRef>
              <c:f>'Вільний час'!$A$237:$A$247</c:f>
              <c:strCache>
                <c:ptCount val="11"/>
                <c:pt idx="0">
                  <c:v>(П)</c:v>
                </c:pt>
                <c:pt idx="1">
                  <c:v>Домашні завдання (У)</c:v>
                </c:pt>
                <c:pt idx="3">
                  <c:v>(П)</c:v>
                </c:pt>
                <c:pt idx="4">
                  <c:v>Онлайн навчання (У)</c:v>
                </c:pt>
                <c:pt idx="6">
                  <c:v>(П)</c:v>
                </c:pt>
                <c:pt idx="7">
                  <c:v>Інтернет (У)</c:v>
                </c:pt>
                <c:pt idx="9">
                  <c:v>(П)</c:v>
                </c:pt>
                <c:pt idx="10">
                  <c:v>Комп.ігри (У)</c:v>
                </c:pt>
              </c:strCache>
            </c:strRef>
          </c:cat>
          <c:val>
            <c:numRef>
              <c:f>'Вільний час'!$B$237:$B$247</c:f>
              <c:numCache>
                <c:formatCode>0.00%</c:formatCode>
                <c:ptCount val="11"/>
                <c:pt idx="0">
                  <c:v>3.8873994638069703E-2</c:v>
                </c:pt>
                <c:pt idx="1">
                  <c:v>6.47693817468106E-2</c:v>
                </c:pt>
                <c:pt idx="3">
                  <c:v>1.2482662968099901E-2</c:v>
                </c:pt>
                <c:pt idx="4">
                  <c:v>0.41609421000981356</c:v>
                </c:pt>
                <c:pt idx="6">
                  <c:v>1.456953642384106E-2</c:v>
                </c:pt>
                <c:pt idx="7">
                  <c:v>9.8626104023552499E-2</c:v>
                </c:pt>
                <c:pt idx="9">
                  <c:v>0.32884097035040433</c:v>
                </c:pt>
                <c:pt idx="10">
                  <c:v>0.39057899901864573</c:v>
                </c:pt>
              </c:numCache>
            </c:numRef>
          </c:val>
        </c:ser>
        <c:ser>
          <c:idx val="1"/>
          <c:order val="1"/>
          <c:tx>
            <c:strRef>
              <c:f>'Вільний час'!$C$236</c:f>
              <c:strCache>
                <c:ptCount val="1"/>
                <c:pt idx="0">
                  <c:v>Менше 1 год.</c:v>
                </c:pt>
              </c:strCache>
            </c:strRef>
          </c:tx>
          <c:invertIfNegative val="0"/>
          <c:cat>
            <c:strRef>
              <c:f>'Вільний час'!$A$237:$A$247</c:f>
              <c:strCache>
                <c:ptCount val="11"/>
                <c:pt idx="0">
                  <c:v>(П)</c:v>
                </c:pt>
                <c:pt idx="1">
                  <c:v>Домашні завдання (У)</c:v>
                </c:pt>
                <c:pt idx="3">
                  <c:v>(П)</c:v>
                </c:pt>
                <c:pt idx="4">
                  <c:v>Онлайн навчання (У)</c:v>
                </c:pt>
                <c:pt idx="6">
                  <c:v>(П)</c:v>
                </c:pt>
                <c:pt idx="7">
                  <c:v>Інтернет (У)</c:v>
                </c:pt>
                <c:pt idx="9">
                  <c:v>(П)</c:v>
                </c:pt>
                <c:pt idx="10">
                  <c:v>Комп.ігри (У)</c:v>
                </c:pt>
              </c:strCache>
            </c:strRef>
          </c:cat>
          <c:val>
            <c:numRef>
              <c:f>'Вільний час'!$C$237:$C$247</c:f>
              <c:numCache>
                <c:formatCode>0.00%</c:formatCode>
                <c:ptCount val="11"/>
                <c:pt idx="0">
                  <c:v>0.28418230563002683</c:v>
                </c:pt>
                <c:pt idx="1">
                  <c:v>0.2360157016683023</c:v>
                </c:pt>
                <c:pt idx="3">
                  <c:v>8.3217753120665705E-3</c:v>
                </c:pt>
                <c:pt idx="4">
                  <c:v>0.29587831207065751</c:v>
                </c:pt>
                <c:pt idx="6">
                  <c:v>0.15761589403973511</c:v>
                </c:pt>
                <c:pt idx="7">
                  <c:v>0.20804710500490678</c:v>
                </c:pt>
                <c:pt idx="9">
                  <c:v>0.17654986522911054</c:v>
                </c:pt>
                <c:pt idx="10">
                  <c:v>0.23061825318940099</c:v>
                </c:pt>
              </c:numCache>
            </c:numRef>
          </c:val>
        </c:ser>
        <c:ser>
          <c:idx val="2"/>
          <c:order val="2"/>
          <c:tx>
            <c:strRef>
              <c:f>'Вільний час'!$D$236</c:f>
              <c:strCache>
                <c:ptCount val="1"/>
                <c:pt idx="0">
                  <c:v>1-2 год.</c:v>
                </c:pt>
              </c:strCache>
            </c:strRef>
          </c:tx>
          <c:invertIfNegative val="0"/>
          <c:cat>
            <c:strRef>
              <c:f>'Вільний час'!$A$237:$A$247</c:f>
              <c:strCache>
                <c:ptCount val="11"/>
                <c:pt idx="0">
                  <c:v>(П)</c:v>
                </c:pt>
                <c:pt idx="1">
                  <c:v>Домашні завдання (У)</c:v>
                </c:pt>
                <c:pt idx="3">
                  <c:v>(П)</c:v>
                </c:pt>
                <c:pt idx="4">
                  <c:v>Онлайн навчання (У)</c:v>
                </c:pt>
                <c:pt idx="6">
                  <c:v>(П)</c:v>
                </c:pt>
                <c:pt idx="7">
                  <c:v>Інтернет (У)</c:v>
                </c:pt>
                <c:pt idx="9">
                  <c:v>(П)</c:v>
                </c:pt>
                <c:pt idx="10">
                  <c:v>Комп.ігри (У)</c:v>
                </c:pt>
              </c:strCache>
            </c:strRef>
          </c:cat>
          <c:val>
            <c:numRef>
              <c:f>'Вільний час'!$D$237:$D$247</c:f>
              <c:numCache>
                <c:formatCode>0.00%</c:formatCode>
                <c:ptCount val="11"/>
                <c:pt idx="0">
                  <c:v>0.46782841823056304</c:v>
                </c:pt>
                <c:pt idx="1">
                  <c:v>0.39695780176643763</c:v>
                </c:pt>
                <c:pt idx="3">
                  <c:v>3.1900138696255201E-2</c:v>
                </c:pt>
                <c:pt idx="4">
                  <c:v>0.18547595682041218</c:v>
                </c:pt>
                <c:pt idx="6">
                  <c:v>0.29801324503311261</c:v>
                </c:pt>
                <c:pt idx="7">
                  <c:v>0.29882237487733071</c:v>
                </c:pt>
                <c:pt idx="9">
                  <c:v>0.23180592991913745</c:v>
                </c:pt>
                <c:pt idx="10">
                  <c:v>0.20706575073601571</c:v>
                </c:pt>
              </c:numCache>
            </c:numRef>
          </c:val>
        </c:ser>
        <c:ser>
          <c:idx val="3"/>
          <c:order val="3"/>
          <c:tx>
            <c:strRef>
              <c:f>'Вільний час'!$E$236</c:f>
              <c:strCache>
                <c:ptCount val="1"/>
                <c:pt idx="0">
                  <c:v>3 год. та більше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'Вільний час'!$A$237:$A$247</c:f>
              <c:strCache>
                <c:ptCount val="11"/>
                <c:pt idx="0">
                  <c:v>(П)</c:v>
                </c:pt>
                <c:pt idx="1">
                  <c:v>Домашні завдання (У)</c:v>
                </c:pt>
                <c:pt idx="3">
                  <c:v>(П)</c:v>
                </c:pt>
                <c:pt idx="4">
                  <c:v>Онлайн навчання (У)</c:v>
                </c:pt>
                <c:pt idx="6">
                  <c:v>(П)</c:v>
                </c:pt>
                <c:pt idx="7">
                  <c:v>Інтернет (У)</c:v>
                </c:pt>
                <c:pt idx="9">
                  <c:v>(П)</c:v>
                </c:pt>
                <c:pt idx="10">
                  <c:v>Комп.ігри (У)</c:v>
                </c:pt>
              </c:strCache>
            </c:strRef>
          </c:cat>
          <c:val>
            <c:numRef>
              <c:f>'Вільний час'!$E$237:$E$247</c:f>
              <c:numCache>
                <c:formatCode>0.00%</c:formatCode>
                <c:ptCount val="11"/>
                <c:pt idx="0">
                  <c:v>0.20911528150134048</c:v>
                </c:pt>
                <c:pt idx="1">
                  <c:v>0.30225711481844947</c:v>
                </c:pt>
                <c:pt idx="3">
                  <c:v>0.94729542302357839</c:v>
                </c:pt>
                <c:pt idx="4">
                  <c:v>0.10255152109911679</c:v>
                </c:pt>
                <c:pt idx="6">
                  <c:v>0.5298013245033113</c:v>
                </c:pt>
                <c:pt idx="7">
                  <c:v>0.39450441609421005</c:v>
                </c:pt>
                <c:pt idx="9">
                  <c:v>0.26280323450134768</c:v>
                </c:pt>
                <c:pt idx="10">
                  <c:v>0.1717369970559372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0068096"/>
        <c:axId val="370181632"/>
        <c:axId val="0"/>
      </c:bar3DChart>
      <c:catAx>
        <c:axId val="350068096"/>
        <c:scaling>
          <c:orientation val="minMax"/>
        </c:scaling>
        <c:delete val="0"/>
        <c:axPos val="l"/>
        <c:majorTickMark val="out"/>
        <c:minorTickMark val="none"/>
        <c:tickLblPos val="nextTo"/>
        <c:crossAx val="370181632"/>
        <c:crosses val="autoZero"/>
        <c:auto val="1"/>
        <c:lblAlgn val="ctr"/>
        <c:lblOffset val="100"/>
        <c:noMultiLvlLbl val="0"/>
      </c:catAx>
      <c:valAx>
        <c:axId val="370181632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3500680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'Вільний час'!$B$210</c:f>
              <c:strCache>
                <c:ptCount val="1"/>
                <c:pt idx="0">
                  <c:v>0 год.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'Вільний час'!$A$211:$A$218</c:f>
              <c:strCache>
                <c:ptCount val="8"/>
                <c:pt idx="0">
                  <c:v>(П)</c:v>
                </c:pt>
                <c:pt idx="1">
                  <c:v>Читання (У)</c:v>
                </c:pt>
                <c:pt idx="3">
                  <c:v>(П)</c:v>
                </c:pt>
                <c:pt idx="4">
                  <c:v>Прогулянки (У)</c:v>
                </c:pt>
                <c:pt idx="6">
                  <c:v>(П)</c:v>
                </c:pt>
                <c:pt idx="7">
                  <c:v>Хоббі (У)</c:v>
                </c:pt>
              </c:strCache>
            </c:strRef>
          </c:cat>
          <c:val>
            <c:numRef>
              <c:f>'Вільний час'!$B$211:$B$218</c:f>
              <c:numCache>
                <c:formatCode>0.00%</c:formatCode>
                <c:ptCount val="8"/>
                <c:pt idx="0">
                  <c:v>0.47222222222222221</c:v>
                </c:pt>
                <c:pt idx="1">
                  <c:v>0.40333660451422965</c:v>
                </c:pt>
                <c:pt idx="3">
                  <c:v>0.16026490066225166</c:v>
                </c:pt>
                <c:pt idx="4">
                  <c:v>0.12266928361138371</c:v>
                </c:pt>
                <c:pt idx="6">
                  <c:v>0.11512717536813924</c:v>
                </c:pt>
                <c:pt idx="7">
                  <c:v>0.10745829244357213</c:v>
                </c:pt>
              </c:numCache>
            </c:numRef>
          </c:val>
        </c:ser>
        <c:ser>
          <c:idx val="1"/>
          <c:order val="1"/>
          <c:tx>
            <c:strRef>
              <c:f>'Вільний час'!$C$210</c:f>
              <c:strCache>
                <c:ptCount val="1"/>
                <c:pt idx="0">
                  <c:v>Менше 1 год.</c:v>
                </c:pt>
              </c:strCache>
            </c:strRef>
          </c:tx>
          <c:invertIfNegative val="0"/>
          <c:cat>
            <c:strRef>
              <c:f>'Вільний час'!$A$211:$A$218</c:f>
              <c:strCache>
                <c:ptCount val="8"/>
                <c:pt idx="0">
                  <c:v>(П)</c:v>
                </c:pt>
                <c:pt idx="1">
                  <c:v>Читання (У)</c:v>
                </c:pt>
                <c:pt idx="3">
                  <c:v>(П)</c:v>
                </c:pt>
                <c:pt idx="4">
                  <c:v>Прогулянки (У)</c:v>
                </c:pt>
                <c:pt idx="6">
                  <c:v>(П)</c:v>
                </c:pt>
                <c:pt idx="7">
                  <c:v>Хоббі (У)</c:v>
                </c:pt>
              </c:strCache>
            </c:strRef>
          </c:cat>
          <c:val>
            <c:numRef>
              <c:f>'Вільний час'!$C$211:$C$218</c:f>
              <c:numCache>
                <c:formatCode>0.00%</c:formatCode>
                <c:ptCount val="8"/>
                <c:pt idx="0">
                  <c:v>0.27910052910052913</c:v>
                </c:pt>
                <c:pt idx="1">
                  <c:v>0.35672227674190382</c:v>
                </c:pt>
                <c:pt idx="3">
                  <c:v>0.32715231788079469</c:v>
                </c:pt>
                <c:pt idx="4">
                  <c:v>0.24190382728164866</c:v>
                </c:pt>
                <c:pt idx="6">
                  <c:v>0.21151271753681392</c:v>
                </c:pt>
                <c:pt idx="7">
                  <c:v>0.22620215897939155</c:v>
                </c:pt>
              </c:numCache>
            </c:numRef>
          </c:val>
        </c:ser>
        <c:ser>
          <c:idx val="2"/>
          <c:order val="2"/>
          <c:tx>
            <c:strRef>
              <c:f>'Вільний час'!$D$210</c:f>
              <c:strCache>
                <c:ptCount val="1"/>
                <c:pt idx="0">
                  <c:v>1-2 год.</c:v>
                </c:pt>
              </c:strCache>
            </c:strRef>
          </c:tx>
          <c:invertIfNegative val="0"/>
          <c:cat>
            <c:strRef>
              <c:f>'Вільний час'!$A$211:$A$218</c:f>
              <c:strCache>
                <c:ptCount val="8"/>
                <c:pt idx="0">
                  <c:v>(П)</c:v>
                </c:pt>
                <c:pt idx="1">
                  <c:v>Читання (У)</c:v>
                </c:pt>
                <c:pt idx="3">
                  <c:v>(П)</c:v>
                </c:pt>
                <c:pt idx="4">
                  <c:v>Прогулянки (У)</c:v>
                </c:pt>
                <c:pt idx="6">
                  <c:v>(П)</c:v>
                </c:pt>
                <c:pt idx="7">
                  <c:v>Хоббі (У)</c:v>
                </c:pt>
              </c:strCache>
            </c:strRef>
          </c:cat>
          <c:val>
            <c:numRef>
              <c:f>'Вільний час'!$D$211:$D$218</c:f>
              <c:numCache>
                <c:formatCode>0.00%</c:formatCode>
                <c:ptCount val="8"/>
                <c:pt idx="0">
                  <c:v>0.181216931216931</c:v>
                </c:pt>
                <c:pt idx="1">
                  <c:v>0.16633954857703631</c:v>
                </c:pt>
                <c:pt idx="3">
                  <c:v>0.29139072847682118</c:v>
                </c:pt>
                <c:pt idx="4">
                  <c:v>0.28263002944062809</c:v>
                </c:pt>
                <c:pt idx="6">
                  <c:v>0.37349397590361444</c:v>
                </c:pt>
                <c:pt idx="7">
                  <c:v>0.37487733071638862</c:v>
                </c:pt>
              </c:numCache>
            </c:numRef>
          </c:val>
        </c:ser>
        <c:ser>
          <c:idx val="3"/>
          <c:order val="3"/>
          <c:tx>
            <c:strRef>
              <c:f>'Вільний час'!$E$210</c:f>
              <c:strCache>
                <c:ptCount val="1"/>
                <c:pt idx="0">
                  <c:v>3 год. та більше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'Вільний час'!$A$211:$A$218</c:f>
              <c:strCache>
                <c:ptCount val="8"/>
                <c:pt idx="0">
                  <c:v>(П)</c:v>
                </c:pt>
                <c:pt idx="1">
                  <c:v>Читання (У)</c:v>
                </c:pt>
                <c:pt idx="3">
                  <c:v>(П)</c:v>
                </c:pt>
                <c:pt idx="4">
                  <c:v>Прогулянки (У)</c:v>
                </c:pt>
                <c:pt idx="6">
                  <c:v>(П)</c:v>
                </c:pt>
                <c:pt idx="7">
                  <c:v>Хоббі (У)</c:v>
                </c:pt>
              </c:strCache>
            </c:strRef>
          </c:cat>
          <c:val>
            <c:numRef>
              <c:f>'Вільний час'!$E$211:$E$218</c:f>
              <c:numCache>
                <c:formatCode>0.00%</c:formatCode>
                <c:ptCount val="8"/>
                <c:pt idx="0">
                  <c:v>6.7460317460317457E-2</c:v>
                </c:pt>
                <c:pt idx="1">
                  <c:v>7.3601570166830221E-2</c:v>
                </c:pt>
                <c:pt idx="3">
                  <c:v>0.22119205298013245</c:v>
                </c:pt>
                <c:pt idx="4">
                  <c:v>0.35279685966633956</c:v>
                </c:pt>
                <c:pt idx="6">
                  <c:v>0.29986613119143235</c:v>
                </c:pt>
                <c:pt idx="7">
                  <c:v>0.29146221786064774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0400384"/>
        <c:axId val="380526592"/>
        <c:axId val="0"/>
      </c:bar3DChart>
      <c:catAx>
        <c:axId val="380400384"/>
        <c:scaling>
          <c:orientation val="minMax"/>
        </c:scaling>
        <c:delete val="0"/>
        <c:axPos val="l"/>
        <c:majorTickMark val="out"/>
        <c:minorTickMark val="none"/>
        <c:tickLblPos val="nextTo"/>
        <c:crossAx val="380526592"/>
        <c:crosses val="autoZero"/>
        <c:auto val="1"/>
        <c:lblAlgn val="ctr"/>
        <c:lblOffset val="100"/>
        <c:noMultiLvlLbl val="0"/>
      </c:catAx>
      <c:valAx>
        <c:axId val="380526592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3804003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Діяльність_в_Інтернеті!$B$229</c:f>
              <c:strCache>
                <c:ptCount val="1"/>
                <c:pt idx="0">
                  <c:v>0 год.</c:v>
                </c:pt>
              </c:strCache>
            </c:strRef>
          </c:tx>
          <c:invertIfNegative val="0"/>
          <c:cat>
            <c:strRef>
              <c:f>Діяльність_в_Інтернеті!$A$230:$A$243</c:f>
              <c:strCache>
                <c:ptCount val="14"/>
                <c:pt idx="0">
                  <c:v>(П)</c:v>
                </c:pt>
                <c:pt idx="1">
                  <c:v>5. Фільми (У)</c:v>
                </c:pt>
                <c:pt idx="3">
                  <c:v>(П)</c:v>
                </c:pt>
                <c:pt idx="4">
                  <c:v>4. Портали і розв.дод. (У)</c:v>
                </c:pt>
                <c:pt idx="6">
                  <c:v>(П)</c:v>
                </c:pt>
                <c:pt idx="7">
                  <c:v>3. Інтернет-ігри (У)</c:v>
                </c:pt>
                <c:pt idx="9">
                  <c:v> (П)</c:v>
                </c:pt>
                <c:pt idx="10">
                  <c:v>2.Комунікатори (У)</c:v>
                </c:pt>
                <c:pt idx="12">
                  <c:v> (П)</c:v>
                </c:pt>
                <c:pt idx="13">
                  <c:v>1. Соціальні мережі (У)</c:v>
                </c:pt>
              </c:strCache>
            </c:strRef>
          </c:cat>
          <c:val>
            <c:numRef>
              <c:f>Діяльність_в_Інтернеті!$B$230:$B$243</c:f>
              <c:numCache>
                <c:formatCode>0.00%</c:formatCode>
                <c:ptCount val="14"/>
                <c:pt idx="0">
                  <c:v>0.16201859229747675</c:v>
                </c:pt>
                <c:pt idx="1">
                  <c:v>0.21884200196270853</c:v>
                </c:pt>
                <c:pt idx="3">
                  <c:v>2.3872679045092837E-2</c:v>
                </c:pt>
                <c:pt idx="4">
                  <c:v>4.36702649656526E-2</c:v>
                </c:pt>
                <c:pt idx="6">
                  <c:v>0.35239361702127658</c:v>
                </c:pt>
                <c:pt idx="7">
                  <c:v>0.34641805691854766</c:v>
                </c:pt>
                <c:pt idx="9">
                  <c:v>2.5032938076416336E-2</c:v>
                </c:pt>
                <c:pt idx="10">
                  <c:v>8.9303238469087345E-2</c:v>
                </c:pt>
                <c:pt idx="12">
                  <c:v>7.3878627968337732E-2</c:v>
                </c:pt>
                <c:pt idx="13">
                  <c:v>6.1825318940137389E-2</c:v>
                </c:pt>
              </c:numCache>
            </c:numRef>
          </c:val>
        </c:ser>
        <c:ser>
          <c:idx val="1"/>
          <c:order val="1"/>
          <c:tx>
            <c:strRef>
              <c:f>Діяльність_в_Інтернеті!$C$229</c:f>
              <c:strCache>
                <c:ptCount val="1"/>
                <c:pt idx="0">
                  <c:v>Менше 1 год.</c:v>
                </c:pt>
              </c:strCache>
            </c:strRef>
          </c:tx>
          <c:invertIfNegative val="0"/>
          <c:cat>
            <c:strRef>
              <c:f>Діяльність_в_Інтернеті!$A$230:$A$243</c:f>
              <c:strCache>
                <c:ptCount val="14"/>
                <c:pt idx="0">
                  <c:v>(П)</c:v>
                </c:pt>
                <c:pt idx="1">
                  <c:v>5. Фільми (У)</c:v>
                </c:pt>
                <c:pt idx="3">
                  <c:v>(П)</c:v>
                </c:pt>
                <c:pt idx="4">
                  <c:v>4. Портали і розв.дод. (У)</c:v>
                </c:pt>
                <c:pt idx="6">
                  <c:v>(П)</c:v>
                </c:pt>
                <c:pt idx="7">
                  <c:v>3. Інтернет-ігри (У)</c:v>
                </c:pt>
                <c:pt idx="9">
                  <c:v> (П)</c:v>
                </c:pt>
                <c:pt idx="10">
                  <c:v>2.Комунікатори (У)</c:v>
                </c:pt>
                <c:pt idx="12">
                  <c:v> (П)</c:v>
                </c:pt>
                <c:pt idx="13">
                  <c:v>1. Соціальні мережі (У)</c:v>
                </c:pt>
              </c:strCache>
            </c:strRef>
          </c:cat>
          <c:val>
            <c:numRef>
              <c:f>Діяльність_в_Інтернеті!$C$230:$C$243</c:f>
              <c:numCache>
                <c:formatCode>0.00%</c:formatCode>
                <c:ptCount val="14"/>
                <c:pt idx="0">
                  <c:v>0.1646746347941567</c:v>
                </c:pt>
                <c:pt idx="1">
                  <c:v>0.20019627085377822</c:v>
                </c:pt>
                <c:pt idx="3">
                  <c:v>0.16180371352785147</c:v>
                </c:pt>
                <c:pt idx="4">
                  <c:v>0.17762512266928362</c:v>
                </c:pt>
                <c:pt idx="6">
                  <c:v>0.13563829787234041</c:v>
                </c:pt>
                <c:pt idx="7">
                  <c:v>0.27576054955839058</c:v>
                </c:pt>
                <c:pt idx="9">
                  <c:v>0.17523056653491437</c:v>
                </c:pt>
                <c:pt idx="10">
                  <c:v>0.46565260058881258</c:v>
                </c:pt>
                <c:pt idx="12">
                  <c:v>0.20580474934036938</c:v>
                </c:pt>
                <c:pt idx="13">
                  <c:v>0.15456329735034346</c:v>
                </c:pt>
              </c:numCache>
            </c:numRef>
          </c:val>
        </c:ser>
        <c:ser>
          <c:idx val="2"/>
          <c:order val="2"/>
          <c:tx>
            <c:strRef>
              <c:f>Діяльність_в_Інтернеті!$D$229</c:f>
              <c:strCache>
                <c:ptCount val="1"/>
                <c:pt idx="0">
                  <c:v>1-3 год.</c:v>
                </c:pt>
              </c:strCache>
            </c:strRef>
          </c:tx>
          <c:invertIfNegative val="0"/>
          <c:cat>
            <c:strRef>
              <c:f>Діяльність_в_Інтернеті!$A$230:$A$243</c:f>
              <c:strCache>
                <c:ptCount val="14"/>
                <c:pt idx="0">
                  <c:v>(П)</c:v>
                </c:pt>
                <c:pt idx="1">
                  <c:v>5. Фільми (У)</c:v>
                </c:pt>
                <c:pt idx="3">
                  <c:v>(П)</c:v>
                </c:pt>
                <c:pt idx="4">
                  <c:v>4. Портали і розв.дод. (У)</c:v>
                </c:pt>
                <c:pt idx="6">
                  <c:v>(П)</c:v>
                </c:pt>
                <c:pt idx="7">
                  <c:v>3. Інтернет-ігри (У)</c:v>
                </c:pt>
                <c:pt idx="9">
                  <c:v> (П)</c:v>
                </c:pt>
                <c:pt idx="10">
                  <c:v>2.Комунікатори (У)</c:v>
                </c:pt>
                <c:pt idx="12">
                  <c:v> (П)</c:v>
                </c:pt>
                <c:pt idx="13">
                  <c:v>1. Соціальні мережі (У)</c:v>
                </c:pt>
              </c:strCache>
            </c:strRef>
          </c:cat>
          <c:val>
            <c:numRef>
              <c:f>Діяльність_в_Інтернеті!$D$230:$D$243</c:f>
              <c:numCache>
                <c:formatCode>0.00%</c:formatCode>
                <c:ptCount val="14"/>
                <c:pt idx="0">
                  <c:v>0.33200531208499334</c:v>
                </c:pt>
                <c:pt idx="1">
                  <c:v>0.33267909715407262</c:v>
                </c:pt>
                <c:pt idx="3">
                  <c:v>0.36206896551724133</c:v>
                </c:pt>
                <c:pt idx="4">
                  <c:v>0.39057899901864573</c:v>
                </c:pt>
                <c:pt idx="6">
                  <c:v>0.20744680851063829</c:v>
                </c:pt>
                <c:pt idx="7">
                  <c:v>0.22718351324828262</c:v>
                </c:pt>
                <c:pt idx="9">
                  <c:v>0.3702239789196311</c:v>
                </c:pt>
                <c:pt idx="10">
                  <c:v>0.29097154072620202</c:v>
                </c:pt>
                <c:pt idx="12">
                  <c:v>0.29155672823218998</c:v>
                </c:pt>
                <c:pt idx="13">
                  <c:v>0.3282630029440628</c:v>
                </c:pt>
              </c:numCache>
            </c:numRef>
          </c:val>
        </c:ser>
        <c:ser>
          <c:idx val="3"/>
          <c:order val="3"/>
          <c:tx>
            <c:strRef>
              <c:f>Діяльність_в_Інтернеті!$E$229</c:f>
              <c:strCache>
                <c:ptCount val="1"/>
                <c:pt idx="0">
                  <c:v>4 і більше год.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Діяльність_в_Інтернеті!$A$230:$A$243</c:f>
              <c:strCache>
                <c:ptCount val="14"/>
                <c:pt idx="0">
                  <c:v>(П)</c:v>
                </c:pt>
                <c:pt idx="1">
                  <c:v>5. Фільми (У)</c:v>
                </c:pt>
                <c:pt idx="3">
                  <c:v>(П)</c:v>
                </c:pt>
                <c:pt idx="4">
                  <c:v>4. Портали і розв.дод. (У)</c:v>
                </c:pt>
                <c:pt idx="6">
                  <c:v>(П)</c:v>
                </c:pt>
                <c:pt idx="7">
                  <c:v>3. Інтернет-ігри (У)</c:v>
                </c:pt>
                <c:pt idx="9">
                  <c:v> (П)</c:v>
                </c:pt>
                <c:pt idx="10">
                  <c:v>2.Комунікатори (У)</c:v>
                </c:pt>
                <c:pt idx="12">
                  <c:v> (П)</c:v>
                </c:pt>
                <c:pt idx="13">
                  <c:v>1. Соціальні мережі (У)</c:v>
                </c:pt>
              </c:strCache>
            </c:strRef>
          </c:cat>
          <c:val>
            <c:numRef>
              <c:f>Діяльність_в_Інтернеті!$E$230:$E$243</c:f>
              <c:numCache>
                <c:formatCode>0.00%</c:formatCode>
                <c:ptCount val="14"/>
                <c:pt idx="0">
                  <c:v>0.34130146082337315</c:v>
                </c:pt>
                <c:pt idx="1">
                  <c:v>0.24828263002944062</c:v>
                </c:pt>
                <c:pt idx="3">
                  <c:v>0.45225464190981435</c:v>
                </c:pt>
                <c:pt idx="4">
                  <c:v>0.38812561334641804</c:v>
                </c:pt>
                <c:pt idx="6">
                  <c:v>0.30452127659574468</c:v>
                </c:pt>
                <c:pt idx="7">
                  <c:v>0.15063788027477915</c:v>
                </c:pt>
                <c:pt idx="9">
                  <c:v>0.42951251646903821</c:v>
                </c:pt>
                <c:pt idx="10">
                  <c:v>0.15407262021589796</c:v>
                </c:pt>
                <c:pt idx="12">
                  <c:v>0.4287598944591029</c:v>
                </c:pt>
                <c:pt idx="13">
                  <c:v>0.45534838076545636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6031872"/>
        <c:axId val="436196864"/>
        <c:axId val="0"/>
      </c:bar3DChart>
      <c:catAx>
        <c:axId val="436031872"/>
        <c:scaling>
          <c:orientation val="minMax"/>
        </c:scaling>
        <c:delete val="0"/>
        <c:axPos val="l"/>
        <c:majorTickMark val="out"/>
        <c:minorTickMark val="none"/>
        <c:tickLblPos val="nextTo"/>
        <c:crossAx val="436196864"/>
        <c:crosses val="autoZero"/>
        <c:auto val="1"/>
        <c:lblAlgn val="ctr"/>
        <c:lblOffset val="100"/>
        <c:noMultiLvlLbl val="0"/>
      </c:catAx>
      <c:valAx>
        <c:axId val="436196864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4360318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54380-97B5-4C8A-BCC1-215CE0553947}" type="datetimeFigureOut">
              <a:rPr lang="uk-UA" smtClean="0"/>
              <a:t>07.12.2021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96165-17C2-4883-BC3E-85CBE7C6F3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2929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927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Поєднати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7402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Відмінностей</a:t>
            </a:r>
            <a:r>
              <a:rPr lang="uk-UA" baseline="0" dirty="0" smtClean="0"/>
              <a:t> в </a:t>
            </a:r>
            <a:r>
              <a:rPr lang="uk-UA" baseline="0" dirty="0" err="1" smtClean="0"/>
              <a:t>сер.зн</a:t>
            </a:r>
            <a:r>
              <a:rPr lang="uk-UA" baseline="0" dirty="0" smtClean="0"/>
              <a:t>. Загального контролю немає, але є суттєві </a:t>
            </a:r>
            <a:r>
              <a:rPr lang="uk-UA" baseline="0" dirty="0" err="1" smtClean="0"/>
              <a:t>віддміності</a:t>
            </a:r>
            <a:r>
              <a:rPr lang="uk-UA" baseline="0" dirty="0" smtClean="0"/>
              <a:t> за показниками контролю в інтернеті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831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92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Показники незадоволений</a:t>
            </a:r>
            <a:r>
              <a:rPr lang="uk-UA" baseline="0" dirty="0" smtClean="0"/>
              <a:t> + дуже незадоволений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388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576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576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470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4706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Поєднати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7402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Поєднати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6165-17C2-4883-BC3E-85CBE7C6F3E5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740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584366" y="3212976"/>
            <a:ext cx="843207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Кроскультурне</a:t>
            </a:r>
            <a:r>
              <a:rPr lang="uk-UA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порівняння молоді Варшави, Дрогобича та Львова за даними </a:t>
            </a:r>
            <a:r>
              <a:rPr lang="uk-UA" sz="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Мокотовського</a:t>
            </a:r>
            <a:r>
              <a:rPr lang="uk-UA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дослідження -2020</a:t>
            </a:r>
            <a:endParaRPr lang="uk-UA" sz="23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Кшистоф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Осташевський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Марина Кл</a:t>
            </a:r>
            <a:r>
              <a:rPr lang="uk-UA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іманська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Світлана </a:t>
            </a:r>
            <a:r>
              <a:rPr lang="uk-UA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Щудло</a:t>
            </a:r>
            <a:endParaRPr lang="en-US" sz="16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endParaRPr lang="uk-UA" sz="1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904731" y="2012647"/>
            <a:ext cx="7850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 результатів досліджень поширення </a:t>
            </a:r>
            <a:r>
              <a:rPr lang="uk-UA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залежностей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Польщі та Україні, обмін досвідом у сфері місцевих стратегій профілактики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 проблем 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залежностей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8-9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грудня 2021 р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654325" y="1643315"/>
            <a:ext cx="6105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МІЖНАРОДНА НАУКОВО-ПРАКТИЧНА КОНФЕРЕНЦІЯ</a:t>
            </a:r>
          </a:p>
        </p:txBody>
      </p:sp>
      <p:pic>
        <p:nvPicPr>
          <p:cNvPr id="7" name="Picture 2" descr="Украина - Польша: сложность исторического диало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88" y="4941168"/>
            <a:ext cx="2376264" cy="15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" y="15042"/>
            <a:ext cx="9030543" cy="132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5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2"/>
          <p:cNvSpPr txBox="1">
            <a:spLocks/>
          </p:cNvSpPr>
          <p:nvPr/>
        </p:nvSpPr>
        <p:spPr>
          <a:xfrm>
            <a:off x="1018987" y="572318"/>
            <a:ext cx="7776864" cy="13681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uk-UA" sz="2800" b="1" dirty="0"/>
          </a:p>
        </p:txBody>
      </p:sp>
      <p:sp>
        <p:nvSpPr>
          <p:cNvPr id="5" name="Підзаголовок 2"/>
          <p:cNvSpPr txBox="1">
            <a:spLocks/>
          </p:cNvSpPr>
          <p:nvPr/>
        </p:nvSpPr>
        <p:spPr>
          <a:xfrm>
            <a:off x="792419" y="420798"/>
            <a:ext cx="7776864" cy="6840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2800" b="1" dirty="0" smtClean="0"/>
              <a:t>Структура </a:t>
            </a:r>
            <a:r>
              <a:rPr lang="ru-RU" sz="2800" b="1" dirty="0" err="1" smtClean="0"/>
              <a:t>домашнього</a:t>
            </a:r>
            <a:r>
              <a:rPr lang="uk-UA" sz="2800" b="1" dirty="0" smtClean="0"/>
              <a:t> </a:t>
            </a:r>
            <a:r>
              <a:rPr lang="uk-UA" sz="2800" b="1" dirty="0" smtClean="0"/>
              <a:t>часу підлітків</a:t>
            </a:r>
            <a:r>
              <a:rPr lang="en-US" sz="2800" b="1" dirty="0"/>
              <a:t>:</a:t>
            </a:r>
            <a:endParaRPr lang="uk-UA" sz="2800" b="1" dirty="0"/>
          </a:p>
        </p:txBody>
      </p:sp>
      <p:sp>
        <p:nvSpPr>
          <p:cNvPr id="2" name="Прямокутник 1"/>
          <p:cNvSpPr/>
          <p:nvPr/>
        </p:nvSpPr>
        <p:spPr>
          <a:xfrm>
            <a:off x="1115616" y="1052736"/>
            <a:ext cx="7056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Скільки </a:t>
            </a:r>
            <a:r>
              <a:rPr lang="uk-UA" b="1" u="sng" dirty="0">
                <a:solidFill>
                  <a:schemeClr val="accent1">
                    <a:lumMod val="75000"/>
                  </a:schemeClr>
                </a:solidFill>
              </a:rPr>
              <a:t>годин на день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 ти в середньому присвячуєш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Діагра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684234"/>
              </p:ext>
            </p:extLst>
          </p:nvPr>
        </p:nvGraphicFramePr>
        <p:xfrm>
          <a:off x="1765777" y="1700808"/>
          <a:ext cx="6283283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94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 smtClean="0"/>
              <a:t>Що саме підлітки роблять в інтернеті? 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Проводячи 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час в Інтернеті, </a:t>
            </a:r>
            <a:r>
              <a:rPr lang="uk-UA" sz="1800" u="sng" dirty="0">
                <a:solidFill>
                  <a:schemeClr val="accent1">
                    <a:lumMod val="75000"/>
                  </a:schemeClr>
                </a:solidFill>
                <a:effectLst/>
              </a:rPr>
              <a:t>скільки в середньому годин в тиждень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присвячуєш:</a:t>
            </a: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1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uk-UA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3064091"/>
              </p:ext>
            </p:extLst>
          </p:nvPr>
        </p:nvGraphicFramePr>
        <p:xfrm>
          <a:off x="1115616" y="1916832"/>
          <a:ext cx="7200800" cy="419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12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 smtClean="0"/>
              <a:t>Що саме підлітки роблять в інтернеті? 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Проводячи 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час в Інтернеті, </a:t>
            </a:r>
            <a:r>
              <a:rPr lang="uk-UA" sz="1800" u="sng" dirty="0">
                <a:solidFill>
                  <a:schemeClr val="accent1">
                    <a:lumMod val="75000"/>
                  </a:schemeClr>
                </a:solidFill>
                <a:effectLst/>
              </a:rPr>
              <a:t>скільки в середньому годин в тиждень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присвячуєш:</a:t>
            </a: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1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uk-UA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49349548"/>
              </p:ext>
            </p:extLst>
          </p:nvPr>
        </p:nvGraphicFramePr>
        <p:xfrm>
          <a:off x="1115616" y="2132856"/>
          <a:ext cx="7488832" cy="4123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6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432048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 smtClean="0"/>
              <a:t>Чим підлітки займаються протягом тижня? 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Участь в спортивних секціях</a:t>
            </a:r>
            <a:br>
              <a:rPr lang="uk-UA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uk-UA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Діагра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759734"/>
              </p:ext>
            </p:extLst>
          </p:nvPr>
        </p:nvGraphicFramePr>
        <p:xfrm>
          <a:off x="1259632" y="1556792"/>
          <a:ext cx="712879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08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432048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 smtClean="0"/>
              <a:t>Чим підлітки займаються протягом тижня? 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Участь у «неспортивних гуртках»</a:t>
            </a:r>
            <a:br>
              <a:rPr lang="uk-UA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(</a:t>
            </a:r>
            <a:r>
              <a:rPr lang="uk-UA" sz="1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вивчення іноземної мови, рукоділля, малювання </a:t>
            </a:r>
            <a:r>
              <a:rPr lang="uk-UA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тощо)</a:t>
            </a:r>
            <a:br>
              <a:rPr lang="uk-UA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</a:br>
            <a:r>
              <a:rPr lang="uk-UA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uk-UA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964280"/>
              </p:ext>
            </p:extLst>
          </p:nvPr>
        </p:nvGraphicFramePr>
        <p:xfrm>
          <a:off x="1763688" y="1844824"/>
          <a:ext cx="626469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60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432048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 smtClean="0"/>
              <a:t>Чим підлітки займаються протягом тижня? 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Індивідуальна фізична активність </a:t>
            </a:r>
            <a:br>
              <a:rPr lang="uk-UA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(їзда </a:t>
            </a:r>
            <a:r>
              <a:rPr lang="uk-UA" sz="1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на велосипеді, роликах, відвідуванню басейну, бігу, скелелазінню, тренажерному залу або </a:t>
            </a:r>
            <a:r>
              <a:rPr lang="uk-UA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інші форми </a:t>
            </a:r>
            <a:r>
              <a:rPr lang="uk-UA" sz="1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фізичної </a:t>
            </a:r>
            <a:r>
              <a:rPr lang="uk-UA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активності)</a:t>
            </a:r>
            <a:br>
              <a:rPr lang="uk-UA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</a:br>
            <a:r>
              <a:rPr lang="uk-UA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uk-UA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130901"/>
              </p:ext>
            </p:extLst>
          </p:nvPr>
        </p:nvGraphicFramePr>
        <p:xfrm>
          <a:off x="1691680" y="2276872"/>
          <a:ext cx="6048672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60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55827313"/>
              </p:ext>
            </p:extLst>
          </p:nvPr>
        </p:nvGraphicFramePr>
        <p:xfrm>
          <a:off x="1259632" y="2132856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ідзаголовок 2"/>
          <p:cNvSpPr txBox="1">
            <a:spLocks noGrp="1"/>
          </p:cNvSpPr>
          <p:nvPr>
            <p:ph type="title"/>
          </p:nvPr>
        </p:nvSpPr>
        <p:spPr>
          <a:xfrm>
            <a:off x="1259632" y="264840"/>
            <a:ext cx="6511925" cy="1143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r>
              <a:rPr lang="uk-UA" sz="2800" b="1" dirty="0" smtClean="0">
                <a:solidFill>
                  <a:srgbClr val="FF0000"/>
                </a:solidFill>
              </a:rPr>
              <a:t>.</a:t>
            </a:r>
            <a:r>
              <a:rPr lang="uk-UA" sz="2800" b="1" dirty="0" smtClean="0"/>
              <a:t> Особливості батьківського контролю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1392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368495" cy="792088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 smtClean="0"/>
              <a:t>Батьківський контроль в інтернеті</a:t>
            </a:r>
            <a:endParaRPr lang="uk-UA" sz="2800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47968939"/>
              </p:ext>
            </p:extLst>
          </p:nvPr>
        </p:nvGraphicFramePr>
        <p:xfrm>
          <a:off x="971600" y="1628800"/>
          <a:ext cx="7416824" cy="4627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15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/>
              <a:t>Висновки</a:t>
            </a:r>
            <a:endParaRPr lang="uk-UA" dirty="0"/>
          </a:p>
        </p:txBody>
      </p:sp>
      <p:sp>
        <p:nvSpPr>
          <p:cNvPr id="4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467544" y="1916113"/>
            <a:ext cx="8280920" cy="4105175"/>
          </a:xfrm>
        </p:spPr>
        <p:txBody>
          <a:bodyPr>
            <a:normAutofit fontScale="92500" lnSpcReduction="20000"/>
          </a:bodyPr>
          <a:lstStyle/>
          <a:p>
            <a:pPr marL="502920" indent="-457200" algn="just">
              <a:buFont typeface="Georgia" pitchFamily="18" charset="0"/>
              <a:buAutoNum type="arabicPeriod"/>
            </a:pPr>
            <a:r>
              <a:rPr lang="uk-UA" sz="1800" dirty="0" smtClean="0"/>
              <a:t>Підлітки в Варшаві, особливо дівчата, значно проблематичніше переживали ситуацію пандемії та карантинних обмежень. Ситуація на момент проведення дослідження свідчить про виснаження адаптаційних ресурсів.</a:t>
            </a:r>
          </a:p>
          <a:p>
            <a:pPr marL="502920" indent="-457200" algn="just">
              <a:buFont typeface="Georgia" pitchFamily="18" charset="0"/>
              <a:buAutoNum type="arabicPeriod"/>
            </a:pPr>
            <a:r>
              <a:rPr lang="uk-UA" sz="1800" dirty="0" smtClean="0"/>
              <a:t>Карантинні обмеження, які викликали найбільший дискомфорт у підлітків обох країн: обмеження реальних зустрічей з однолітками, обмеження можливостей самостійного виходу з дому, призупинення роботи кінотеатрів, спортивних та позакласних заходів, роботи кафе та барів.</a:t>
            </a:r>
          </a:p>
          <a:p>
            <a:pPr marL="502920" indent="-457200" algn="just">
              <a:buAutoNum type="arabicPeriod"/>
            </a:pPr>
            <a:r>
              <a:rPr lang="uk-UA" sz="1800" dirty="0" smtClean="0"/>
              <a:t>Тенденція до епізодичного вживання знеболюючих та заспокійливих препаратів є вищою в Україні і, можливо, </a:t>
            </a:r>
            <a:r>
              <a:rPr lang="ru-RU" sz="1800" dirty="0" smtClean="0"/>
              <a:t>поясню</a:t>
            </a:r>
            <a:r>
              <a:rPr lang="uk-UA" sz="1800" dirty="0" err="1" smtClean="0"/>
              <a:t>ється</a:t>
            </a:r>
            <a:r>
              <a:rPr lang="uk-UA" sz="1800" dirty="0" smtClean="0"/>
              <a:t> легким доступом до медичних препаратів</a:t>
            </a:r>
          </a:p>
          <a:p>
            <a:pPr marL="502920" indent="-457200" algn="just">
              <a:buAutoNum type="arabicPeriod"/>
            </a:pPr>
            <a:r>
              <a:rPr lang="uk-UA" sz="1800" dirty="0" smtClean="0"/>
              <a:t>В структурі вільного часу підлітків обох країнах домінуючою є онлайн-діяльність, в якій ключове місце займають соціальні мережі та розважальні портали.</a:t>
            </a:r>
          </a:p>
          <a:p>
            <a:pPr marL="502920" indent="-457200" algn="just">
              <a:buAutoNum type="arabicPeriod"/>
            </a:pPr>
            <a:r>
              <a:rPr lang="uk-UA" sz="1800" dirty="0" smtClean="0"/>
              <a:t>Особливості батьківського контролю свідчать про його диспропорційність: контрольованість «реального» життя </a:t>
            </a:r>
            <a:r>
              <a:rPr lang="uk-UA" sz="1800" dirty="0" err="1" smtClean="0"/>
              <a:t>підлітка</a:t>
            </a:r>
            <a:r>
              <a:rPr lang="uk-UA" sz="1800" dirty="0" smtClean="0"/>
              <a:t> поєднується з низьким рівнем контролю дітей в віртуальному світі.</a:t>
            </a:r>
          </a:p>
        </p:txBody>
      </p:sp>
    </p:spTree>
    <p:extLst>
      <p:ext uri="{BB962C8B-B14F-4D97-AF65-F5344CB8AC3E}">
        <p14:creationId xmlns:p14="http://schemas.microsoft.com/office/powerpoint/2010/main" val="52808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512511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Точки порівняння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187624" y="2276872"/>
            <a:ext cx="6328792" cy="2592288"/>
          </a:xfrm>
        </p:spPr>
        <p:txBody>
          <a:bodyPr/>
          <a:lstStyle/>
          <a:p>
            <a:pPr marL="502920" indent="-457200">
              <a:buFont typeface="Georgia" pitchFamily="18" charset="0"/>
              <a:buAutoNum type="arabicPeriod"/>
            </a:pPr>
            <a:r>
              <a:rPr lang="uk-UA" dirty="0"/>
              <a:t>Ставлення до </a:t>
            </a:r>
            <a:r>
              <a:rPr lang="uk-UA" dirty="0" smtClean="0"/>
              <a:t>пандемії та карантинних обмежень</a:t>
            </a:r>
          </a:p>
          <a:p>
            <a:pPr marL="502920" indent="-457200">
              <a:buAutoNum type="arabicPeriod"/>
            </a:pPr>
            <a:r>
              <a:rPr lang="uk-UA" dirty="0" smtClean="0"/>
              <a:t>Вживання медичних препаратів: самолікування</a:t>
            </a:r>
          </a:p>
          <a:p>
            <a:pPr marL="502920" indent="-457200">
              <a:buAutoNum type="arabicPeriod"/>
            </a:pPr>
            <a:r>
              <a:rPr lang="uk-UA" dirty="0" smtClean="0"/>
              <a:t>Структура вільного часу та часу в інтернеті</a:t>
            </a:r>
          </a:p>
          <a:p>
            <a:pPr marL="502920" indent="-457200">
              <a:buAutoNum type="arabicPeriod"/>
            </a:pPr>
            <a:r>
              <a:rPr lang="uk-UA" dirty="0" smtClean="0"/>
              <a:t>Особливості батьківського контролю</a:t>
            </a:r>
          </a:p>
        </p:txBody>
      </p:sp>
      <p:pic>
        <p:nvPicPr>
          <p:cNvPr id="2050" name="Picture 2" descr="Как организовать родительский контроль на телефоне? Сервис Reptilicu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29" y="5063043"/>
            <a:ext cx="2258679" cy="170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19" y="4453775"/>
            <a:ext cx="2176235" cy="121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Опасные лекарства для детей — Семейный Интернет-журнал Вундеркин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19" y="2132856"/>
            <a:ext cx="2219158" cy="134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22428"/>
            <a:ext cx="2304257" cy="152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4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1187624" y="1340768"/>
            <a:ext cx="70567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1. В </a:t>
            </a:r>
            <a:r>
              <a:rPr lang="uk-UA" b="1" dirty="0"/>
              <a:t>якій мірі час пандемії </a:t>
            </a:r>
            <a:r>
              <a:rPr lang="uk-UA" b="1" dirty="0" smtClean="0"/>
              <a:t>був </a:t>
            </a:r>
            <a:r>
              <a:rPr lang="uk-UA" b="1" dirty="0"/>
              <a:t>важким для Тебе особисто</a:t>
            </a:r>
            <a:r>
              <a:rPr lang="uk-UA" b="1" dirty="0" smtClean="0"/>
              <a:t>? 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</a:rPr>
              <a:t>(весна/осінь; складним/дуже складним)</a:t>
            </a:r>
          </a:p>
          <a:p>
            <a:pPr algn="ctr"/>
            <a:r>
              <a:rPr lang="uk-UA" b="1" dirty="0" smtClean="0"/>
              <a:t>2. … як справлявся </a:t>
            </a:r>
            <a:r>
              <a:rPr lang="uk-UA" b="1" dirty="0"/>
              <a:t>з ситуацією </a:t>
            </a:r>
            <a:r>
              <a:rPr lang="uk-UA" b="1" dirty="0" smtClean="0"/>
              <a:t>обмежень </a:t>
            </a:r>
            <a:endParaRPr lang="en-US" b="1" dirty="0" smtClean="0"/>
          </a:p>
          <a:p>
            <a:pPr algn="ctr"/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</a:rPr>
              <a:t>весна/осінь</a:t>
            </a:r>
            <a:r>
              <a:rPr lang="uk-UA" sz="1600" b="1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</a:rPr>
              <a:t>добре/дуже добре)</a:t>
            </a:r>
            <a:r>
              <a:rPr lang="uk-UA" b="1" dirty="0" smtClean="0"/>
              <a:t>?</a:t>
            </a:r>
            <a:endParaRPr lang="uk-UA" dirty="0"/>
          </a:p>
          <a:p>
            <a:pPr algn="ctr"/>
            <a:endParaRPr lang="uk-UA" b="1" dirty="0" smtClean="0"/>
          </a:p>
        </p:txBody>
      </p:sp>
      <p:sp>
        <p:nvSpPr>
          <p:cNvPr id="7" name="Підзаголовок 2"/>
          <p:cNvSpPr txBox="1">
            <a:spLocks/>
          </p:cNvSpPr>
          <p:nvPr/>
        </p:nvSpPr>
        <p:spPr>
          <a:xfrm>
            <a:off x="743597" y="314131"/>
            <a:ext cx="7776864" cy="6840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1.</a:t>
            </a:r>
            <a:r>
              <a:rPr lang="uk-UA" sz="2800" b="1" dirty="0" smtClean="0"/>
              <a:t> Ставлення до пандемії та карантинних обмежень</a:t>
            </a:r>
            <a:endParaRPr lang="uk-UA" sz="2800" b="1" dirty="0"/>
          </a:p>
        </p:txBody>
      </p:sp>
      <p:graphicFrame>
        <p:nvGraphicFramePr>
          <p:cNvPr id="9" name="Місце для вмісту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56526324"/>
              </p:ext>
            </p:extLst>
          </p:nvPr>
        </p:nvGraphicFramePr>
        <p:xfrm>
          <a:off x="1381781" y="2747519"/>
          <a:ext cx="6668467" cy="368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401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1187624" y="188640"/>
            <a:ext cx="70567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1.</a:t>
            </a:r>
            <a:r>
              <a:rPr lang="uk-UA" b="1" dirty="0" smtClean="0"/>
              <a:t>В </a:t>
            </a:r>
            <a:r>
              <a:rPr lang="uk-UA" b="1" dirty="0"/>
              <a:t>якій мірі час пандемії </a:t>
            </a:r>
            <a:r>
              <a:rPr lang="uk-UA" b="1" dirty="0" smtClean="0"/>
              <a:t>був </a:t>
            </a:r>
            <a:r>
              <a:rPr lang="uk-UA" b="1" dirty="0"/>
              <a:t>важким для Тебе особисто</a:t>
            </a:r>
            <a:r>
              <a:rPr lang="uk-UA" b="1" dirty="0" smtClean="0"/>
              <a:t>? 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</a:rPr>
              <a:t>(весна/осінь; складним/дуже складним)</a:t>
            </a:r>
          </a:p>
          <a:p>
            <a:pPr algn="ctr"/>
            <a:r>
              <a:rPr lang="uk-UA" b="1" dirty="0" smtClean="0"/>
              <a:t>2. … як справлявся </a:t>
            </a:r>
            <a:r>
              <a:rPr lang="uk-UA" b="1" dirty="0"/>
              <a:t>з ситуацією </a:t>
            </a:r>
            <a:r>
              <a:rPr lang="uk-UA" b="1" dirty="0" smtClean="0"/>
              <a:t>обмежень </a:t>
            </a:r>
            <a:endParaRPr lang="en-US" b="1" dirty="0" smtClean="0"/>
          </a:p>
          <a:p>
            <a:pPr algn="ctr"/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</a:rPr>
              <a:t>весна/осінь</a:t>
            </a:r>
            <a:r>
              <a:rPr lang="uk-UA" sz="1600" b="1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</a:rPr>
              <a:t>добре/дуже добре)</a:t>
            </a:r>
            <a:r>
              <a:rPr lang="uk-UA" b="1" dirty="0" smtClean="0"/>
              <a:t>?</a:t>
            </a:r>
            <a:endParaRPr lang="uk-UA" dirty="0"/>
          </a:p>
          <a:p>
            <a:pPr algn="ctr"/>
            <a:endParaRPr lang="uk-UA" b="1" dirty="0" smtClean="0"/>
          </a:p>
        </p:txBody>
      </p:sp>
      <p:graphicFrame>
        <p:nvGraphicFramePr>
          <p:cNvPr id="8" name="Місце для вмісту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53014596"/>
              </p:ext>
            </p:extLst>
          </p:nvPr>
        </p:nvGraphicFramePr>
        <p:xfrm>
          <a:off x="1115615" y="1698985"/>
          <a:ext cx="71287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399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6111363"/>
              </p:ext>
            </p:extLst>
          </p:nvPr>
        </p:nvGraphicFramePr>
        <p:xfrm>
          <a:off x="1171986" y="1700808"/>
          <a:ext cx="712879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кутник 5"/>
          <p:cNvSpPr/>
          <p:nvPr/>
        </p:nvSpPr>
        <p:spPr>
          <a:xfrm>
            <a:off x="1243995" y="422244"/>
            <a:ext cx="7056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Наскільки </a:t>
            </a:r>
            <a:r>
              <a:rPr lang="uk-UA" b="1" dirty="0"/>
              <a:t>Ти </a:t>
            </a:r>
            <a:r>
              <a:rPr lang="uk-UA" b="1" dirty="0" smtClean="0"/>
              <a:t>був незадоволений </a:t>
            </a:r>
            <a:r>
              <a:rPr lang="uk-UA" b="1" dirty="0"/>
              <a:t>змінами у </a:t>
            </a:r>
            <a:r>
              <a:rPr lang="uk-UA" b="1" dirty="0" smtClean="0"/>
              <a:t>житті</a:t>
            </a:r>
            <a:r>
              <a:rPr lang="uk-UA" b="1" dirty="0"/>
              <a:t>, спричиненими обмеженнями протягом карантинного періоду </a:t>
            </a:r>
            <a:r>
              <a:rPr lang="uk-UA" b="1" u="sng" dirty="0"/>
              <a:t>з березня по червень 2020 року</a:t>
            </a:r>
            <a:r>
              <a:rPr lang="uk-UA" b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341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1475656" y="692696"/>
            <a:ext cx="7056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Наскільки </a:t>
            </a:r>
            <a:r>
              <a:rPr lang="uk-UA" b="1" dirty="0"/>
              <a:t>Ти </a:t>
            </a:r>
            <a:r>
              <a:rPr lang="uk-UA" b="1" dirty="0" smtClean="0"/>
              <a:t>був незадоволений </a:t>
            </a:r>
            <a:r>
              <a:rPr lang="uk-UA" b="1" dirty="0"/>
              <a:t>змінами у </a:t>
            </a:r>
            <a:r>
              <a:rPr lang="uk-UA" b="1" dirty="0" smtClean="0"/>
              <a:t>житті</a:t>
            </a:r>
            <a:r>
              <a:rPr lang="uk-UA" b="1" dirty="0"/>
              <a:t>, спричиненими обмеженнями протягом карантинного періоду </a:t>
            </a:r>
            <a:r>
              <a:rPr lang="uk-UA" b="1" u="sng" dirty="0"/>
              <a:t>з березня по червень 2020 року</a:t>
            </a:r>
            <a:r>
              <a:rPr lang="uk-UA" b="1" dirty="0" smtClean="0"/>
              <a:t>?</a:t>
            </a: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0363902"/>
              </p:ext>
            </p:extLst>
          </p:nvPr>
        </p:nvGraphicFramePr>
        <p:xfrm>
          <a:off x="1115616" y="1988840"/>
          <a:ext cx="7129214" cy="417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0676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ідзаголовок 2"/>
          <p:cNvSpPr txBox="1">
            <a:spLocks/>
          </p:cNvSpPr>
          <p:nvPr/>
        </p:nvSpPr>
        <p:spPr>
          <a:xfrm>
            <a:off x="743597" y="314131"/>
            <a:ext cx="7776864" cy="6840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2.</a:t>
            </a:r>
            <a:r>
              <a:rPr lang="uk-UA" sz="2800" b="1" dirty="0" smtClean="0"/>
              <a:t> </a:t>
            </a:r>
            <a:r>
              <a:rPr lang="ru-RU" sz="2800" b="1" dirty="0" err="1" smtClean="0"/>
              <a:t>Вживання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медичних</a:t>
            </a:r>
            <a:r>
              <a:rPr lang="ru-RU" sz="2800" b="1" dirty="0" smtClean="0"/>
              <a:t> препарат</a:t>
            </a:r>
            <a:r>
              <a:rPr lang="uk-UA" sz="2800" b="1" dirty="0" err="1" smtClean="0"/>
              <a:t>ів</a:t>
            </a:r>
            <a:r>
              <a:rPr lang="uk-UA" sz="2800" b="1" dirty="0" smtClean="0"/>
              <a:t> </a:t>
            </a:r>
            <a:endParaRPr lang="uk-UA" sz="2800" b="1" dirty="0"/>
          </a:p>
        </p:txBody>
      </p:sp>
      <p:sp>
        <p:nvSpPr>
          <p:cNvPr id="6" name="Прямокутник 5"/>
          <p:cNvSpPr/>
          <p:nvPr/>
        </p:nvSpPr>
        <p:spPr>
          <a:xfrm>
            <a:off x="1103638" y="980728"/>
            <a:ext cx="7056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Чи Ти вживав/ла ліки </a:t>
            </a:r>
            <a:r>
              <a:rPr lang="uk-UA" b="1" u="sng" dirty="0"/>
              <a:t>протягом останніх 30 днів</a:t>
            </a:r>
            <a:r>
              <a:rPr lang="uk-UA" b="1" dirty="0"/>
              <a:t>  через наведені нижче проблеми</a:t>
            </a:r>
            <a:r>
              <a:rPr lang="uk-UA" b="1" dirty="0" smtClean="0"/>
              <a:t>? 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Знеболюючі препарати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Діагра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698296"/>
              </p:ext>
            </p:extLst>
          </p:nvPr>
        </p:nvGraphicFramePr>
        <p:xfrm>
          <a:off x="1400797" y="2132856"/>
          <a:ext cx="6462464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20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1115615" y="332656"/>
            <a:ext cx="7056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Чи Ти вживав/ла ліки </a:t>
            </a:r>
            <a:r>
              <a:rPr lang="uk-UA" b="1" u="sng" dirty="0"/>
              <a:t>протягом останніх 30 днів</a:t>
            </a:r>
            <a:r>
              <a:rPr lang="uk-UA" b="1" dirty="0"/>
              <a:t>  через наведені нижче проблеми</a:t>
            </a:r>
            <a:r>
              <a:rPr lang="uk-UA" b="1" dirty="0" smtClean="0"/>
              <a:t>? 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Препарати для подолання негативних емоційних станів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17701695"/>
              </p:ext>
            </p:extLst>
          </p:nvPr>
        </p:nvGraphicFramePr>
        <p:xfrm>
          <a:off x="683568" y="1484784"/>
          <a:ext cx="7848872" cy="4699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70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2"/>
          <p:cNvSpPr txBox="1">
            <a:spLocks/>
          </p:cNvSpPr>
          <p:nvPr/>
        </p:nvSpPr>
        <p:spPr>
          <a:xfrm>
            <a:off x="1018987" y="572318"/>
            <a:ext cx="7776864" cy="13681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uk-UA" sz="2800" b="1" dirty="0"/>
          </a:p>
        </p:txBody>
      </p:sp>
      <p:sp>
        <p:nvSpPr>
          <p:cNvPr id="5" name="Підзаголовок 2"/>
          <p:cNvSpPr txBox="1">
            <a:spLocks/>
          </p:cNvSpPr>
          <p:nvPr/>
        </p:nvSpPr>
        <p:spPr>
          <a:xfrm>
            <a:off x="792419" y="420798"/>
            <a:ext cx="7776864" cy="6840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2.</a:t>
            </a:r>
            <a:r>
              <a:rPr lang="uk-UA" sz="2800" b="1" dirty="0" smtClean="0"/>
              <a:t> Структура домашнього часу підлітків</a:t>
            </a:r>
            <a:r>
              <a:rPr lang="en-US" sz="2800" b="1" dirty="0"/>
              <a:t>:</a:t>
            </a:r>
            <a:endParaRPr lang="uk-UA" sz="2800" b="1" dirty="0"/>
          </a:p>
        </p:txBody>
      </p:sp>
      <p:sp>
        <p:nvSpPr>
          <p:cNvPr id="2" name="Прямокутник 1"/>
          <p:cNvSpPr/>
          <p:nvPr/>
        </p:nvSpPr>
        <p:spPr>
          <a:xfrm>
            <a:off x="1115616" y="1052736"/>
            <a:ext cx="7056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Скільки </a:t>
            </a:r>
            <a:r>
              <a:rPr lang="uk-UA" b="1" u="sng" dirty="0">
                <a:solidFill>
                  <a:schemeClr val="accent1">
                    <a:lumMod val="75000"/>
                  </a:schemeClr>
                </a:solidFill>
              </a:rPr>
              <a:t>годин на день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 ти в середньому присвячуєш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Діагра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59574"/>
              </p:ext>
            </p:extLst>
          </p:nvPr>
        </p:nvGraphicFramePr>
        <p:xfrm>
          <a:off x="1247320" y="1588706"/>
          <a:ext cx="6793373" cy="496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87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15600</TotalTime>
  <Words>471</Words>
  <Application>Microsoft Office PowerPoint</Application>
  <PresentationFormat>Екран (4:3)</PresentationFormat>
  <Paragraphs>58</Paragraphs>
  <Slides>18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Slipstream</vt:lpstr>
      <vt:lpstr>Презентація PowerPoint</vt:lpstr>
      <vt:lpstr>Точки порівняння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Що саме підлітки роблять в інтернеті?   Проводячи час в Інтернеті, скільки в середньому годин в тиждень присвячуєш: </vt:lpstr>
      <vt:lpstr>Що саме підлітки роблять в інтернеті?   Проводячи час в Інтернеті, скільки в середньому годин в тиждень присвячуєш: </vt:lpstr>
      <vt:lpstr>Чим підлітки займаються протягом тижня?   Участь в спортивних секціях  </vt:lpstr>
      <vt:lpstr>Чим підлітки займаються протягом тижня?   Участь у «неспортивних гуртках» (вивчення іноземної мови, рукоділля, малювання тощо)  </vt:lpstr>
      <vt:lpstr>Чим підлітки займаються протягом тижня?   Індивідуальна фізична активність  (їзда на велосипеді, роликах, відвідуванню басейну, бігу, скелелазінню, тренажерному залу або інші форми фізичної активності)  </vt:lpstr>
      <vt:lpstr>4. Особливості батьківського контролю</vt:lpstr>
      <vt:lpstr>Батьківський контроль в інтернеті</vt:lpstr>
      <vt:lpstr>Висновки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Психологія залежностей</dc:title>
  <dc:creator>Klimanska Marina</dc:creator>
  <cp:lastModifiedBy>Klimanska Marina</cp:lastModifiedBy>
  <cp:revision>276</cp:revision>
  <dcterms:created xsi:type="dcterms:W3CDTF">2020-10-06T09:17:17Z</dcterms:created>
  <dcterms:modified xsi:type="dcterms:W3CDTF">2021-12-07T13:49:21Z</dcterms:modified>
</cp:coreProperties>
</file>